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1" r:id="rId2"/>
    <p:sldId id="307" r:id="rId3"/>
    <p:sldId id="304" r:id="rId4"/>
    <p:sldId id="312" r:id="rId5"/>
    <p:sldId id="306" r:id="rId6"/>
    <p:sldId id="309" r:id="rId7"/>
    <p:sldId id="292" r:id="rId8"/>
    <p:sldId id="278" r:id="rId9"/>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80" d="100"/>
          <a:sy n="80" d="100"/>
        </p:scale>
        <p:origin x="-2478" y="-276"/>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Histocompatibility</a:t>
            </a:r>
            <a:r>
              <a:rPr lang="en-US" sz="1400" baseline="0" dirty="0"/>
              <a:t> </a:t>
            </a:r>
            <a:r>
              <a:rPr lang="en-US" sz="1400" dirty="0"/>
              <a:t>Specimen Kits Resent</a:t>
            </a:r>
          </a:p>
          <a:p>
            <a:pPr>
              <a:defRPr/>
            </a:pPr>
            <a:r>
              <a:rPr lang="en-US" sz="1400" dirty="0"/>
              <a:t>by Reason by Quarter 2015</a:t>
            </a:r>
          </a:p>
        </c:rich>
      </c:tx>
      <c:layout>
        <c:manualLayout>
          <c:xMode val="edge"/>
          <c:yMode val="edge"/>
          <c:x val="0.17530482470179029"/>
          <c:y val="0"/>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'[Chart in Microsoft PowerPoint]Sheet1'!$B$4</c:f>
              <c:strCache>
                <c:ptCount val="1"/>
                <c:pt idx="0">
                  <c:v>Hemolysis</c:v>
                </c:pt>
              </c:strCache>
            </c:strRef>
          </c:tx>
          <c:spPr>
            <a:solidFill>
              <a:srgbClr val="000066"/>
            </a:solidFill>
          </c:spPr>
          <c:invertIfNegative val="0"/>
          <c:val>
            <c:numRef>
              <c:f>'[Chart in Microsoft PowerPoint]Sheet1'!$B$5</c:f>
              <c:numCache>
                <c:formatCode>General</c:formatCode>
                <c:ptCount val="1"/>
                <c:pt idx="0">
                  <c:v>47</c:v>
                </c:pt>
              </c:numCache>
            </c:numRef>
          </c:val>
        </c:ser>
        <c:ser>
          <c:idx val="1"/>
          <c:order val="1"/>
          <c:tx>
            <c:strRef>
              <c:f>'[Chart in Microsoft PowerPoint]Sheet1'!$C$4</c:f>
              <c:strCache>
                <c:ptCount val="1"/>
                <c:pt idx="0">
                  <c:v>Not Rec'd</c:v>
                </c:pt>
              </c:strCache>
            </c:strRef>
          </c:tx>
          <c:spPr>
            <a:solidFill>
              <a:srgbClr val="FFC000"/>
            </a:solidFill>
          </c:spPr>
          <c:invertIfNegative val="0"/>
          <c:val>
            <c:numRef>
              <c:f>'[Chart in Microsoft PowerPoint]Sheet1'!$C$5</c:f>
              <c:numCache>
                <c:formatCode>General</c:formatCode>
                <c:ptCount val="1"/>
                <c:pt idx="0">
                  <c:v>5</c:v>
                </c:pt>
              </c:numCache>
            </c:numRef>
          </c:val>
        </c:ser>
        <c:ser>
          <c:idx val="2"/>
          <c:order val="2"/>
          <c:tx>
            <c:strRef>
              <c:f>'[Chart in Microsoft PowerPoint]Sheet1'!$D$4</c:f>
              <c:strCache>
                <c:ptCount val="1"/>
                <c:pt idx="0">
                  <c:v>Address Chg</c:v>
                </c:pt>
              </c:strCache>
            </c:strRef>
          </c:tx>
          <c:spPr>
            <a:solidFill>
              <a:srgbClr val="FF33CC"/>
            </a:solidFill>
          </c:spPr>
          <c:invertIfNegative val="0"/>
          <c:val>
            <c:numRef>
              <c:f>'[Chart in Microsoft PowerPoint]Sheet1'!$D$5</c:f>
              <c:numCache>
                <c:formatCode>General</c:formatCode>
                <c:ptCount val="1"/>
                <c:pt idx="0">
                  <c:v>0</c:v>
                </c:pt>
              </c:numCache>
            </c:numRef>
          </c:val>
        </c:ser>
        <c:dLbls>
          <c:showLegendKey val="0"/>
          <c:showVal val="0"/>
          <c:showCatName val="0"/>
          <c:showSerName val="0"/>
          <c:showPercent val="0"/>
          <c:showBubbleSize val="0"/>
        </c:dLbls>
        <c:gapWidth val="150"/>
        <c:shape val="box"/>
        <c:axId val="69756032"/>
        <c:axId val="69757568"/>
        <c:axId val="0"/>
      </c:bar3DChart>
      <c:catAx>
        <c:axId val="69756032"/>
        <c:scaling>
          <c:orientation val="minMax"/>
        </c:scaling>
        <c:delete val="1"/>
        <c:axPos val="b"/>
        <c:majorTickMark val="out"/>
        <c:minorTickMark val="none"/>
        <c:tickLblPos val="nextTo"/>
        <c:crossAx val="69757568"/>
        <c:crosses val="autoZero"/>
        <c:auto val="1"/>
        <c:lblAlgn val="ctr"/>
        <c:lblOffset val="100"/>
        <c:noMultiLvlLbl val="0"/>
      </c:catAx>
      <c:valAx>
        <c:axId val="69757568"/>
        <c:scaling>
          <c:orientation val="minMax"/>
          <c:min val="0"/>
        </c:scaling>
        <c:delete val="0"/>
        <c:axPos val="l"/>
        <c:majorGridlines/>
        <c:numFmt formatCode="General" sourceLinked="1"/>
        <c:majorTickMark val="out"/>
        <c:minorTickMark val="none"/>
        <c:tickLblPos val="nextTo"/>
        <c:crossAx val="69756032"/>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dirty="0"/>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dirty="0"/>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dirty="0"/>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dirty="0"/>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dirty="0"/>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dirty="0"/>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dirty="0"/>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dirty="0"/>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dirty="0"/>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dirty="0">
                <a:solidFill>
                  <a:srgbClr val="000066"/>
                </a:solidFill>
              </a:rPr>
              <a:t>Clinical Pathology</a:t>
            </a:r>
          </a:p>
          <a:p>
            <a:pPr algn="ctr" defTabSz="966788"/>
            <a:r>
              <a:rPr lang="en-US" sz="4700" dirty="0">
                <a:solidFill>
                  <a:srgbClr val="000066"/>
                </a:solidFill>
              </a:rPr>
              <a:t>Quality Dashboard</a:t>
            </a:r>
          </a:p>
        </p:txBody>
      </p:sp>
      <p:sp>
        <p:nvSpPr>
          <p:cNvPr id="2052" name="Text Box 8"/>
          <p:cNvSpPr txBox="1">
            <a:spLocks noChangeArrowheads="1"/>
          </p:cNvSpPr>
          <p:nvPr/>
        </p:nvSpPr>
        <p:spPr bwMode="auto">
          <a:xfrm>
            <a:off x="2590984" y="7372856"/>
            <a:ext cx="2133241"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May 2015</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1777" y="5181600"/>
            <a:ext cx="6858000" cy="4031873"/>
          </a:xfrm>
          <a:prstGeom prst="rect">
            <a:avLst/>
          </a:prstGeom>
          <a:noFill/>
        </p:spPr>
        <p:txBody>
          <a:bodyPr wrap="square" rtlCol="0">
            <a:spAutoFit/>
          </a:bodyPr>
          <a:lstStyle/>
          <a:p>
            <a:pPr marL="285750" indent="-285750">
              <a:buFont typeface="Arial" pitchFamily="34" charset="0"/>
              <a:buChar char="•"/>
            </a:pPr>
            <a:r>
              <a:rPr lang="en-US" sz="1600" b="0" dirty="0" smtClean="0"/>
              <a:t>The first of the year collected only 44% of our goal (46 collected/goal 104).  Shortened hours due to carpets being laid and winter weather contributed to the low number of collections. </a:t>
            </a:r>
          </a:p>
          <a:p>
            <a:endParaRPr lang="en-US" sz="1600" b="0" dirty="0" smtClean="0"/>
          </a:p>
          <a:p>
            <a:pPr marL="285750" indent="-285750">
              <a:buFont typeface="Arial" pitchFamily="34" charset="0"/>
              <a:buChar char="•"/>
            </a:pPr>
            <a:r>
              <a:rPr lang="en-US" sz="1600" b="0" dirty="0" smtClean="0"/>
              <a:t>Based on collections through April, we are now at 91% of our goal (336 collections/goal of 366). At the most recent drive the Red Cross was set up and ready to start ½ hour before the start time leading to an improved donor flow. </a:t>
            </a:r>
          </a:p>
          <a:p>
            <a:endParaRPr lang="en-US" sz="1600" b="0" dirty="0" smtClean="0"/>
          </a:p>
          <a:p>
            <a:pPr marL="285750" indent="-285750">
              <a:buFont typeface="Arial" pitchFamily="34" charset="0"/>
              <a:buChar char="•"/>
            </a:pPr>
            <a:r>
              <a:rPr lang="en-US" sz="1600" b="0" dirty="0" smtClean="0"/>
              <a:t>Blood drives are typically held monthly and can range from 1-2 days.  There are numerous other drives held throughout the University of Michigan campus.  </a:t>
            </a:r>
          </a:p>
          <a:p>
            <a:pPr marL="285750" indent="-285750">
              <a:buFont typeface="Arial" pitchFamily="34" charset="0"/>
              <a:buChar char="•"/>
            </a:pPr>
            <a:endParaRPr lang="en-US" sz="1600" b="0" dirty="0" smtClean="0"/>
          </a:p>
          <a:p>
            <a:pPr marL="285750" indent="-285750">
              <a:buFont typeface="Arial" pitchFamily="34" charset="0"/>
              <a:buChar char="•"/>
            </a:pPr>
            <a:r>
              <a:rPr lang="en-US" sz="1600" b="0" dirty="0" smtClean="0"/>
              <a:t>We will continue to market our donation dates and times. Donors can find upcoming drives by going to </a:t>
            </a:r>
            <a:r>
              <a:rPr lang="en-US" sz="1600" dirty="0" smtClean="0">
                <a:solidFill>
                  <a:srgbClr val="FF0000"/>
                </a:solidFill>
              </a:rPr>
              <a:t>www.redcrossblood.org</a:t>
            </a:r>
            <a:r>
              <a:rPr lang="en-US" sz="1600" b="0" dirty="0" smtClean="0"/>
              <a:t> and searching under the </a:t>
            </a:r>
            <a:r>
              <a:rPr lang="en-US" sz="1600" dirty="0" smtClean="0">
                <a:solidFill>
                  <a:srgbClr val="000066"/>
                </a:solidFill>
              </a:rPr>
              <a:t>Sponsor Code=goblue .</a:t>
            </a:r>
            <a:endParaRPr lang="en-US" sz="1600" dirty="0">
              <a:solidFill>
                <a:srgbClr val="000066"/>
              </a:solidFill>
            </a:endParaRPr>
          </a:p>
        </p:txBody>
      </p:sp>
      <p:sp>
        <p:nvSpPr>
          <p:cNvPr id="5" name="Title 1"/>
          <p:cNvSpPr txBox="1">
            <a:spLocks/>
          </p:cNvSpPr>
          <p:nvPr/>
        </p:nvSpPr>
        <p:spPr bwMode="auto">
          <a:xfrm>
            <a:off x="381000" y="228601"/>
            <a:ext cx="6584950" cy="60960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lgn="ctr">
              <a:buNone/>
            </a:pPr>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Pathology-Blood Drive</a:t>
            </a:r>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127125"/>
            <a:ext cx="5276850" cy="367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14743" y="762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Histocompatibility</a:t>
            </a:r>
            <a:endParaRPr lang="en-US" sz="1800" b="1" dirty="0" smtClean="0"/>
          </a:p>
        </p:txBody>
      </p:sp>
      <p:sp>
        <p:nvSpPr>
          <p:cNvPr id="7" name="Content Placeholder 5"/>
          <p:cNvSpPr>
            <a:spLocks noGrp="1" noChangeArrowheads="1"/>
          </p:cNvSpPr>
          <p:nvPr>
            <p:ph idx="1"/>
          </p:nvPr>
        </p:nvSpPr>
        <p:spPr>
          <a:xfrm>
            <a:off x="304800" y="3886200"/>
            <a:ext cx="3425739" cy="5257800"/>
          </a:xfrm>
          <a:prstGeom prst="rect">
            <a:avLst/>
          </a:prstGeom>
          <a:ln>
            <a:solidFill>
              <a:schemeClr val="tx1"/>
            </a:solidFill>
          </a:ln>
        </p:spPr>
        <p:txBody>
          <a:bodyPr/>
          <a:lstStyle/>
          <a:p>
            <a:pPr marL="0" indent="0" eaLnBrk="1" hangingPunct="1">
              <a:buFontTx/>
              <a:buNone/>
            </a:pPr>
            <a:r>
              <a:rPr lang="en-US" sz="1400" b="1" dirty="0" smtClean="0"/>
              <a:t>Description of Problem:</a:t>
            </a:r>
            <a:r>
              <a:rPr lang="en-US" sz="1400" dirty="0"/>
              <a:t> </a:t>
            </a:r>
            <a:endParaRPr lang="en-US" sz="1400" dirty="0" smtClean="0"/>
          </a:p>
          <a:p>
            <a:pPr marL="0" indent="0" eaLnBrk="1" hangingPunct="1">
              <a:buFontTx/>
              <a:buNone/>
            </a:pPr>
            <a:r>
              <a:rPr lang="en-US" sz="1400" dirty="0" smtClean="0"/>
              <a:t>Additional kits need to be sent to patients so that specimens can be submitted for testing.  </a:t>
            </a:r>
          </a:p>
          <a:p>
            <a:pPr marL="0" indent="0" eaLnBrk="1" hangingPunct="1">
              <a:buFontTx/>
              <a:buNone/>
            </a:pPr>
            <a:endParaRPr lang="en-US" sz="1400" b="1" dirty="0" smtClean="0"/>
          </a:p>
          <a:p>
            <a:pPr marL="0" indent="0" eaLnBrk="1" hangingPunct="1">
              <a:buFontTx/>
              <a:buNone/>
            </a:pPr>
            <a:r>
              <a:rPr lang="en-US" sz="1400" b="1" dirty="0" smtClean="0"/>
              <a:t>Impact of Problem: </a:t>
            </a:r>
            <a:r>
              <a:rPr lang="en-US" sz="1400" dirty="0" smtClean="0"/>
              <a:t>While this is small percentage 48 of 2400 kits (2%) send initially, if patients do not have a current specimen, the  patient will be removed from the transplant list and may miss an opportunity for a transplant.</a:t>
            </a:r>
          </a:p>
          <a:p>
            <a:pPr marL="0" indent="0" eaLnBrk="1" hangingPunct="1">
              <a:buFontTx/>
              <a:buNone/>
            </a:pPr>
            <a:endParaRPr lang="en-US" sz="1400" dirty="0" smtClean="0"/>
          </a:p>
          <a:p>
            <a:pPr marL="0" indent="0" eaLnBrk="1" hangingPunct="1">
              <a:buFontTx/>
              <a:buNone/>
            </a:pPr>
            <a:r>
              <a:rPr lang="en-US" sz="1400" b="1" dirty="0" smtClean="0"/>
              <a:t>Reporter of Problem: </a:t>
            </a:r>
          </a:p>
          <a:p>
            <a:pPr marL="0" indent="0" eaLnBrk="1" hangingPunct="1">
              <a:buFontTx/>
              <a:buNone/>
            </a:pPr>
            <a:r>
              <a:rPr lang="en-US" sz="1400" dirty="0" smtClean="0"/>
              <a:t>Histocompatibility and Transplant Coordinators</a:t>
            </a:r>
          </a:p>
          <a:p>
            <a:pPr marL="0" indent="0" eaLnBrk="1" hangingPunct="1">
              <a:buFontTx/>
              <a:buNone/>
            </a:pPr>
            <a:endParaRPr lang="en-US" sz="1400" dirty="0" smtClean="0"/>
          </a:p>
          <a:p>
            <a:pPr marL="0" indent="0" eaLnBrk="1" hangingPunct="1">
              <a:buNone/>
            </a:pPr>
            <a:r>
              <a:rPr lang="en-US" sz="1400" b="1" dirty="0" smtClean="0"/>
              <a:t>Description of Investigation:  </a:t>
            </a:r>
          </a:p>
          <a:p>
            <a:pPr marL="0" indent="0" eaLnBrk="1" hangingPunct="1">
              <a:buNone/>
            </a:pPr>
            <a:r>
              <a:rPr lang="en-US" sz="1400" dirty="0" smtClean="0"/>
              <a:t>Determined the cause of a kit needing to be resent. The display indicates that the overwhelming cause was gross hemolysis. This caused the specimen to be rejected and a new kit sent. </a:t>
            </a:r>
          </a:p>
          <a:p>
            <a:pPr marL="0" indent="0" eaLnBrk="1" hangingPunct="1">
              <a:buNone/>
            </a:pPr>
            <a:endParaRPr lang="en-US" sz="1400" b="1" dirty="0" smtClean="0"/>
          </a:p>
        </p:txBody>
      </p:sp>
      <p:sp>
        <p:nvSpPr>
          <p:cNvPr id="8" name="Rectangle 3"/>
          <p:cNvSpPr txBox="1">
            <a:spLocks noChangeArrowheads="1"/>
          </p:cNvSpPr>
          <p:nvPr/>
        </p:nvSpPr>
        <p:spPr bwMode="auto">
          <a:xfrm>
            <a:off x="3886200" y="3886200"/>
            <a:ext cx="3216693" cy="52578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0" dirty="0"/>
              <a:t>Other less common cause was the kit not being received for an unknown reasons and an address change. </a:t>
            </a:r>
          </a:p>
          <a:p>
            <a:pPr marL="0" indent="0" eaLnBrk="1" hangingPunct="1">
              <a:buNone/>
            </a:pPr>
            <a:endParaRPr lang="en-US" sz="1400" dirty="0" smtClean="0"/>
          </a:p>
          <a:p>
            <a:pPr marL="0" indent="0" eaLnBrk="1" hangingPunct="1">
              <a:buNone/>
            </a:pPr>
            <a:r>
              <a:rPr lang="en-US" sz="1400" smtClean="0"/>
              <a:t>escription</a:t>
            </a:r>
            <a:r>
              <a:rPr lang="en-US" sz="1400" dirty="0" smtClean="0"/>
              <a:t> of Solution: </a:t>
            </a:r>
          </a:p>
          <a:p>
            <a:pPr marL="0" indent="0" eaLnBrk="1" hangingPunct="1">
              <a:buNone/>
            </a:pPr>
            <a:r>
              <a:rPr lang="en-US" sz="1400" b="0" dirty="0" smtClean="0"/>
              <a:t>The US Postal Service is now being used for shipping</a:t>
            </a:r>
            <a:r>
              <a:rPr lang="en-US" sz="1400" b="0" dirty="0"/>
              <a:t>. </a:t>
            </a:r>
            <a:r>
              <a:rPr lang="en-US" sz="1400" b="0" dirty="0" smtClean="0"/>
              <a:t>UPS is less expensive than Fed Ex, thus UPS is being investigated as the shipper for the return of kits. Other facilities have used UPS and have found that the specimens do not have such a high hemolysis rate.</a:t>
            </a:r>
          </a:p>
          <a:p>
            <a:pPr marL="0" indent="0" eaLnBrk="1" hangingPunct="1">
              <a:buNone/>
            </a:pPr>
            <a:endParaRPr lang="en-US" sz="1400" b="0" dirty="0"/>
          </a:p>
          <a:p>
            <a:pPr marL="0" indent="0" eaLnBrk="1" hangingPunct="1">
              <a:buNone/>
            </a:pPr>
            <a:r>
              <a:rPr lang="en-US" sz="1400" dirty="0" smtClean="0"/>
              <a:t>Evaluation Plan:</a:t>
            </a:r>
          </a:p>
          <a:p>
            <a:pPr marL="0" indent="0" eaLnBrk="1" hangingPunct="1">
              <a:buNone/>
            </a:pPr>
            <a:r>
              <a:rPr lang="en-US" sz="1400" b="0" dirty="0" smtClean="0"/>
              <a:t>Data will be collected after the intervention to determine if the number of resent kits has been reduced. </a:t>
            </a:r>
          </a:p>
          <a:p>
            <a:pPr marL="0" indent="0" eaLnBrk="1" hangingPunct="1">
              <a:buNone/>
            </a:pPr>
            <a:endParaRPr lang="en-US" sz="1400" b="0" dirty="0"/>
          </a:p>
          <a:p>
            <a:pPr marL="0" indent="0" eaLnBrk="1" hangingPunct="1">
              <a:buNone/>
            </a:pPr>
            <a:endParaRPr lang="en-US" sz="1400" b="0" dirty="0" smtClean="0"/>
          </a:p>
        </p:txBody>
      </p:sp>
      <p:graphicFrame>
        <p:nvGraphicFramePr>
          <p:cNvPr id="9" name="Chart 8"/>
          <p:cNvGraphicFramePr>
            <a:graphicFrameLocks/>
          </p:cNvGraphicFramePr>
          <p:nvPr>
            <p:extLst>
              <p:ext uri="{D42A27DB-BD31-4B8C-83A1-F6EECF244321}">
                <p14:modId xmlns:p14="http://schemas.microsoft.com/office/powerpoint/2010/main" val="3480609857"/>
              </p:ext>
            </p:extLst>
          </p:nvPr>
        </p:nvGraphicFramePr>
        <p:xfrm>
          <a:off x="1371600" y="914398"/>
          <a:ext cx="46863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3352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72849" y="4267200"/>
            <a:ext cx="6569075" cy="3927475"/>
          </a:xfrm>
          <a:ln>
            <a:solidFill>
              <a:schemeClr val="tx1"/>
            </a:solidFill>
          </a:ln>
        </p:spPr>
        <p:txBody>
          <a:bodyPr/>
          <a:lstStyle/>
          <a:p>
            <a:pPr marL="0" indent="0" eaLnBrk="1" hangingPunct="1">
              <a:buFontTx/>
              <a:buNone/>
            </a:pPr>
            <a:r>
              <a:rPr lang="en-US" sz="1400" b="1" dirty="0"/>
              <a:t>Description of Monitor:</a:t>
            </a:r>
          </a:p>
          <a:p>
            <a:pPr marL="0" indent="0" eaLnBrk="1" hangingPunct="1">
              <a:buNone/>
            </a:pPr>
            <a:r>
              <a:rPr lang="en-US" sz="1400" dirty="0"/>
              <a:t>Unacceptable specimens received </a:t>
            </a:r>
            <a:r>
              <a:rPr lang="en-US" sz="1400" dirty="0" smtClean="0"/>
              <a:t>by reason</a:t>
            </a:r>
            <a:endParaRPr lang="en-US" sz="1400" dirty="0"/>
          </a:p>
          <a:p>
            <a:pPr marL="0" indent="0" eaLnBrk="1" hangingPunct="1">
              <a:buNone/>
            </a:pPr>
            <a:r>
              <a:rPr lang="en-US" sz="1400" b="1" dirty="0"/>
              <a:t>Impact of Problem:</a:t>
            </a:r>
          </a:p>
          <a:p>
            <a:pPr marL="0" indent="0" eaLnBrk="1" hangingPunct="1">
              <a:buNone/>
            </a:pPr>
            <a:r>
              <a:rPr lang="en-US" sz="1400" dirty="0"/>
              <a:t>Patient results are delayed in getting to the patient’s chart because a redraw is needed.</a:t>
            </a:r>
          </a:p>
          <a:p>
            <a:pPr marL="0" indent="0" eaLnBrk="1" hangingPunct="1">
              <a:buNone/>
            </a:pPr>
            <a:r>
              <a:rPr lang="en-US" sz="1400" b="1" dirty="0"/>
              <a:t>Reported by:  </a:t>
            </a:r>
            <a:r>
              <a:rPr lang="en-US" sz="1400" dirty="0"/>
              <a:t>Pathology and clinical staff reports</a:t>
            </a:r>
          </a:p>
          <a:p>
            <a:pPr marL="0" indent="0" eaLnBrk="1" hangingPunct="1">
              <a:buNone/>
            </a:pPr>
            <a:r>
              <a:rPr lang="en-US" sz="1400" b="1" dirty="0"/>
              <a:t>Goal</a:t>
            </a:r>
            <a:r>
              <a:rPr lang="en-US" sz="1400" dirty="0"/>
              <a:t>: Reduce the specimens not able to be tested by 10%</a:t>
            </a:r>
          </a:p>
          <a:p>
            <a:pPr marL="0" indent="0" eaLnBrk="1" hangingPunct="1">
              <a:buNone/>
            </a:pPr>
            <a:r>
              <a:rPr lang="en-US" sz="1400" b="1" dirty="0"/>
              <a:t>Status: </a:t>
            </a:r>
            <a:r>
              <a:rPr lang="en-US" sz="1400" dirty="0" smtClean="0"/>
              <a:t>ID/Specimen </a:t>
            </a:r>
            <a:r>
              <a:rPr lang="en-US" sz="1400" dirty="0"/>
              <a:t>mismatches continue to be the source of the greatest number of errors. Hemolyzed specimens are the second most common errors.</a:t>
            </a:r>
          </a:p>
          <a:p>
            <a:pPr marL="0" indent="0">
              <a:buNone/>
            </a:pP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57200"/>
            <a:ext cx="5790775" cy="3321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5844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smtClean="0">
                <a:solidFill>
                  <a:schemeClr val="accent2"/>
                </a:solidFill>
              </a:rPr>
              <a:t>Monthly CP QA Highlight</a:t>
            </a:r>
            <a:br>
              <a:rPr lang="en-US" sz="1400" b="1" dirty="0" smtClean="0">
                <a:solidFill>
                  <a:schemeClr val="accent2"/>
                </a:solidFill>
              </a:rPr>
            </a:br>
            <a:r>
              <a:rPr lang="en-US" sz="1400" b="1" dirty="0" smtClean="0">
                <a:solidFill>
                  <a:schemeClr val="accent2"/>
                </a:solidFill>
              </a:rPr>
              <a:t>All Labs</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152400" y="6423099"/>
            <a:ext cx="6961415" cy="2996685"/>
          </a:xfrm>
          <a:prstGeom prst="rect">
            <a:avLst/>
          </a:prstGeom>
          <a:ln>
            <a:solidFill>
              <a:schemeClr val="tx1"/>
            </a:solidFill>
          </a:ln>
        </p:spPr>
        <p:txBody>
          <a:bodyPr/>
          <a:lstStyle/>
          <a:p>
            <a:pPr marL="0" indent="0" eaLnBrk="1" hangingPunct="1">
              <a:buFontTx/>
              <a:buNone/>
            </a:pPr>
            <a:r>
              <a:rPr lang="en-US" sz="1600" b="1" dirty="0" smtClean="0"/>
              <a:t>Description </a:t>
            </a:r>
            <a:r>
              <a:rPr lang="en-US" sz="1600" b="1" dirty="0"/>
              <a:t>of </a:t>
            </a:r>
            <a:r>
              <a:rPr lang="en-US" sz="1600" b="1" dirty="0" smtClean="0"/>
              <a:t>Monitor:</a:t>
            </a:r>
            <a:endParaRPr lang="en-US" sz="1600" b="1" dirty="0"/>
          </a:p>
          <a:p>
            <a:pPr marL="0" indent="0" eaLnBrk="1" hangingPunct="1">
              <a:buNone/>
            </a:pPr>
            <a:r>
              <a:rPr lang="en-US" sz="1600" dirty="0" smtClean="0"/>
              <a:t>Unacceptable specimens received </a:t>
            </a:r>
            <a:endParaRPr lang="en-US" sz="1600" dirty="0"/>
          </a:p>
          <a:p>
            <a:pPr marL="0" indent="0" eaLnBrk="1" hangingPunct="1">
              <a:buNone/>
            </a:pPr>
            <a:r>
              <a:rPr lang="en-US" sz="1600" b="1" dirty="0"/>
              <a:t>Impact of Problem:</a:t>
            </a:r>
          </a:p>
          <a:p>
            <a:pPr marL="0" indent="0" eaLnBrk="1" hangingPunct="1">
              <a:buNone/>
            </a:pPr>
            <a:r>
              <a:rPr lang="en-US" sz="1600" dirty="0"/>
              <a:t>Patient results are delayed in getting to the patient’s </a:t>
            </a:r>
            <a:r>
              <a:rPr lang="en-US" sz="1600" dirty="0" smtClean="0"/>
              <a:t>chart</a:t>
            </a:r>
            <a:r>
              <a:rPr lang="en-US" sz="1600" dirty="0"/>
              <a:t> </a:t>
            </a:r>
            <a:r>
              <a:rPr lang="en-US" sz="1600" dirty="0" smtClean="0"/>
              <a:t>because a redraw is needed.</a:t>
            </a:r>
            <a:endParaRPr lang="en-US" sz="1600" dirty="0"/>
          </a:p>
          <a:p>
            <a:pPr marL="0" indent="0" eaLnBrk="1" hangingPunct="1">
              <a:buNone/>
            </a:pPr>
            <a:r>
              <a:rPr lang="en-US" sz="1600" b="1" dirty="0"/>
              <a:t>Reported by:  </a:t>
            </a:r>
            <a:r>
              <a:rPr lang="en-US" sz="1600" dirty="0"/>
              <a:t>Pathology and clinical staff reports</a:t>
            </a:r>
          </a:p>
          <a:p>
            <a:pPr marL="0" indent="0" eaLnBrk="1" hangingPunct="1">
              <a:buNone/>
            </a:pPr>
            <a:r>
              <a:rPr lang="en-US" sz="1600" b="1" dirty="0"/>
              <a:t>Goal</a:t>
            </a:r>
            <a:r>
              <a:rPr lang="en-US" sz="1600" dirty="0"/>
              <a:t>: Reduce the specimens not able to be </a:t>
            </a:r>
            <a:r>
              <a:rPr lang="en-US" sz="1600" dirty="0" smtClean="0"/>
              <a:t>tested by 10%</a:t>
            </a:r>
            <a:endParaRPr lang="en-US" sz="1600" dirty="0"/>
          </a:p>
          <a:p>
            <a:pPr marL="0" indent="0" eaLnBrk="1" hangingPunct="1">
              <a:spcBef>
                <a:spcPts val="1200"/>
              </a:spcBef>
              <a:buNone/>
            </a:pPr>
            <a:r>
              <a:rPr lang="en-US" sz="1600" b="1" dirty="0" smtClean="0"/>
              <a:t>Status</a:t>
            </a:r>
            <a:r>
              <a:rPr lang="en-US" sz="1600" b="1" dirty="0"/>
              <a:t>:</a:t>
            </a:r>
            <a:r>
              <a:rPr lang="en-US" sz="1600" dirty="0"/>
              <a:t> The number of unusable specimen from the Emergency Department decreased from 73 in March to 41 in April. </a:t>
            </a:r>
            <a:r>
              <a:rPr lang="en-US" sz="1600" dirty="0" err="1"/>
              <a:t>Unacceptbale</a:t>
            </a:r>
            <a:r>
              <a:rPr lang="en-US" sz="1600" dirty="0"/>
              <a:t> specimens from 9VVWH increased from 33 in March to 52 in April.</a:t>
            </a:r>
            <a:endParaRPr lang="en-US" sz="1600" dirty="0">
              <a:solidFill>
                <a:srgbClr val="000000"/>
              </a:solidFill>
            </a:endParaRPr>
          </a:p>
          <a:p>
            <a:pPr marL="0" indent="0" eaLnBrk="1" hangingPunct="1">
              <a:buNone/>
            </a:pPr>
            <a:endParaRPr lang="en-US" sz="1600" dirty="0"/>
          </a:p>
          <a:p>
            <a:pPr marL="0" indent="0" eaLnBrk="1" hangingPunct="1">
              <a:buFontTx/>
              <a:buNone/>
            </a:pPr>
            <a:endParaRPr lang="en-US" sz="1600" b="1" dirty="0" smtClean="0">
              <a:solidFill>
                <a:srgbClr val="000000"/>
              </a:solidFill>
            </a:endParaRPr>
          </a:p>
        </p:txBody>
      </p:sp>
      <p:pic>
        <p:nvPicPr>
          <p:cNvPr id="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207" y="609600"/>
            <a:ext cx="6617185" cy="3611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805" y="3886200"/>
            <a:ext cx="7070002" cy="2636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6572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smtClean="0">
                <a:solidFill>
                  <a:schemeClr val="accent2"/>
                </a:solidFill>
              </a:rPr>
              <a:t>Monthly CP QA Highlight</a:t>
            </a:r>
            <a:br>
              <a:rPr lang="en-US" sz="1400" b="1" dirty="0" smtClean="0">
                <a:solidFill>
                  <a:schemeClr val="accent2"/>
                </a:solidFill>
              </a:rPr>
            </a:br>
            <a:r>
              <a:rPr lang="en-US" sz="1400" b="1" dirty="0" smtClean="0">
                <a:solidFill>
                  <a:schemeClr val="accent2"/>
                </a:solidFill>
              </a:rPr>
              <a:t>All Labs</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37175" y="4572000"/>
            <a:ext cx="6745149" cy="4800600"/>
          </a:xfrm>
          <a:prstGeom prst="rect">
            <a:avLst/>
          </a:prstGeom>
          <a:ln>
            <a:solidFill>
              <a:schemeClr val="tx1"/>
            </a:solidFill>
          </a:ln>
        </p:spPr>
        <p:txBody>
          <a:bodyPr/>
          <a:lstStyle/>
          <a:p>
            <a:pPr marL="0" indent="0" eaLnBrk="1" hangingPunct="1">
              <a:buNone/>
            </a:pPr>
            <a:r>
              <a:rPr lang="en-US" sz="1600" b="1" dirty="0" smtClean="0"/>
              <a:t>Description </a:t>
            </a:r>
            <a:r>
              <a:rPr lang="en-US" sz="1600" b="1" dirty="0"/>
              <a:t>of Problem:</a:t>
            </a:r>
          </a:p>
          <a:p>
            <a:pPr marL="0" indent="0" eaLnBrk="1" hangingPunct="1">
              <a:buNone/>
            </a:pPr>
            <a:r>
              <a:rPr lang="en-US" sz="1600" dirty="0"/>
              <a:t>The wrong patient barcode is scanned or MRN is manually entered by  patient care staff when using the glucose meter.  </a:t>
            </a:r>
          </a:p>
          <a:p>
            <a:pPr marL="0" indent="0" eaLnBrk="1" hangingPunct="1">
              <a:buNone/>
            </a:pPr>
            <a:r>
              <a:rPr lang="en-US" sz="1600" b="1" dirty="0"/>
              <a:t>Impact of Problem:</a:t>
            </a:r>
          </a:p>
          <a:p>
            <a:pPr marL="0" indent="0" eaLnBrk="1" hangingPunct="1">
              <a:buNone/>
            </a:pPr>
            <a:r>
              <a:rPr lang="en-US" sz="1600" dirty="0"/>
              <a:t>Patient results are delayed in getting to the patient’s chart. Repeat testing performed wasting reagents.  </a:t>
            </a:r>
          </a:p>
          <a:p>
            <a:pPr marL="0" indent="0" eaLnBrk="1" hangingPunct="1">
              <a:buNone/>
            </a:pPr>
            <a:r>
              <a:rPr lang="en-US" sz="1600" b="1" dirty="0"/>
              <a:t>Reported by:  </a:t>
            </a:r>
            <a:r>
              <a:rPr lang="en-US" sz="1600" dirty="0"/>
              <a:t>POC testing staff/nursing</a:t>
            </a:r>
          </a:p>
          <a:p>
            <a:pPr marL="0" indent="0" eaLnBrk="1" hangingPunct="1">
              <a:buNone/>
            </a:pPr>
            <a:r>
              <a:rPr lang="en-US" sz="1600" b="1" dirty="0"/>
              <a:t>Goal: </a:t>
            </a:r>
            <a:r>
              <a:rPr lang="en-US" sz="1600" dirty="0"/>
              <a:t>Reduce the number of wristband barcode reading errors.</a:t>
            </a:r>
          </a:p>
          <a:p>
            <a:pPr marL="0" indent="0" eaLnBrk="1" hangingPunct="1">
              <a:buNone/>
            </a:pPr>
            <a:r>
              <a:rPr lang="en-US" sz="1600" b="1" dirty="0"/>
              <a:t>Description of Solution:</a:t>
            </a:r>
          </a:p>
          <a:p>
            <a:pPr marL="0" indent="0" eaLnBrk="1" hangingPunct="1">
              <a:buNone/>
            </a:pPr>
            <a:r>
              <a:rPr lang="en-US" sz="1600" dirty="0"/>
              <a:t>Competency assessment and training occurred during nursing blitz. </a:t>
            </a:r>
          </a:p>
          <a:p>
            <a:pPr marL="0" indent="0" eaLnBrk="1" hangingPunct="1">
              <a:buNone/>
            </a:pPr>
            <a:r>
              <a:rPr lang="en-US" sz="1600" b="1" dirty="0"/>
              <a:t>How Do We Know It Worked:</a:t>
            </a:r>
          </a:p>
          <a:p>
            <a:pPr marL="0" indent="0" eaLnBrk="1" hangingPunct="1">
              <a:buNone/>
            </a:pPr>
            <a:r>
              <a:rPr lang="en-US" sz="1600" dirty="0"/>
              <a:t>Decrease in reported </a:t>
            </a:r>
            <a:r>
              <a:rPr lang="en-US" sz="1600" dirty="0" smtClean="0"/>
              <a:t>errors</a:t>
            </a:r>
            <a:r>
              <a:rPr lang="en-US" sz="1600" dirty="0"/>
              <a:t> </a:t>
            </a:r>
            <a:r>
              <a:rPr lang="en-US" sz="1600" dirty="0" smtClean="0"/>
              <a:t>has stabilized at 150 per month. </a:t>
            </a:r>
            <a:r>
              <a:rPr lang="en-US" sz="1600" dirty="0" smtClean="0"/>
              <a:t>Our new goal </a:t>
            </a:r>
            <a:r>
              <a:rPr lang="en-US" sz="1600" dirty="0" smtClean="0"/>
              <a:t>is to reduce the number to below 100 per month. </a:t>
            </a:r>
            <a:endParaRPr lang="en-US" sz="1600" dirty="0"/>
          </a:p>
          <a:p>
            <a:pPr marL="0" indent="0" eaLnBrk="1" hangingPunct="1">
              <a:buNone/>
            </a:pPr>
            <a:r>
              <a:rPr lang="en-US" sz="1600" b="1" dirty="0"/>
              <a:t>Areas for continued improvement and monitoring:</a:t>
            </a:r>
          </a:p>
          <a:p>
            <a:pPr marL="0" indent="0" eaLnBrk="1" hangingPunct="1">
              <a:buNone/>
            </a:pPr>
            <a:r>
              <a:rPr lang="en-US" sz="1600" dirty="0">
                <a:solidFill>
                  <a:srgbClr val="000000"/>
                </a:solidFill>
              </a:rPr>
              <a:t>Additional interventions may be necessary to reduce the number of errors. </a:t>
            </a:r>
            <a:endParaRPr lang="en-US" sz="1600" dirty="0"/>
          </a:p>
        </p:txBody>
      </p:sp>
      <p:sp>
        <p:nvSpPr>
          <p:cNvPr id="5" name="Rectangle 4"/>
          <p:cNvSpPr/>
          <p:nvPr/>
        </p:nvSpPr>
        <p:spPr>
          <a:xfrm>
            <a:off x="2505075" y="8304481"/>
            <a:ext cx="1828800" cy="323165"/>
          </a:xfrm>
          <a:prstGeom prst="rect">
            <a:avLst/>
          </a:prstGeom>
        </p:spPr>
        <p:txBody>
          <a:bodyPr>
            <a:spAutoFit/>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7" y="838200"/>
            <a:ext cx="7310053" cy="353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9382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
        <p:nvSpPr>
          <p:cNvPr id="2" name="Content Placeholder 1"/>
          <p:cNvSpPr>
            <a:spLocks noGrp="1"/>
          </p:cNvSpPr>
          <p:nvPr>
            <p:ph idx="1"/>
          </p:nvPr>
        </p:nvSpPr>
        <p:spPr/>
        <p:txBody>
          <a:bodyPr/>
          <a:lstStyle/>
          <a:p>
            <a:pPr marL="0" indent="0">
              <a:buNone/>
            </a:pPr>
            <a:endParaRPr lang="en-US" dirty="0"/>
          </a:p>
        </p:txBody>
      </p:sp>
      <p:graphicFrame>
        <p:nvGraphicFramePr>
          <p:cNvPr id="5" name="Content Placeholder 6"/>
          <p:cNvGraphicFramePr>
            <a:graphicFrameLocks/>
          </p:cNvGraphicFramePr>
          <p:nvPr>
            <p:extLst>
              <p:ext uri="{D42A27DB-BD31-4B8C-83A1-F6EECF244321}">
                <p14:modId xmlns:p14="http://schemas.microsoft.com/office/powerpoint/2010/main" val="266814164"/>
              </p:ext>
            </p:extLst>
          </p:nvPr>
        </p:nvGraphicFramePr>
        <p:xfrm>
          <a:off x="345374" y="1883485"/>
          <a:ext cx="6584949" cy="540004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pPr algn="ctr"/>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Cancelled Tests- No specimen Received</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 </a:t>
                      </a:r>
                      <a:r>
                        <a:rPr lang="en-US" sz="1200" baseline="0" dirty="0" smtClean="0"/>
                        <a:t> the root cause(s) of tests being ordered but the associated specimen not arriving in the Clinical Laboratory</a:t>
                      </a:r>
                      <a:endParaRPr lang="en-US" sz="1200" dirty="0" smtClean="0"/>
                    </a:p>
                    <a:p>
                      <a:endParaRPr lang="en-US" sz="1200" dirty="0"/>
                    </a:p>
                  </a:txBody>
                  <a:tcPr/>
                </a:tc>
                <a:tc>
                  <a:txBody>
                    <a:bodyPr/>
                    <a:lstStyle/>
                    <a:p>
                      <a:r>
                        <a:rPr lang="en-US" sz="1200" dirty="0" smtClean="0"/>
                        <a:t>Kristina</a:t>
                      </a:r>
                      <a:r>
                        <a:rPr lang="en-US" sz="1200" baseline="0" dirty="0" smtClean="0"/>
                        <a:t> Martin,</a:t>
                      </a:r>
                      <a:endParaRPr lang="en-US" sz="1200" dirty="0" smtClean="0"/>
                    </a:p>
                    <a:p>
                      <a:r>
                        <a:rPr lang="en-US" sz="1200" dirty="0" smtClean="0"/>
                        <a:t>Suzanne Butch</a:t>
                      </a:r>
                    </a:p>
                    <a:p>
                      <a:endParaRPr lang="en-US" sz="1200" dirty="0"/>
                    </a:p>
                  </a:txBody>
                  <a:tcPr/>
                </a:tc>
              </a:tr>
              <a:tr h="370840">
                <a:tc>
                  <a:txBody>
                    <a:bodyPr/>
                    <a:lstStyle/>
                    <a:p>
                      <a:r>
                        <a:rPr lang="en-US" sz="1200" dirty="0" smtClean="0"/>
                        <a:t>Lost Specimen</a:t>
                      </a:r>
                      <a:r>
                        <a:rPr lang="en-US" sz="1200" baseline="0" dirty="0" smtClean="0"/>
                        <a:t>       Swat Team</a:t>
                      </a:r>
                      <a:endParaRPr lang="en-US" sz="1200" dirty="0"/>
                    </a:p>
                  </a:txBody>
                  <a:tcPr/>
                </a:tc>
                <a:tc>
                  <a:txBody>
                    <a:bodyPr/>
                    <a:lstStyle/>
                    <a:p>
                      <a:r>
                        <a:rPr lang="en-US" sz="1200" dirty="0" smtClean="0"/>
                        <a:t>Standardize process for investigation of “lost specimens”.</a:t>
                      </a:r>
                      <a:endParaRPr lang="en-US" sz="1200" dirty="0"/>
                    </a:p>
                  </a:txBody>
                  <a:tcPr/>
                </a:tc>
                <a:tc>
                  <a:txBody>
                    <a:bodyPr/>
                    <a:lstStyle/>
                    <a:p>
                      <a:r>
                        <a:rPr lang="en-US" sz="1200" dirty="0" smtClean="0"/>
                        <a:t>Brian Tolle, Kristina</a:t>
                      </a:r>
                      <a:r>
                        <a:rPr lang="en-US" sz="1200" baseline="0" dirty="0" smtClean="0"/>
                        <a:t> Martin, Chris Rigney, John Perrin, Suzanne Butch</a:t>
                      </a:r>
                      <a:endParaRPr lang="en-US" sz="1200" dirty="0"/>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Butch/K.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Martin/J. Sica</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r h="370840">
                <a:tc>
                  <a:txBody>
                    <a:bodyPr/>
                    <a:lstStyle/>
                    <a:p>
                      <a:r>
                        <a:rPr lang="en-US" sz="1200" dirty="0" smtClean="0"/>
                        <a:t>Lab Ready Labels</a:t>
                      </a:r>
                      <a:endParaRPr lang="en-US" sz="1200" dirty="0"/>
                    </a:p>
                  </a:txBody>
                  <a:tcPr/>
                </a:tc>
                <a:tc>
                  <a:txBody>
                    <a:bodyPr/>
                    <a:lstStyle/>
                    <a:p>
                      <a:r>
                        <a:rPr lang="en-US" sz="1200" dirty="0" smtClean="0"/>
                        <a:t>Installation of</a:t>
                      </a:r>
                      <a:r>
                        <a:rPr lang="en-US" sz="1200" baseline="0" dirty="0" smtClean="0"/>
                        <a:t> lab label printers</a:t>
                      </a:r>
                      <a:r>
                        <a:rPr lang="en-US" sz="1200" dirty="0" smtClean="0"/>
                        <a:t> in the ED</a:t>
                      </a:r>
                      <a:r>
                        <a:rPr lang="en-US" sz="1200" baseline="0" dirty="0" smtClean="0"/>
                        <a:t> &amp; Ambulatory Care clinics.</a:t>
                      </a:r>
                      <a:endParaRPr lang="en-US" sz="1200" dirty="0"/>
                    </a:p>
                  </a:txBody>
                  <a:tcPr/>
                </a:tc>
                <a:tc>
                  <a:txBody>
                    <a:bodyPr/>
                    <a:lstStyle/>
                    <a:p>
                      <a:r>
                        <a:rPr lang="en-US" sz="1200" dirty="0" smtClean="0"/>
                        <a:t>K. Davis/K. Martin</a:t>
                      </a:r>
                      <a:endParaRPr lang="en-US" sz="1200" dirty="0"/>
                    </a:p>
                  </a:txBody>
                  <a:tcPr/>
                </a:tc>
              </a:tr>
            </a:tbl>
          </a:graphicData>
        </a:graphic>
      </p:graphicFrame>
      <p:sp>
        <p:nvSpPr>
          <p:cNvPr id="7" name="Explosion 1 6"/>
          <p:cNvSpPr/>
          <p:nvPr/>
        </p:nvSpPr>
        <p:spPr bwMode="auto">
          <a:xfrm rot="20188561">
            <a:off x="178194" y="2589666"/>
            <a:ext cx="780877" cy="753012"/>
          </a:xfrm>
          <a:prstGeom prst="irregularSeal1">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66788"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charset="0"/>
                <a:cs typeface="Arial" charset="0"/>
              </a:rPr>
              <a:t>New</a:t>
            </a:r>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9079409"/>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1600" b="0" dirty="0"/>
          </a:p>
          <a:p>
            <a:r>
              <a:rPr lang="en-US" sz="1800" dirty="0" smtClean="0"/>
              <a:t>News</a:t>
            </a:r>
            <a:r>
              <a:rPr lang="en-US" sz="2200" dirty="0" smtClean="0"/>
              <a:t> </a:t>
            </a:r>
          </a:p>
          <a:p>
            <a:pPr>
              <a:spcBef>
                <a:spcPts val="1200"/>
              </a:spcBef>
            </a:pPr>
            <a:r>
              <a:rPr lang="en-US" sz="1200" b="0" dirty="0" smtClean="0"/>
              <a:t>We had a successful </a:t>
            </a:r>
            <a:r>
              <a:rPr lang="en-US" sz="1200" b="0" dirty="0"/>
              <a:t>CAP </a:t>
            </a:r>
            <a:r>
              <a:rPr lang="en-US" sz="1200" b="0" dirty="0" smtClean="0"/>
              <a:t>inspection</a:t>
            </a:r>
            <a:r>
              <a:rPr lang="en-US" sz="1200" b="0" dirty="0"/>
              <a:t> </a:t>
            </a:r>
            <a:r>
              <a:rPr lang="en-US" sz="1200" b="0" dirty="0" smtClean="0"/>
              <a:t>April 11 and 12, 2015, but a team from Toronto.</a:t>
            </a:r>
          </a:p>
          <a:p>
            <a:endParaRPr lang="en-US" sz="1200" b="0" dirty="0" smtClean="0"/>
          </a:p>
          <a:p>
            <a:r>
              <a:rPr lang="en-US" sz="1200" b="0" dirty="0" smtClean="0"/>
              <a:t>The Pathology Replacement  and Renovation project was approved by the Regents. </a:t>
            </a:r>
            <a:endParaRPr lang="en-US" sz="1200" b="0" dirty="0"/>
          </a:p>
          <a:p>
            <a:endParaRPr lang="en-US" sz="2200" dirty="0"/>
          </a:p>
          <a:p>
            <a:r>
              <a:rPr lang="en-US" sz="1600" dirty="0" smtClean="0"/>
              <a:t>Kudos</a:t>
            </a:r>
          </a:p>
          <a:p>
            <a:endParaRPr lang="en-US" sz="1400" dirty="0"/>
          </a:p>
          <a:p>
            <a:r>
              <a:rPr lang="en-US" sz="1200" b="0" dirty="0" smtClean="0"/>
              <a:t>Current Topics in Blood Banking Seminar was presented on Saturday May 9</a:t>
            </a:r>
            <a:r>
              <a:rPr lang="en-US" sz="1200" b="0" baseline="30000" dirty="0" smtClean="0"/>
              <a:t>th</a:t>
            </a:r>
            <a:r>
              <a:rPr lang="en-US" sz="1200" b="0" dirty="0" smtClean="0"/>
              <a:t>, 2015 in the Danto Auditorium. Staff presenting lectures:</a:t>
            </a:r>
          </a:p>
          <a:p>
            <a:endParaRPr lang="en-US" sz="1200" b="0" dirty="0" smtClean="0"/>
          </a:p>
          <a:p>
            <a:pPr marL="114300" indent="0" algn="ctr">
              <a:buNone/>
            </a:pPr>
            <a:r>
              <a:rPr lang="en-US" sz="1200" b="0" dirty="0"/>
              <a:t>Kelley Anderson, MLS(ASCPSBB</a:t>
            </a:r>
          </a:p>
          <a:p>
            <a:pPr marL="114300" indent="0" algn="ctr">
              <a:buNone/>
            </a:pPr>
            <a:r>
              <a:rPr lang="en-US" sz="1200" b="0" dirty="0"/>
              <a:t>Sr. Clinical Technologist</a:t>
            </a:r>
          </a:p>
          <a:p>
            <a:pPr marL="114300" indent="0" algn="ctr">
              <a:buNone/>
            </a:pPr>
            <a:endParaRPr lang="en-US" sz="1200" b="0" dirty="0"/>
          </a:p>
          <a:p>
            <a:pPr marL="114300" indent="0" algn="ctr">
              <a:buNone/>
            </a:pPr>
            <a:r>
              <a:rPr lang="en-US" sz="1200" b="0" dirty="0"/>
              <a:t>Suzanne Butch, MA, MLS(ASCP)</a:t>
            </a:r>
            <a:r>
              <a:rPr lang="en-US" sz="1200" b="0" baseline="30000" dirty="0"/>
              <a:t>CM</a:t>
            </a:r>
            <a:r>
              <a:rPr lang="en-US" sz="1200" b="0" dirty="0"/>
              <a:t>, DLMC</a:t>
            </a:r>
            <a:r>
              <a:rPr lang="en-US" sz="1200" b="0" baseline="30000" dirty="0"/>
              <a:t>M</a:t>
            </a:r>
          </a:p>
          <a:p>
            <a:pPr marL="114300" indent="0" algn="ctr">
              <a:buNone/>
            </a:pPr>
            <a:r>
              <a:rPr lang="en-US" sz="1200" b="0" dirty="0"/>
              <a:t>Pathology Quality Assurance </a:t>
            </a:r>
          </a:p>
          <a:p>
            <a:pPr marL="114300" indent="0" algn="ctr">
              <a:buNone/>
            </a:pPr>
            <a:endParaRPr lang="en-US" sz="1200" b="0" dirty="0"/>
          </a:p>
          <a:p>
            <a:pPr marL="114300" indent="0" algn="ctr">
              <a:buNone/>
            </a:pPr>
            <a:r>
              <a:rPr lang="en-US" sz="1200" b="0" dirty="0"/>
              <a:t>Pamela Cornwell, MT(ASCP)</a:t>
            </a:r>
          </a:p>
          <a:p>
            <a:pPr marL="114300" indent="0" algn="ctr">
              <a:buNone/>
            </a:pPr>
            <a:r>
              <a:rPr lang="en-US" sz="1200" b="0" dirty="0"/>
              <a:t>Clinical Laboratory Scientist II</a:t>
            </a:r>
          </a:p>
          <a:p>
            <a:pPr marL="114300" indent="0" algn="ctr">
              <a:buNone/>
            </a:pPr>
            <a:endParaRPr lang="en-US" sz="1200" b="0" dirty="0"/>
          </a:p>
          <a:p>
            <a:pPr marL="114300" indent="0" algn="ctr">
              <a:buNone/>
            </a:pPr>
            <a:r>
              <a:rPr lang="en-US" sz="1200" b="0" dirty="0"/>
              <a:t>Theresa Downs, MT(ASCP)SBB, CQA(ASQ)</a:t>
            </a:r>
          </a:p>
          <a:p>
            <a:pPr marL="114300" indent="0" algn="ctr">
              <a:buNone/>
            </a:pPr>
            <a:r>
              <a:rPr lang="en-US" sz="1200" b="0" dirty="0"/>
              <a:t>Supervisor, Blood Bank &amp; Transfusion </a:t>
            </a:r>
            <a:r>
              <a:rPr lang="en-US" sz="1200" b="0" dirty="0" smtClean="0"/>
              <a:t>Service</a:t>
            </a:r>
          </a:p>
          <a:p>
            <a:pPr marL="114300" indent="0" algn="ctr">
              <a:buNone/>
            </a:pPr>
            <a:endParaRPr lang="en-US" sz="1200" b="0" dirty="0"/>
          </a:p>
          <a:p>
            <a:pPr marL="114300" indent="0" algn="ctr">
              <a:buNone/>
            </a:pPr>
            <a:r>
              <a:rPr lang="en-US" sz="1200" b="0" dirty="0"/>
              <a:t>Sheri L. Hugan, MLS(ASCP)</a:t>
            </a:r>
            <a:r>
              <a:rPr lang="en-US" sz="1200" b="0" baseline="30000" dirty="0"/>
              <a:t>CM</a:t>
            </a:r>
            <a:r>
              <a:rPr lang="en-US" sz="1200" b="0" dirty="0"/>
              <a:t>, SBB</a:t>
            </a:r>
            <a:r>
              <a:rPr lang="en-US" sz="1200" b="0" baseline="30000" dirty="0"/>
              <a:t>CM</a:t>
            </a:r>
            <a:endParaRPr lang="en-US" sz="1200" b="0" dirty="0"/>
          </a:p>
          <a:p>
            <a:pPr marL="114300" indent="0" algn="ctr">
              <a:buNone/>
            </a:pPr>
            <a:r>
              <a:rPr lang="en-US" sz="1200" b="0" dirty="0"/>
              <a:t>Coordinator, AABB Accredited Immunohematology Reference Laboratory </a:t>
            </a:r>
          </a:p>
          <a:p>
            <a:pPr marL="114300" indent="0" algn="ctr">
              <a:buNone/>
            </a:pPr>
            <a:endParaRPr lang="en-US" sz="1200" b="0" dirty="0"/>
          </a:p>
          <a:p>
            <a:pPr marL="114300" indent="0" algn="ctr">
              <a:buNone/>
            </a:pPr>
            <a:r>
              <a:rPr lang="en-US" sz="1200" b="0" dirty="0"/>
              <a:t>Carrie L. Kitko MD</a:t>
            </a:r>
          </a:p>
          <a:p>
            <a:pPr marL="114300" indent="0" algn="ctr">
              <a:buNone/>
            </a:pPr>
            <a:r>
              <a:rPr lang="en-US" sz="1200" b="0" dirty="0"/>
              <a:t>Assistant Professor, Pediatrics</a:t>
            </a:r>
          </a:p>
          <a:p>
            <a:pPr marL="114300" indent="0" algn="ctr">
              <a:buNone/>
            </a:pPr>
            <a:endParaRPr lang="en-US" sz="1200" b="0" dirty="0"/>
          </a:p>
          <a:p>
            <a:pPr marL="114300" indent="0" algn="ctr">
              <a:buNone/>
            </a:pPr>
            <a:r>
              <a:rPr lang="en-US" sz="1200" b="0" dirty="0"/>
              <a:t>Sean Li, MD</a:t>
            </a:r>
          </a:p>
          <a:p>
            <a:pPr marL="114300" indent="0" algn="ctr">
              <a:buNone/>
            </a:pPr>
            <a:r>
              <a:rPr lang="en-US" sz="1200" b="0" dirty="0"/>
              <a:t>Transfusion Medicine </a:t>
            </a:r>
            <a:r>
              <a:rPr lang="en-US" sz="1200" b="0" dirty="0" smtClean="0"/>
              <a:t>Fellow</a:t>
            </a:r>
          </a:p>
          <a:p>
            <a:pPr marL="114300" indent="0" algn="ctr">
              <a:buNone/>
            </a:pPr>
            <a:endParaRPr lang="en-US" sz="1200" b="0" dirty="0"/>
          </a:p>
          <a:p>
            <a:pPr marL="114300" indent="0" algn="ctr">
              <a:buNone/>
            </a:pPr>
            <a:r>
              <a:rPr lang="en-US" sz="1200" b="0" dirty="0"/>
              <a:t>Jeffrey L. Myers, MD</a:t>
            </a:r>
          </a:p>
          <a:p>
            <a:pPr marL="114300" indent="0" algn="ctr">
              <a:buNone/>
            </a:pPr>
            <a:r>
              <a:rPr lang="en-US" sz="1200" b="0" dirty="0"/>
              <a:t>James French Professor of Pathology</a:t>
            </a:r>
            <a:br>
              <a:rPr lang="en-US" sz="1200" b="0" dirty="0"/>
            </a:br>
            <a:r>
              <a:rPr lang="en-US" sz="1200" b="0" dirty="0"/>
              <a:t>Director, Divisions of Anatomic Pathology and MLabs</a:t>
            </a:r>
            <a:br>
              <a:rPr lang="en-US" sz="1200" b="0" dirty="0"/>
            </a:br>
            <a:r>
              <a:rPr lang="en-US" sz="1200" b="0" dirty="0"/>
              <a:t>Director, Pulmonary Pathology Fellowship</a:t>
            </a:r>
          </a:p>
          <a:p>
            <a:pPr marL="114300" indent="0" algn="ctr">
              <a:buNone/>
            </a:pPr>
            <a:endParaRPr lang="en-US" sz="1200" b="0" dirty="0"/>
          </a:p>
          <a:p>
            <a:pPr marL="114300" indent="0" algn="ctr">
              <a:buNone/>
            </a:pPr>
            <a:r>
              <a:rPr lang="en-US" sz="1200" b="0" dirty="0"/>
              <a:t>Cosmas J. Van De Ven, MD</a:t>
            </a:r>
          </a:p>
          <a:p>
            <a:pPr marL="114300" indent="0" algn="ctr">
              <a:buNone/>
            </a:pPr>
            <a:r>
              <a:rPr lang="en-US" sz="1200" b="0" dirty="0"/>
              <a:t>Professor, Obstetrics &amp; Gynecology </a:t>
            </a:r>
          </a:p>
          <a:p>
            <a:endParaRPr lang="en-US" sz="1600" b="0" dirty="0" smtClean="0"/>
          </a:p>
          <a:p>
            <a:endParaRPr lang="en-US" sz="1600" b="0" dirty="0" smtClean="0"/>
          </a:p>
          <a:p>
            <a:endParaRPr lang="en-US" sz="2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16376</TotalTime>
  <Words>988</Words>
  <Application>Microsoft Office PowerPoint</Application>
  <PresentationFormat>Custom</PresentationFormat>
  <Paragraphs>124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Clinical Pathology Patient Care Quality Histocompatibility</vt:lpstr>
      <vt:lpstr>PowerPoint Presentation</vt:lpstr>
      <vt:lpstr>  Monthly CP QA Highlight All Labs  </vt:lpstr>
      <vt:lpstr>  Monthly CP QA Highlight All Labs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Butch, Suzanne</cp:lastModifiedBy>
  <cp:revision>967</cp:revision>
  <cp:lastPrinted>2014-09-26T13:00:21Z</cp:lastPrinted>
  <dcterms:created xsi:type="dcterms:W3CDTF">2008-09-25T21:02:44Z</dcterms:created>
  <dcterms:modified xsi:type="dcterms:W3CDTF">2015-05-18T18:18:57Z</dcterms:modified>
</cp:coreProperties>
</file>