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1" r:id="rId2"/>
    <p:sldId id="270" r:id="rId3"/>
    <p:sldId id="277" r:id="rId4"/>
    <p:sldId id="275" r:id="rId5"/>
    <p:sldId id="295" r:id="rId6"/>
    <p:sldId id="293" r:id="rId7"/>
    <p:sldId id="294" r:id="rId8"/>
    <p:sldId id="292" r:id="rId9"/>
    <p:sldId id="278" r:id="rId10"/>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367" autoAdjust="0"/>
    <p:restoredTop sz="94660"/>
  </p:normalViewPr>
  <p:slideViewPr>
    <p:cSldViewPr>
      <p:cViewPr>
        <p:scale>
          <a:sx n="100" d="100"/>
          <a:sy n="100" d="100"/>
        </p:scale>
        <p:origin x="-3258" y="678"/>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martkris@umich.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2767291" y="7372603"/>
            <a:ext cx="2279115"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April 2014</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6584950" cy="714375"/>
          </a:xfrm>
        </p:spPr>
        <p:txBody>
          <a:bodyPr/>
          <a:lstStyle/>
          <a:p>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Blood Bank</a:t>
            </a:r>
            <a:endParaRPr lang="en-US" sz="16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19200"/>
            <a:ext cx="6172199"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838200" y="5029200"/>
            <a:ext cx="5714128" cy="276999"/>
          </a:xfrm>
          <a:prstGeom prst="rect">
            <a:avLst/>
          </a:prstGeom>
          <a:noFill/>
        </p:spPr>
        <p:txBody>
          <a:bodyPr wrap="none" rtlCol="0">
            <a:spAutoFit/>
          </a:bodyPr>
          <a:lstStyle/>
          <a:p>
            <a:r>
              <a:rPr lang="en-US" sz="1200" dirty="0" smtClean="0"/>
              <a:t>*ED=Adult Emergency Department, CES=Children’s Emergency Department</a:t>
            </a:r>
          </a:p>
        </p:txBody>
      </p:sp>
      <p:sp>
        <p:nvSpPr>
          <p:cNvPr id="6" name="TextBox 5"/>
          <p:cNvSpPr txBox="1"/>
          <p:nvPr/>
        </p:nvSpPr>
        <p:spPr>
          <a:xfrm>
            <a:off x="685800" y="5791200"/>
            <a:ext cx="5943600" cy="2400657"/>
          </a:xfrm>
          <a:prstGeom prst="rect">
            <a:avLst/>
          </a:prstGeom>
          <a:noFill/>
        </p:spPr>
        <p:txBody>
          <a:bodyPr wrap="square" rtlCol="0">
            <a:spAutoFit/>
          </a:bodyPr>
          <a:lstStyle/>
          <a:p>
            <a:r>
              <a:rPr lang="en-US" b="0" dirty="0"/>
              <a:t>The Blood Bank experienced an increase in TAT for Emergency Department type and screen testing during the Soft go-live implementation.  As staff have gained more confidence using the new software, there has been a steady decrease in the TAT approaching pre-Soft conditions.  Blood Bank is working with the Infusion areas on a new process to prioritize the infusion patients using a new test code (PTS3D).  This test code will distinguish itself from the current PTS test and we will be prioritizing these samples</a:t>
            </a:r>
            <a:r>
              <a:rPr lang="en-US" b="0" dirty="0" smtClean="0"/>
              <a:t>.  Collection of the infusion patient TAT is ongoing and will be featured in future CP Dashboards.</a:t>
            </a:r>
            <a:endParaRPr lang="en-US"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Chemistry</a:t>
            </a:r>
            <a:endParaRPr lang="en-US" sz="1800" b="1" dirty="0" smtClean="0"/>
          </a:p>
        </p:txBody>
      </p:sp>
      <p:sp>
        <p:nvSpPr>
          <p:cNvPr id="4" name="Content Placeholder 5"/>
          <p:cNvSpPr>
            <a:spLocks noGrp="1" noChangeArrowheads="1"/>
          </p:cNvSpPr>
          <p:nvPr>
            <p:ph idx="1"/>
          </p:nvPr>
        </p:nvSpPr>
        <p:spPr>
          <a:xfrm>
            <a:off x="381001" y="5029200"/>
            <a:ext cx="3429000" cy="4328886"/>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400" dirty="0" smtClean="0"/>
              <a:t>The guaiac method for detecting blood in the stool as a detection of colorectal cancer requires the patient to adhere to several diet restrictions as well as to collect three separate collections.  Newer methodologies are available that only require a single sample, no diet restrictions, and have a higher sensitivity.  </a:t>
            </a:r>
            <a:endParaRPr lang="en-US" sz="1400" b="1" dirty="0" smtClean="0"/>
          </a:p>
          <a:p>
            <a:pPr marL="0" indent="0" eaLnBrk="1" hangingPunct="1">
              <a:buFontTx/>
              <a:buNone/>
            </a:pPr>
            <a:r>
              <a:rPr lang="en-US" sz="1400" b="1" dirty="0" smtClean="0"/>
              <a:t>Impact of Problem: </a:t>
            </a:r>
          </a:p>
          <a:p>
            <a:pPr marL="0" indent="0" eaLnBrk="1" hangingPunct="1">
              <a:buFontTx/>
              <a:buNone/>
            </a:pPr>
            <a:r>
              <a:rPr lang="en-US" sz="1400" dirty="0"/>
              <a:t>Historically, the amount of </a:t>
            </a:r>
            <a:r>
              <a:rPr lang="en-US" sz="1400" dirty="0" smtClean="0"/>
              <a:t>guaiac </a:t>
            </a:r>
            <a:r>
              <a:rPr lang="en-US" sz="1400" dirty="0"/>
              <a:t>cards distributed had a low rate of </a:t>
            </a:r>
            <a:r>
              <a:rPr lang="en-US" sz="1400" dirty="0" smtClean="0"/>
              <a:t>return.  Use of the newer immunochemical method has increased the rate of return due to ease of collection by the patient alone.  </a:t>
            </a:r>
            <a:endParaRPr lang="en-US" sz="1400" b="1" dirty="0"/>
          </a:p>
          <a:p>
            <a:pPr marL="0" indent="0" eaLnBrk="1" hangingPunct="1">
              <a:buFontTx/>
              <a:buNone/>
            </a:pPr>
            <a:endParaRPr lang="en-US" sz="1400" dirty="0"/>
          </a:p>
          <a:p>
            <a:pPr marL="0" indent="0" eaLnBrk="1" hangingPunct="1">
              <a:buFontTx/>
              <a:buNone/>
            </a:pPr>
            <a:r>
              <a:rPr lang="en-US" sz="1400" b="1" dirty="0" smtClean="0"/>
              <a:t>Reporter of Problem:</a:t>
            </a:r>
            <a:endParaRPr lang="en-US" sz="1400" b="1" dirty="0"/>
          </a:p>
          <a:p>
            <a:pPr marL="0" indent="0" eaLnBrk="1" hangingPunct="1">
              <a:buFontTx/>
              <a:buNone/>
            </a:pPr>
            <a:r>
              <a:rPr lang="en-US" sz="1400" dirty="0" smtClean="0"/>
              <a:t>Laboratories, physician offices</a:t>
            </a:r>
          </a:p>
        </p:txBody>
      </p:sp>
      <p:sp>
        <p:nvSpPr>
          <p:cNvPr id="5" name="Rectangle 3"/>
          <p:cNvSpPr txBox="1">
            <a:spLocks noChangeArrowheads="1"/>
          </p:cNvSpPr>
          <p:nvPr/>
        </p:nvSpPr>
        <p:spPr bwMode="auto">
          <a:xfrm>
            <a:off x="4012869" y="5029200"/>
            <a:ext cx="3064293" cy="43434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1" dirty="0" smtClean="0"/>
              <a:t>Description of </a:t>
            </a:r>
            <a:r>
              <a:rPr lang="en-US" sz="1400" dirty="0" smtClean="0"/>
              <a:t>Solution: </a:t>
            </a:r>
          </a:p>
          <a:p>
            <a:pPr marL="0" indent="0" eaLnBrk="1" hangingPunct="1">
              <a:buNone/>
            </a:pPr>
            <a:r>
              <a:rPr lang="en-US" sz="1400" b="0" dirty="0" smtClean="0"/>
              <a:t>Implement the immunochemical method (FIT) for detection of colorectal cancer. Physicians would order the test when the kit was handed to the patient. </a:t>
            </a:r>
            <a:r>
              <a:rPr lang="en-US" sz="1400" b="0" dirty="0"/>
              <a:t>Pre-stamped envelopes provided to the patient will be returned to the laboratory where the test will be run. </a:t>
            </a:r>
            <a:endParaRPr lang="en-US" sz="1400" b="0" dirty="0" smtClean="0"/>
          </a:p>
          <a:p>
            <a:pPr marL="0" indent="0" eaLnBrk="1" hangingPunct="1">
              <a:buNone/>
            </a:pPr>
            <a:r>
              <a:rPr lang="en-US" sz="1400" dirty="0" smtClean="0"/>
              <a:t>How we know it worked:</a:t>
            </a:r>
          </a:p>
          <a:p>
            <a:pPr marL="0" indent="0" eaLnBrk="1" hangingPunct="1">
              <a:buNone/>
            </a:pPr>
            <a:r>
              <a:rPr lang="en-US" sz="1400" b="0" dirty="0" smtClean="0"/>
              <a:t>Using </a:t>
            </a:r>
            <a:r>
              <a:rPr lang="en-US" sz="1400" b="0" dirty="0"/>
              <a:t>reports that pull data for the number of tests performed versus the number of tests pending we can </a:t>
            </a:r>
            <a:r>
              <a:rPr lang="en-US" sz="1400" b="0" dirty="0" smtClean="0"/>
              <a:t>calculate the rate of compliance. Over the first six months of testing there has been a consistent increase in the compliance </a:t>
            </a:r>
          </a:p>
          <a:p>
            <a:pPr marL="0" indent="0" eaLnBrk="1" hangingPunct="1">
              <a:buNone/>
            </a:pPr>
            <a:r>
              <a:rPr lang="en-US" sz="1400" b="1" dirty="0" smtClean="0"/>
              <a:t>Date Solution Implemented</a:t>
            </a:r>
            <a:r>
              <a:rPr lang="en-US" sz="1400" dirty="0" smtClean="0"/>
              <a:t>: </a:t>
            </a:r>
            <a:r>
              <a:rPr lang="en-US" sz="1400" b="0" dirty="0" smtClean="0"/>
              <a:t>October 29,  2013</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038" y="914400"/>
            <a:ext cx="5443537"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 &amp; Phlebotomy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1" y="3657600"/>
            <a:ext cx="3429000" cy="5700486"/>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300" dirty="0" smtClean="0"/>
              <a:t>Patients seen by the Hematology-Oncology service have lab testing followed by a clinic appointment where decisions as to whether the patient will receive an infusion treatment that day are made.  A vast majority of specimens have results within the desired turn-around-time (TAT), however there continues to be outliers that impact delivery of care to the patients.  These samples, due to the nature of the disease, often require more time to evaluate due to abnormal results and challenging blood smear differentials.</a:t>
            </a:r>
            <a:endParaRPr lang="en-US" sz="1300" b="1" dirty="0" smtClean="0"/>
          </a:p>
          <a:p>
            <a:pPr marL="0" indent="0" eaLnBrk="1" hangingPunct="1">
              <a:buFontTx/>
              <a:buNone/>
            </a:pPr>
            <a:r>
              <a:rPr lang="en-US" sz="1400" b="1" dirty="0" smtClean="0"/>
              <a:t>Impact of Problem: </a:t>
            </a:r>
            <a:r>
              <a:rPr lang="en-US" sz="1300" dirty="0" smtClean="0"/>
              <a:t>Patient treatment may be delayed because physicians wait for laboratory results to be available.</a:t>
            </a:r>
            <a:endParaRPr lang="en-US" sz="1300" b="1" dirty="0"/>
          </a:p>
          <a:p>
            <a:pPr marL="0" indent="0" eaLnBrk="1" hangingPunct="1">
              <a:buFontTx/>
              <a:buNone/>
            </a:pPr>
            <a:r>
              <a:rPr lang="en-US" sz="1400" b="1" dirty="0" smtClean="0"/>
              <a:t>Reporter of Problem: </a:t>
            </a:r>
            <a:r>
              <a:rPr lang="en-US" sz="1300" dirty="0" err="1" smtClean="0"/>
              <a:t>Heme-Onc</a:t>
            </a:r>
            <a:r>
              <a:rPr lang="en-US" sz="1300" dirty="0" smtClean="0"/>
              <a:t> physicians and nurses</a:t>
            </a:r>
          </a:p>
          <a:p>
            <a:pPr marL="0" indent="0" eaLnBrk="1" hangingPunct="1">
              <a:buNone/>
            </a:pPr>
            <a:r>
              <a:rPr lang="en-US" sz="1400" b="1" dirty="0"/>
              <a:t>Description of Solution: </a:t>
            </a:r>
          </a:p>
          <a:p>
            <a:pPr marL="0" indent="0" defTabSz="914400" eaLnBrk="1" hangingPunct="1">
              <a:spcBef>
                <a:spcPct val="0"/>
              </a:spcBef>
              <a:buNone/>
            </a:pPr>
            <a:r>
              <a:rPr lang="en-US" sz="1300" dirty="0" smtClean="0"/>
              <a:t>Although </a:t>
            </a:r>
            <a:r>
              <a:rPr lang="en-US" sz="1300" dirty="0"/>
              <a:t>the in lab TAT is something that can be controlled more readily, the major portion of the delay in testing relates to the initial visit of the patient to the phlebotomy site</a:t>
            </a:r>
            <a:r>
              <a:rPr lang="en-US" sz="1300" dirty="0" smtClean="0"/>
              <a:t>:</a:t>
            </a:r>
            <a:r>
              <a:rPr lang="en-US" sz="1300" dirty="0"/>
              <a:t> time waiting in line before draw, time for the draw, </a:t>
            </a:r>
            <a:r>
              <a:rPr lang="en-US" sz="1300" dirty="0" smtClean="0"/>
              <a:t>and transport </a:t>
            </a:r>
            <a:r>
              <a:rPr lang="en-US" sz="1300" dirty="0"/>
              <a:t>to the </a:t>
            </a:r>
            <a:r>
              <a:rPr lang="en-US" sz="1300" dirty="0" smtClean="0"/>
              <a:t>laboratory.  This month is the first month that data for the entire TAT was able to be computed.</a:t>
            </a:r>
            <a:endParaRPr lang="en-US" sz="1300" b="1" dirty="0" smtClean="0"/>
          </a:p>
        </p:txBody>
      </p:sp>
      <p:sp>
        <p:nvSpPr>
          <p:cNvPr id="4" name="Rectangle 3"/>
          <p:cNvSpPr txBox="1">
            <a:spLocks noChangeArrowheads="1"/>
          </p:cNvSpPr>
          <p:nvPr/>
        </p:nvSpPr>
        <p:spPr bwMode="auto">
          <a:xfrm>
            <a:off x="4012870" y="3657600"/>
            <a:ext cx="3064293" cy="5715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300" b="0" dirty="0" smtClean="0"/>
              <a:t>To improve the TAT related to processes outside of the in lab TAT, a pilot at the C &amp; W blood draw station started on November 11, 2013 to query patients whether they had an infusion appointment so they could be triaged ahead of other patients having blood work drawn that did not impact treatment for that day.  Preliminary surveys of the patient experience have been positive with the </a:t>
            </a:r>
            <a:r>
              <a:rPr lang="en-US" sz="1300" b="0" dirty="0" err="1" smtClean="0"/>
              <a:t>Heme-Onc</a:t>
            </a:r>
            <a:r>
              <a:rPr lang="en-US" sz="1300" b="0" dirty="0" smtClean="0"/>
              <a:t> clinic noting a reduction in the number of complaints.  Survey data will be available in the coming months to illustrate this fact.</a:t>
            </a:r>
          </a:p>
          <a:p>
            <a:pPr marL="0" indent="0" eaLnBrk="1" hangingPunct="1">
              <a:buNone/>
            </a:pPr>
            <a:r>
              <a:rPr lang="en-US" sz="1400" dirty="0" smtClean="0"/>
              <a:t>Areas for continued improvement:</a:t>
            </a:r>
          </a:p>
          <a:p>
            <a:pPr marL="0" indent="0" eaLnBrk="1" hangingPunct="1">
              <a:buNone/>
            </a:pPr>
            <a:r>
              <a:rPr lang="en-US" sz="1300" b="0" dirty="0" smtClean="0"/>
              <a:t>Real time monitor profiles are being built and tested to monitor the TAT in with color coordination when specimens become “overdue”.  </a:t>
            </a:r>
            <a:endParaRPr lang="en-US" sz="1300"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454"/>
          <a:stretch/>
        </p:blipFill>
        <p:spPr bwMode="auto">
          <a:xfrm>
            <a:off x="838200" y="628650"/>
            <a:ext cx="5972175" cy="30289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Point of Care</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228600" y="3175517"/>
            <a:ext cx="3429000" cy="6044682"/>
          </a:xfrm>
          <a:prstGeom prst="rect">
            <a:avLst/>
          </a:prstGeom>
          <a:ln>
            <a:solidFill>
              <a:schemeClr val="tx1"/>
            </a:solidFill>
          </a:ln>
        </p:spPr>
        <p:txBody>
          <a:bodyPr/>
          <a:lstStyle/>
          <a:p>
            <a:pPr marL="0" indent="0" eaLnBrk="1" hangingPunct="1">
              <a:buFontTx/>
              <a:buNone/>
            </a:pPr>
            <a:r>
              <a:rPr lang="en-US" sz="1200" b="1" dirty="0" smtClean="0"/>
              <a:t>Description of Problem:</a:t>
            </a:r>
          </a:p>
          <a:p>
            <a:pPr marL="0" indent="0" eaLnBrk="1" hangingPunct="1">
              <a:buFontTx/>
              <a:buNone/>
            </a:pPr>
            <a:r>
              <a:rPr lang="en-US" sz="1200" dirty="0" smtClean="0"/>
              <a:t>Once </a:t>
            </a:r>
            <a:r>
              <a:rPr lang="en-US" sz="1200" dirty="0" err="1" smtClean="0"/>
              <a:t>Michart</a:t>
            </a:r>
            <a:r>
              <a:rPr lang="en-US" sz="1200" dirty="0" smtClean="0"/>
              <a:t> was implemented, a </a:t>
            </a:r>
            <a:r>
              <a:rPr lang="en-US" sz="1200" dirty="0"/>
              <a:t>change  </a:t>
            </a:r>
            <a:r>
              <a:rPr lang="en-US" sz="1200" dirty="0" smtClean="0"/>
              <a:t>occurred in how the patient was identified</a:t>
            </a:r>
            <a:r>
              <a:rPr lang="en-US" sz="1200" b="1" dirty="0" smtClean="0"/>
              <a:t>.  </a:t>
            </a:r>
            <a:r>
              <a:rPr lang="en-US" sz="1200" dirty="0" smtClean="0"/>
              <a:t>In order to correlate billing information relative to the specific patient stay, the CSN number on the patient’s wristband is used rather than the MRN. The patient’s wristband was changed so that the glucometer CSN number is now a 1D barcode versus the MRN which is a 2D barcode. Since making this change, numerous errors have occurred where the MRN was manually entered by mistake into the RAALS laboratory middleware.  The RAALS middleware requires the current CSN to function properly. </a:t>
            </a:r>
          </a:p>
          <a:p>
            <a:pPr marL="0" indent="0" eaLnBrk="1" hangingPunct="1">
              <a:buFontTx/>
              <a:buNone/>
            </a:pPr>
            <a:r>
              <a:rPr lang="en-US" sz="1200" b="1" dirty="0" smtClean="0"/>
              <a:t>Impact of Problem: </a:t>
            </a:r>
            <a:r>
              <a:rPr lang="en-US" sz="1200" dirty="0" smtClean="0"/>
              <a:t>The errors cause a delay in results being reported to the patient record.  Additionally,  the corrective action is for the POC Coordinator to match the misidentified patient results and then manually report them to the correct CSN.  This opens the opportunity for human transcription errors along with inefficient use of the coordinator’s time to work on other tasks.</a:t>
            </a:r>
            <a:endParaRPr lang="en-US" sz="1200" b="1" dirty="0" smtClean="0"/>
          </a:p>
          <a:p>
            <a:pPr marL="0" indent="0" eaLnBrk="1" hangingPunct="1">
              <a:buFontTx/>
              <a:buNone/>
            </a:pPr>
            <a:r>
              <a:rPr lang="en-US" sz="1200" b="1" dirty="0" smtClean="0"/>
              <a:t>Reporter of Problem:  </a:t>
            </a:r>
            <a:r>
              <a:rPr lang="en-US" sz="1200" dirty="0" smtClean="0"/>
              <a:t>POC Coordinator &amp; Nursing Leadership</a:t>
            </a:r>
            <a:endParaRPr lang="en-US" sz="1200" b="1" dirty="0" smtClean="0"/>
          </a:p>
        </p:txBody>
      </p:sp>
      <p:sp>
        <p:nvSpPr>
          <p:cNvPr id="4" name="Rectangle 3"/>
          <p:cNvSpPr txBox="1">
            <a:spLocks noChangeArrowheads="1"/>
          </p:cNvSpPr>
          <p:nvPr/>
        </p:nvSpPr>
        <p:spPr bwMode="auto">
          <a:xfrm>
            <a:off x="3862431" y="3175784"/>
            <a:ext cx="3190963" cy="6044415"/>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200" dirty="0">
                <a:solidFill>
                  <a:srgbClr val="000000"/>
                </a:solidFill>
              </a:rPr>
              <a:t>Description of </a:t>
            </a:r>
            <a:r>
              <a:rPr lang="en-US" sz="1200" dirty="0" smtClean="0">
                <a:solidFill>
                  <a:srgbClr val="000000"/>
                </a:solidFill>
              </a:rPr>
              <a:t>Root Causes Identified: </a:t>
            </a:r>
            <a:endParaRPr lang="en-US" sz="1200" dirty="0">
              <a:solidFill>
                <a:srgbClr val="000000"/>
              </a:solidFill>
            </a:endParaRPr>
          </a:p>
          <a:p>
            <a:pPr eaLnBrk="1" hangingPunct="1"/>
            <a:r>
              <a:rPr lang="en-US" sz="1150" b="0" dirty="0" smtClean="0">
                <a:solidFill>
                  <a:srgbClr val="000000"/>
                </a:solidFill>
              </a:rPr>
              <a:t>Nursing is not able to access the barcode and has to manually enter CSN.  This can be entered incorrectly or the MRN is used which is traditionally used for other methods of identifying patients. This is especially true of pediatric wristbands which are smaller. </a:t>
            </a:r>
            <a:r>
              <a:rPr lang="en-US" sz="1150" b="0" dirty="0" smtClean="0"/>
              <a:t>Nurse educators have refocused training on this aspect. Investigation into modifying the patient wristband to allow more barcodes to be visible is ongoing by </a:t>
            </a:r>
            <a:r>
              <a:rPr lang="en-US" sz="1150" b="0" dirty="0" err="1" smtClean="0"/>
              <a:t>Michart</a:t>
            </a:r>
            <a:r>
              <a:rPr lang="en-US" sz="1150" b="0" dirty="0" smtClean="0"/>
              <a:t>.</a:t>
            </a:r>
          </a:p>
          <a:p>
            <a:pPr eaLnBrk="1" hangingPunct="1"/>
            <a:r>
              <a:rPr lang="en-US" sz="1150" b="0" dirty="0" smtClean="0">
                <a:solidFill>
                  <a:srgbClr val="000000"/>
                </a:solidFill>
              </a:rPr>
              <a:t>CSN mismatch-Examples of patients presenting at the ER or IPLV and then admitted on a different day (thus different CSN) still have their “old” wristband on which is no longer valid.</a:t>
            </a:r>
            <a:r>
              <a:rPr lang="en-US" sz="1150" b="0" dirty="0" smtClean="0">
                <a:solidFill>
                  <a:srgbClr val="FF0000"/>
                </a:solidFill>
              </a:rPr>
              <a:t> </a:t>
            </a:r>
            <a:r>
              <a:rPr lang="en-US" sz="1150" b="0" dirty="0" smtClean="0">
                <a:solidFill>
                  <a:srgbClr val="000000"/>
                </a:solidFill>
              </a:rPr>
              <a:t>Wristband printing-future visit day used to print wristband.  </a:t>
            </a:r>
            <a:r>
              <a:rPr lang="en-US" sz="1150" b="0" dirty="0" smtClean="0"/>
              <a:t>Practice change by nursing to replace patient wrist band every time patient comes or returns to the floor (e.g. go to OR </a:t>
            </a:r>
            <a:r>
              <a:rPr lang="en-US" sz="1150" b="0" dirty="0" err="1" smtClean="0"/>
              <a:t>or</a:t>
            </a:r>
            <a:r>
              <a:rPr lang="en-US" sz="1150" b="0" dirty="0" smtClean="0"/>
              <a:t> procedure area and come back).</a:t>
            </a:r>
          </a:p>
          <a:p>
            <a:pPr marL="0" indent="0" eaLnBrk="1" hangingPunct="1">
              <a:buNone/>
            </a:pPr>
            <a:r>
              <a:rPr lang="en-US" sz="1200" dirty="0" smtClean="0"/>
              <a:t>How we know it worked:</a:t>
            </a:r>
          </a:p>
          <a:p>
            <a:pPr marL="0" indent="0" eaLnBrk="1" hangingPunct="1">
              <a:buNone/>
            </a:pPr>
            <a:r>
              <a:rPr lang="en-US" sz="1150" b="0" dirty="0" smtClean="0"/>
              <a:t>We continue to see a decrease in the number of incidents that are largely composed of glucometer errors.  In the coming months it’s anticipated this will continue to decrease now that glucometers with screens that display the patient’s name when entered correctly are in use.</a:t>
            </a:r>
          </a:p>
          <a:p>
            <a:pPr marL="0" indent="0" eaLnBrk="1" hangingPunct="1">
              <a:buFontTx/>
              <a:buNone/>
            </a:pPr>
            <a:endParaRPr lang="en-US" sz="1200" dirty="0">
              <a:solidFill>
                <a:srgbClr val="000000"/>
              </a:solidFill>
            </a:endParaRP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10" y="714731"/>
            <a:ext cx="6848563" cy="2451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62000" y="762000"/>
            <a:ext cx="1905000" cy="584775"/>
          </a:xfrm>
          <a:prstGeom prst="rect">
            <a:avLst/>
          </a:prstGeom>
          <a:noFill/>
        </p:spPr>
        <p:txBody>
          <a:bodyPr wrap="square" rtlCol="0">
            <a:spAutoFit/>
          </a:bodyPr>
          <a:lstStyle/>
          <a:p>
            <a:r>
              <a:rPr lang="en-US" sz="800" dirty="0" smtClean="0">
                <a:solidFill>
                  <a:srgbClr val="FF0000"/>
                </a:solidFill>
              </a:rPr>
              <a:t>*</a:t>
            </a:r>
            <a:r>
              <a:rPr lang="en-US" sz="800" dirty="0" smtClean="0">
                <a:solidFill>
                  <a:srgbClr val="000000"/>
                </a:solidFill>
              </a:rPr>
              <a:t>Note Aug 2013 data decreased due to POC coordinator absence and RMPRO reports not entered during this time frame.</a:t>
            </a:r>
            <a:endParaRPr lang="en-US" sz="800" dirty="0">
              <a:solidFill>
                <a:srgbClr val="000000"/>
              </a:solidFill>
            </a:endParaRPr>
          </a:p>
        </p:txBody>
      </p:sp>
      <p:sp>
        <p:nvSpPr>
          <p:cNvPr id="5" name="TextBox 4"/>
          <p:cNvSpPr txBox="1"/>
          <p:nvPr/>
        </p:nvSpPr>
        <p:spPr>
          <a:xfrm>
            <a:off x="4948281" y="2302877"/>
            <a:ext cx="381000" cy="369332"/>
          </a:xfrm>
          <a:prstGeom prst="rect">
            <a:avLst/>
          </a:prstGeom>
          <a:noFill/>
        </p:spPr>
        <p:txBody>
          <a:bodyPr wrap="square" rtlCol="0">
            <a:spAutoFit/>
          </a:bodyPr>
          <a:lstStyle/>
          <a:p>
            <a:r>
              <a:rPr lang="en-US" sz="1800" dirty="0" smtClean="0">
                <a:solidFill>
                  <a:srgbClr val="FF0000"/>
                </a:solidFill>
              </a:rPr>
              <a:t>*</a:t>
            </a:r>
            <a:endParaRPr lang="en-US" sz="1800" dirty="0">
              <a:solidFill>
                <a:srgbClr val="FF0000"/>
              </a:solidFill>
            </a:endParaRPr>
          </a:p>
        </p:txBody>
      </p:sp>
      <p:sp>
        <p:nvSpPr>
          <p:cNvPr id="6" name="TextBox 5"/>
          <p:cNvSpPr txBox="1"/>
          <p:nvPr/>
        </p:nvSpPr>
        <p:spPr>
          <a:xfrm>
            <a:off x="5467437" y="2133600"/>
            <a:ext cx="1147719" cy="538609"/>
          </a:xfrm>
          <a:prstGeom prst="rect">
            <a:avLst/>
          </a:prstGeom>
          <a:noFill/>
        </p:spPr>
        <p:txBody>
          <a:bodyPr wrap="square" rtlCol="0">
            <a:spAutoFit/>
          </a:bodyPr>
          <a:lstStyle/>
          <a:p>
            <a:r>
              <a:rPr lang="en-US" sz="700" dirty="0" smtClean="0"/>
              <a:t>19 additional incidents to complete  the  month for a total of </a:t>
            </a:r>
            <a:r>
              <a:rPr lang="en-US" sz="700" dirty="0" smtClean="0">
                <a:solidFill>
                  <a:srgbClr val="FF0000"/>
                </a:solidFill>
              </a:rPr>
              <a:t>125</a:t>
            </a:r>
            <a:endParaRPr lang="en-US" sz="800" dirty="0">
              <a:solidFill>
                <a:srgbClr val="FF0000"/>
              </a:solidFill>
            </a:endParaRPr>
          </a:p>
        </p:txBody>
      </p:sp>
    </p:spTree>
    <p:extLst>
      <p:ext uri="{BB962C8B-B14F-4D97-AF65-F5344CB8AC3E}">
        <p14:creationId xmlns:p14="http://schemas.microsoft.com/office/powerpoint/2010/main" val="3507020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909637"/>
          </a:xfrm>
        </p:spPr>
        <p:txBody>
          <a:bodyPr/>
          <a:lstStyle/>
          <a:p>
            <a:r>
              <a:rPr lang="en-US" sz="1600" b="1" dirty="0">
                <a:solidFill>
                  <a:schemeClr val="accent2"/>
                </a:solidFill>
              </a:rPr>
              <a:t>Clinical Pathology Financials</a:t>
            </a: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0"/>
            <a:ext cx="6705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106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833437"/>
          </a:xfrm>
        </p:spPr>
        <p:txBody>
          <a:bodyPr/>
          <a:lstStyle/>
          <a:p>
            <a:r>
              <a:rPr lang="en-US" sz="1400" b="1" dirty="0">
                <a:solidFill>
                  <a:srgbClr val="333399"/>
                </a:solidFill>
              </a:rPr>
              <a:t>Clinical Pathology Safety</a:t>
            </a:r>
            <a:br>
              <a:rPr lang="en-US" sz="1400" b="1" dirty="0">
                <a:solidFill>
                  <a:srgbClr val="333399"/>
                </a:solidFill>
              </a:rPr>
            </a:br>
            <a:r>
              <a:rPr lang="en-US" sz="1400" b="1" dirty="0" smtClean="0">
                <a:solidFill>
                  <a:srgbClr val="333399"/>
                </a:solidFill>
              </a:rPr>
              <a:t>Proficiency Testing Performance</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1752600"/>
            <a:ext cx="5478463" cy="691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0025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217107033"/>
              </p:ext>
            </p:extLst>
          </p:nvPr>
        </p:nvGraphicFramePr>
        <p:xfrm>
          <a:off x="457200" y="1447800"/>
          <a:ext cx="6584949" cy="549656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r>
                        <a:rPr lang="en-US" dirty="0" smtClean="0"/>
                        <a:t>Project</a:t>
                      </a:r>
                      <a:endParaRPr lang="en-US" dirty="0"/>
                    </a:p>
                  </a:txBody>
                  <a:tcPr/>
                </a:tc>
                <a:tc>
                  <a:txBody>
                    <a:bodyPr/>
                    <a:lstStyle/>
                    <a:p>
                      <a:r>
                        <a:rPr lang="en-US" dirty="0" smtClean="0"/>
                        <a:t>Brief Description</a:t>
                      </a:r>
                      <a:endParaRPr lang="en-US" dirty="0"/>
                    </a:p>
                  </a:txBody>
                  <a:tcPr/>
                </a:tc>
                <a:tc>
                  <a:txBody>
                    <a:bodyPr/>
                    <a:lstStyle/>
                    <a:p>
                      <a:r>
                        <a:rPr lang="en-US" dirty="0" smtClean="0"/>
                        <a:t>Owner</a:t>
                      </a:r>
                      <a:endParaRPr lang="en-US" dirty="0"/>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Leaky Specimens</a:t>
                      </a:r>
                      <a:endParaRPr lang="en-US" sz="1200" dirty="0"/>
                    </a:p>
                  </a:txBody>
                  <a:tcPr/>
                </a:tc>
                <a:tc>
                  <a:txBody>
                    <a:bodyPr/>
                    <a:lstStyle/>
                    <a:p>
                      <a:r>
                        <a:rPr lang="en-US" sz="1200" baseline="0" dirty="0" smtClean="0"/>
                        <a:t>Reduce the number of leaky specimens by exploring different transport containers and/or educational opportunities </a:t>
                      </a:r>
                      <a:endParaRPr lang="en-US" sz="1200" dirty="0"/>
                    </a:p>
                  </a:txBody>
                  <a:tcPr/>
                </a:tc>
                <a:tc>
                  <a:txBody>
                    <a:bodyPr/>
                    <a:lstStyle/>
                    <a:p>
                      <a:r>
                        <a:rPr lang="en-US" sz="1200" dirty="0" smtClean="0"/>
                        <a:t>Dr. Newton</a:t>
                      </a:r>
                      <a:endParaRPr lang="en-US" sz="1200" dirty="0"/>
                    </a:p>
                  </a:txBody>
                  <a:tcPr/>
                </a:tc>
              </a:tr>
              <a:tr h="370840">
                <a:tc>
                  <a:txBody>
                    <a:bodyPr/>
                    <a:lstStyle/>
                    <a:p>
                      <a:r>
                        <a:rPr lang="en-US" sz="1200" dirty="0" smtClean="0"/>
                        <a:t>CP Brochure</a:t>
                      </a:r>
                      <a:endParaRPr lang="en-US" sz="1200" dirty="0"/>
                    </a:p>
                  </a:txBody>
                  <a:tcPr/>
                </a:tc>
                <a:tc>
                  <a:txBody>
                    <a:bodyPr/>
                    <a:lstStyle/>
                    <a:p>
                      <a:r>
                        <a:rPr lang="en-US" sz="1200" dirty="0" smtClean="0"/>
                        <a:t>Compile information and photos from the Clinical Laboratories to create a generic CP overview</a:t>
                      </a:r>
                      <a:r>
                        <a:rPr lang="en-US" sz="1200" baseline="0" dirty="0" smtClean="0"/>
                        <a:t> for visitors/prospective clients.</a:t>
                      </a:r>
                      <a:endParaRPr lang="en-US" sz="1200" dirty="0"/>
                    </a:p>
                  </a:txBody>
                  <a:tcPr/>
                </a:tc>
                <a:tc>
                  <a:txBody>
                    <a:bodyPr/>
                    <a:lstStyle/>
                    <a:p>
                      <a:r>
                        <a:rPr lang="en-US" sz="1200" dirty="0" smtClean="0"/>
                        <a:t>K. Martin</a:t>
                      </a:r>
                      <a:endParaRPr lang="en-US" sz="1200" dirty="0"/>
                    </a:p>
                  </a:txBody>
                  <a:tcPr/>
                </a:tc>
              </a:tr>
              <a:tr h="370840">
                <a:tc>
                  <a:txBody>
                    <a:bodyPr/>
                    <a:lstStyle/>
                    <a:p>
                      <a:r>
                        <a:rPr lang="en-US" sz="1200" dirty="0" err="1" smtClean="0"/>
                        <a:t>Heme-Onc</a:t>
                      </a:r>
                      <a:r>
                        <a:rPr lang="en-US" sz="1200" baseline="0" dirty="0" smtClean="0"/>
                        <a:t> TAT for ANC results</a:t>
                      </a:r>
                      <a:endParaRPr lang="en-US" sz="1200" dirty="0"/>
                    </a:p>
                  </a:txBody>
                  <a:tcPr/>
                </a:tc>
                <a:tc>
                  <a:txBody>
                    <a:bodyPr/>
                    <a:lstStyle/>
                    <a:p>
                      <a:r>
                        <a:rPr lang="en-US" sz="1200" dirty="0" smtClean="0"/>
                        <a:t>In coordination</a:t>
                      </a:r>
                      <a:r>
                        <a:rPr lang="en-US" sz="1200" baseline="0" dirty="0" smtClean="0"/>
                        <a:t> with</a:t>
                      </a:r>
                      <a:r>
                        <a:rPr lang="en-US" sz="1200" dirty="0" smtClean="0"/>
                        <a:t> the </a:t>
                      </a:r>
                      <a:r>
                        <a:rPr lang="en-US" sz="1200" dirty="0" err="1" smtClean="0"/>
                        <a:t>heme-onc</a:t>
                      </a:r>
                      <a:r>
                        <a:rPr lang="en-US" sz="1200" baseline="0" dirty="0" smtClean="0"/>
                        <a:t> clinics explore opportunities to optimize TAT for patients receiving infusions.</a:t>
                      </a:r>
                      <a:endParaRPr lang="en-US" sz="1200" dirty="0"/>
                    </a:p>
                  </a:txBody>
                  <a:tcPr/>
                </a:tc>
                <a:tc>
                  <a:txBody>
                    <a:bodyPr/>
                    <a:lstStyle/>
                    <a:p>
                      <a:r>
                        <a:rPr lang="en-US" sz="1200" dirty="0" smtClean="0"/>
                        <a:t>J. Davis/</a:t>
                      </a:r>
                      <a:r>
                        <a:rPr lang="en-US" sz="1200" dirty="0" err="1" smtClean="0"/>
                        <a:t>U.Kota</a:t>
                      </a:r>
                      <a:r>
                        <a:rPr lang="en-US" sz="1200" dirty="0" smtClean="0"/>
                        <a:t>/K.</a:t>
                      </a:r>
                      <a:r>
                        <a:rPr lang="en-US" sz="1200" baseline="0" dirty="0" smtClean="0"/>
                        <a:t> Martin/H. Neusius</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a:t>
                      </a:r>
                      <a:endParaRPr lang="en-US" sz="1200" dirty="0"/>
                    </a:p>
                  </a:txBody>
                  <a:tcPr/>
                </a:tc>
              </a:tr>
              <a:tr h="370840">
                <a:tc>
                  <a:txBody>
                    <a:bodyPr/>
                    <a:lstStyle/>
                    <a:p>
                      <a:endParaRPr lang="en-US" sz="1200" dirty="0"/>
                    </a:p>
                  </a:txBody>
                  <a:tcPr/>
                </a:tc>
                <a:tc>
                  <a:txBody>
                    <a:bodyPr/>
                    <a:lstStyle/>
                    <a:p>
                      <a:endParaRPr lang="en-US" sz="1200" dirty="0"/>
                    </a:p>
                  </a:txBody>
                  <a:tcPr/>
                </a:tc>
                <a:tc>
                  <a:txBody>
                    <a:bodyPr/>
                    <a:lstStyle/>
                    <a:p>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8833187"/>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pPr>
              <a:buFont typeface="Arial" charset="0"/>
              <a:buChar char="•"/>
            </a:pPr>
            <a:r>
              <a:rPr lang="en-US" sz="1600" dirty="0"/>
              <a:t>Labs that are working on process improvement projects that would like to display data can contact Kristina Martin (</a:t>
            </a:r>
            <a:r>
              <a:rPr lang="en-US" sz="1600" dirty="0">
                <a:hlinkClick r:id="rId2"/>
              </a:rPr>
              <a:t>martkris@umich.edu</a:t>
            </a:r>
            <a:r>
              <a:rPr lang="en-US" sz="1600" dirty="0"/>
              <a:t>) </a:t>
            </a:r>
            <a:r>
              <a:rPr lang="en-US" sz="1600" dirty="0" smtClean="0"/>
              <a:t>for future </a:t>
            </a:r>
            <a:r>
              <a:rPr lang="en-US" sz="1600" dirty="0"/>
              <a:t>dashboards.</a:t>
            </a:r>
          </a:p>
          <a:p>
            <a:endParaRPr lang="en-US" sz="1600" b="0" dirty="0"/>
          </a:p>
          <a:p>
            <a:pPr>
              <a:buFont typeface="Arial" charset="0"/>
              <a:buChar char="•"/>
            </a:pPr>
            <a:endParaRPr lang="en-US" sz="1600" b="0" dirty="0"/>
          </a:p>
          <a:p>
            <a:r>
              <a:rPr lang="en-US" sz="2200" dirty="0" smtClean="0"/>
              <a:t>Kudos</a:t>
            </a:r>
          </a:p>
          <a:p>
            <a:endParaRPr lang="en-US" sz="2400" dirty="0"/>
          </a:p>
          <a:p>
            <a:r>
              <a:rPr lang="en-US" sz="2200" dirty="0" smtClean="0"/>
              <a:t>Congratulations to the UMHS staff presenting at the 2014 ASCLS-Michigan meeting held April 23-25</a:t>
            </a:r>
            <a:r>
              <a:rPr lang="en-US" sz="2200" baseline="30000" dirty="0" smtClean="0"/>
              <a:t>th</a:t>
            </a:r>
            <a:r>
              <a:rPr lang="en-US" sz="2200" dirty="0" smtClean="0"/>
              <a:t> in Kalamazoo, Michigan</a:t>
            </a:r>
          </a:p>
          <a:p>
            <a:pPr marL="342900" indent="-342900">
              <a:buFont typeface="Arial" pitchFamily="34" charset="0"/>
              <a:buChar char="•"/>
            </a:pPr>
            <a:r>
              <a:rPr lang="en-US" sz="2200" dirty="0" smtClean="0">
                <a:solidFill>
                  <a:srgbClr val="FF0000"/>
                </a:solidFill>
              </a:rPr>
              <a:t>Dr. Michael Bachman</a:t>
            </a:r>
          </a:p>
          <a:p>
            <a:pPr marL="342900" indent="-342900">
              <a:buFont typeface="Arial" pitchFamily="34" charset="0"/>
              <a:buChar char="•"/>
            </a:pPr>
            <a:r>
              <a:rPr lang="en-US" sz="2200" dirty="0" smtClean="0">
                <a:solidFill>
                  <a:srgbClr val="FF0000"/>
                </a:solidFill>
              </a:rPr>
              <a:t>Suzanne Butch</a:t>
            </a:r>
          </a:p>
          <a:p>
            <a:pPr marL="342900" indent="-342900">
              <a:buFont typeface="Arial" pitchFamily="34" charset="0"/>
              <a:buChar char="•"/>
            </a:pPr>
            <a:r>
              <a:rPr lang="en-US" sz="2200" dirty="0" smtClean="0">
                <a:solidFill>
                  <a:srgbClr val="FF0000"/>
                </a:solidFill>
              </a:rPr>
              <a:t>Terry Downs</a:t>
            </a:r>
          </a:p>
          <a:p>
            <a:pPr marL="342900" indent="-342900">
              <a:buFont typeface="Arial" pitchFamily="34" charset="0"/>
              <a:buChar char="•"/>
            </a:pPr>
            <a:r>
              <a:rPr lang="en-US" sz="2200" dirty="0" smtClean="0">
                <a:solidFill>
                  <a:srgbClr val="FF0000"/>
                </a:solidFill>
              </a:rPr>
              <a:t>Kristina Martin</a:t>
            </a:r>
          </a:p>
          <a:p>
            <a:pPr marL="342900" indent="-342900">
              <a:buFont typeface="Arial" pitchFamily="34" charset="0"/>
              <a:buChar char="•"/>
            </a:pPr>
            <a:r>
              <a:rPr lang="en-US" sz="2200" dirty="0" smtClean="0">
                <a:solidFill>
                  <a:srgbClr val="FF0000"/>
                </a:solidFill>
              </a:rPr>
              <a:t>Lily Massengill</a:t>
            </a:r>
          </a:p>
          <a:p>
            <a:pPr marL="342900" indent="-342900">
              <a:buFont typeface="Arial" pitchFamily="34" charset="0"/>
              <a:buChar char="•"/>
            </a:pPr>
            <a:r>
              <a:rPr lang="en-US" sz="2200" dirty="0" smtClean="0">
                <a:solidFill>
                  <a:srgbClr val="FF0000"/>
                </a:solidFill>
              </a:rPr>
              <a:t>Dr. Jeff Warren</a:t>
            </a:r>
          </a:p>
          <a:p>
            <a:pPr marL="342900" indent="-342900">
              <a:buFont typeface="Arial" pitchFamily="34" charset="0"/>
              <a:buChar char="•"/>
            </a:pPr>
            <a:endParaRPr lang="en-US" sz="2200" dirty="0">
              <a:solidFill>
                <a:srgbClr val="FF0000"/>
              </a:solidFill>
            </a:endParaRPr>
          </a:p>
          <a:p>
            <a:r>
              <a:rPr lang="en-US" sz="2200" dirty="0" smtClean="0"/>
              <a:t>Thank you to all staff who participated in the April 2014 internal CAP inspection.  Your thoroughness and diligence during this inspection will aid in ensuring our constant preparedness for future unannounced inspections.</a:t>
            </a:r>
          </a:p>
          <a:p>
            <a:endParaRPr lang="en-US" sz="30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11773</TotalTime>
  <Words>1340</Words>
  <Application>Microsoft Office PowerPoint</Application>
  <PresentationFormat>Custom</PresentationFormat>
  <Paragraphs>80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Clinical Pathology Patient Care Quality  Blood Bank</vt:lpstr>
      <vt:lpstr>Clinical Pathology Patient Care Quality  Chemistry</vt:lpstr>
      <vt:lpstr>  Clinical Pathology Patient Care Quality Hematology &amp; Phlebotomy   </vt:lpstr>
      <vt:lpstr>  Clinical Pathology Patient Care Quality Point of Care  </vt:lpstr>
      <vt:lpstr>Clinical Pathology Financials</vt:lpstr>
      <vt:lpstr>Clinical Pathology Safety Proficiency Testing Performance</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Martin, Kristina</cp:lastModifiedBy>
  <cp:revision>721</cp:revision>
  <cp:lastPrinted>2013-12-30T11:59:47Z</cp:lastPrinted>
  <dcterms:created xsi:type="dcterms:W3CDTF">2008-09-25T21:02:44Z</dcterms:created>
  <dcterms:modified xsi:type="dcterms:W3CDTF">2014-04-30T15:22:06Z</dcterms:modified>
</cp:coreProperties>
</file>