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61" r:id="rId2"/>
    <p:sldId id="307" r:id="rId3"/>
    <p:sldId id="317" r:id="rId4"/>
    <p:sldId id="316" r:id="rId5"/>
    <p:sldId id="277" r:id="rId6"/>
    <p:sldId id="312" r:id="rId7"/>
    <p:sldId id="311" r:id="rId8"/>
    <p:sldId id="314" r:id="rId9"/>
    <p:sldId id="315" r:id="rId10"/>
    <p:sldId id="306" r:id="rId11"/>
    <p:sldId id="292" r:id="rId12"/>
    <p:sldId id="278" r:id="rId13"/>
  </p:sldIdLst>
  <p:sldSz cx="7315200" cy="9601200"/>
  <p:notesSz cx="6985000" cy="9283700"/>
  <p:defaultTextStyle>
    <a:defPPr>
      <a:defRPr lang="en-US"/>
    </a:defPPr>
    <a:lvl1pPr algn="l" rtl="0" fontAlgn="base">
      <a:spcBef>
        <a:spcPct val="0"/>
      </a:spcBef>
      <a:spcAft>
        <a:spcPct val="0"/>
      </a:spcAft>
      <a:defRPr sz="1500" b="1" kern="1200">
        <a:solidFill>
          <a:schemeClr val="tx1"/>
        </a:solidFill>
        <a:latin typeface="Arial" charset="0"/>
        <a:ea typeface="+mn-ea"/>
        <a:cs typeface="Arial" charset="0"/>
      </a:defRPr>
    </a:lvl1pPr>
    <a:lvl2pPr marL="457200" algn="l" rtl="0" fontAlgn="base">
      <a:spcBef>
        <a:spcPct val="0"/>
      </a:spcBef>
      <a:spcAft>
        <a:spcPct val="0"/>
      </a:spcAft>
      <a:defRPr sz="1500" b="1" kern="1200">
        <a:solidFill>
          <a:schemeClr val="tx1"/>
        </a:solidFill>
        <a:latin typeface="Arial" charset="0"/>
        <a:ea typeface="+mn-ea"/>
        <a:cs typeface="Arial" charset="0"/>
      </a:defRPr>
    </a:lvl2pPr>
    <a:lvl3pPr marL="914400" algn="l" rtl="0" fontAlgn="base">
      <a:spcBef>
        <a:spcPct val="0"/>
      </a:spcBef>
      <a:spcAft>
        <a:spcPct val="0"/>
      </a:spcAft>
      <a:defRPr sz="1500" b="1" kern="1200">
        <a:solidFill>
          <a:schemeClr val="tx1"/>
        </a:solidFill>
        <a:latin typeface="Arial" charset="0"/>
        <a:ea typeface="+mn-ea"/>
        <a:cs typeface="Arial" charset="0"/>
      </a:defRPr>
    </a:lvl3pPr>
    <a:lvl4pPr marL="1371600" algn="l" rtl="0" fontAlgn="base">
      <a:spcBef>
        <a:spcPct val="0"/>
      </a:spcBef>
      <a:spcAft>
        <a:spcPct val="0"/>
      </a:spcAft>
      <a:defRPr sz="1500" b="1" kern="1200">
        <a:solidFill>
          <a:schemeClr val="tx1"/>
        </a:solidFill>
        <a:latin typeface="Arial" charset="0"/>
        <a:ea typeface="+mn-ea"/>
        <a:cs typeface="Arial" charset="0"/>
      </a:defRPr>
    </a:lvl4pPr>
    <a:lvl5pPr marL="1828800" algn="l" rtl="0" fontAlgn="base">
      <a:spcBef>
        <a:spcPct val="0"/>
      </a:spcBef>
      <a:spcAft>
        <a:spcPct val="0"/>
      </a:spcAft>
      <a:defRPr sz="1500" b="1" kern="1200">
        <a:solidFill>
          <a:schemeClr val="tx1"/>
        </a:solidFill>
        <a:latin typeface="Arial" charset="0"/>
        <a:ea typeface="+mn-ea"/>
        <a:cs typeface="Arial" charset="0"/>
      </a:defRPr>
    </a:lvl5pPr>
    <a:lvl6pPr marL="2286000" algn="l" defTabSz="914400" rtl="0" eaLnBrk="1" latinLnBrk="0" hangingPunct="1">
      <a:defRPr sz="1500" b="1" kern="1200">
        <a:solidFill>
          <a:schemeClr val="tx1"/>
        </a:solidFill>
        <a:latin typeface="Arial" charset="0"/>
        <a:ea typeface="+mn-ea"/>
        <a:cs typeface="Arial" charset="0"/>
      </a:defRPr>
    </a:lvl6pPr>
    <a:lvl7pPr marL="2743200" algn="l" defTabSz="914400" rtl="0" eaLnBrk="1" latinLnBrk="0" hangingPunct="1">
      <a:defRPr sz="1500" b="1" kern="1200">
        <a:solidFill>
          <a:schemeClr val="tx1"/>
        </a:solidFill>
        <a:latin typeface="Arial" charset="0"/>
        <a:ea typeface="+mn-ea"/>
        <a:cs typeface="Arial" charset="0"/>
      </a:defRPr>
    </a:lvl7pPr>
    <a:lvl8pPr marL="3200400" algn="l" defTabSz="914400" rtl="0" eaLnBrk="1" latinLnBrk="0" hangingPunct="1">
      <a:defRPr sz="1500" b="1" kern="1200">
        <a:solidFill>
          <a:schemeClr val="tx1"/>
        </a:solidFill>
        <a:latin typeface="Arial" charset="0"/>
        <a:ea typeface="+mn-ea"/>
        <a:cs typeface="Arial" charset="0"/>
      </a:defRPr>
    </a:lvl8pPr>
    <a:lvl9pPr marL="3657600" algn="l" defTabSz="914400" rtl="0" eaLnBrk="1" latinLnBrk="0" hangingPunct="1">
      <a:defRPr sz="15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FF33CC"/>
    <a:srgbClr val="D9961D"/>
    <a:srgbClr val="F7FD03"/>
    <a:srgbClr val="000066"/>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67" autoAdjust="0"/>
    <p:restoredTop sz="90431" autoAdjust="0"/>
  </p:normalViewPr>
  <p:slideViewPr>
    <p:cSldViewPr>
      <p:cViewPr>
        <p:scale>
          <a:sx n="90" d="100"/>
          <a:sy n="90" d="100"/>
        </p:scale>
        <p:origin x="-2262" y="-144"/>
      </p:cViewPr>
      <p:guideLst>
        <p:guide orient="horz" pos="3024"/>
        <p:guide pos="230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P:\Lockdown\SOPs%20final\QA\quality%20assessment%20reports\quality%20assessment%20report_042215\charts%20for%20Quality%20assessment%20reports%20_042215.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PATHSANS2\GROUPS\QA_DATA\Proficiency%20Testing\CAP%20Proficiency%20Testing%20Data.xlsx"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1" i="0" u="none" strike="noStrike" baseline="0">
                <a:solidFill>
                  <a:srgbClr val="000000"/>
                </a:solidFill>
                <a:latin typeface="Arial"/>
                <a:ea typeface="Arial"/>
                <a:cs typeface="Arial"/>
              </a:defRPr>
            </a:pPr>
            <a:r>
              <a:rPr lang="en-US" dirty="0" smtClean="0"/>
              <a:t>Emergency Service Adult (ESA)</a:t>
            </a:r>
            <a:r>
              <a:rPr lang="en-US" baseline="0" dirty="0" smtClean="0"/>
              <a:t> </a:t>
            </a:r>
          </a:p>
          <a:p>
            <a:pPr>
              <a:defRPr sz="1200" b="1" i="0" u="none" strike="noStrike" baseline="0">
                <a:solidFill>
                  <a:srgbClr val="000000"/>
                </a:solidFill>
                <a:latin typeface="Arial"/>
                <a:ea typeface="Arial"/>
                <a:cs typeface="Arial"/>
              </a:defRPr>
            </a:pPr>
            <a:r>
              <a:rPr lang="en-US" baseline="0" dirty="0" smtClean="0"/>
              <a:t>BASIC </a:t>
            </a:r>
            <a:r>
              <a:rPr lang="en-US" dirty="0"/>
              <a:t>Sample Turn-Around Time </a:t>
            </a:r>
            <a:r>
              <a:rPr lang="en-US" dirty="0" smtClean="0"/>
              <a:t> (TAT) </a:t>
            </a:r>
          </a:p>
          <a:p>
            <a:pPr>
              <a:defRPr sz="1200" b="1" i="0" u="none" strike="noStrike" baseline="0">
                <a:solidFill>
                  <a:srgbClr val="000000"/>
                </a:solidFill>
                <a:latin typeface="Arial"/>
                <a:ea typeface="Arial"/>
                <a:cs typeface="Arial"/>
              </a:defRPr>
            </a:pPr>
            <a:r>
              <a:rPr lang="en-US" dirty="0" smtClean="0"/>
              <a:t>from Collect </a:t>
            </a:r>
            <a:r>
              <a:rPr lang="en-US" dirty="0"/>
              <a:t>to </a:t>
            </a:r>
            <a:r>
              <a:rPr lang="en-US" dirty="0" smtClean="0"/>
              <a:t>Complete October 2013 </a:t>
            </a:r>
            <a:r>
              <a:rPr lang="en-US" dirty="0" smtClean="0"/>
              <a:t>to April 2015</a:t>
            </a:r>
            <a:endParaRPr lang="en-US" dirty="0"/>
          </a:p>
          <a:p>
            <a:pPr>
              <a:defRPr sz="1200" b="1" i="0" u="none" strike="noStrike" baseline="0">
                <a:solidFill>
                  <a:srgbClr val="000000"/>
                </a:solidFill>
                <a:latin typeface="Arial"/>
                <a:ea typeface="Arial"/>
                <a:cs typeface="Arial"/>
              </a:defRPr>
            </a:pPr>
            <a:endParaRPr lang="en-US" dirty="0"/>
          </a:p>
        </c:rich>
      </c:tx>
      <c:layout>
        <c:manualLayout>
          <c:xMode val="edge"/>
          <c:yMode val="edge"/>
          <c:x val="0.17670605357504476"/>
          <c:y val="3.2506814346084809E-2"/>
        </c:manualLayout>
      </c:layout>
      <c:overlay val="0"/>
      <c:spPr>
        <a:noFill/>
        <a:ln w="25400">
          <a:noFill/>
        </a:ln>
      </c:spPr>
    </c:title>
    <c:autoTitleDeleted val="0"/>
    <c:plotArea>
      <c:layout>
        <c:manualLayout>
          <c:layoutTarget val="inner"/>
          <c:xMode val="edge"/>
          <c:yMode val="edge"/>
          <c:x val="0.13500616186417558"/>
          <c:y val="0.18251928020565553"/>
          <c:w val="0.7228207226784823"/>
          <c:h val="0.50642673521850901"/>
        </c:manualLayout>
      </c:layout>
      <c:lineChart>
        <c:grouping val="standard"/>
        <c:varyColors val="0"/>
        <c:ser>
          <c:idx val="0"/>
          <c:order val="0"/>
          <c:tx>
            <c:v>Average TAT</c:v>
          </c:tx>
          <c:spPr>
            <a:ln>
              <a:solidFill>
                <a:srgbClr val="333399"/>
              </a:solidFill>
            </a:ln>
          </c:spPr>
          <c:marker>
            <c:spPr>
              <a:solidFill>
                <a:srgbClr val="000066"/>
              </a:solidFill>
            </c:spPr>
          </c:marker>
          <c:cat>
            <c:strRef>
              <c:f>Sheet1!$H$41:$H$58</c:f>
              <c:strCache>
                <c:ptCount val="18"/>
                <c:pt idx="0">
                  <c:v>October</c:v>
                </c:pt>
                <c:pt idx="1">
                  <c:v>November</c:v>
                </c:pt>
                <c:pt idx="2">
                  <c:v>December</c:v>
                </c:pt>
                <c:pt idx="3">
                  <c:v>January</c:v>
                </c:pt>
                <c:pt idx="4">
                  <c:v>February</c:v>
                </c:pt>
                <c:pt idx="5">
                  <c:v>March</c:v>
                </c:pt>
                <c:pt idx="6">
                  <c:v>April</c:v>
                </c:pt>
                <c:pt idx="7">
                  <c:v>May</c:v>
                </c:pt>
                <c:pt idx="8">
                  <c:v>June</c:v>
                </c:pt>
                <c:pt idx="9">
                  <c:v>July</c:v>
                </c:pt>
                <c:pt idx="10">
                  <c:v>August</c:v>
                </c:pt>
                <c:pt idx="11">
                  <c:v>September</c:v>
                </c:pt>
                <c:pt idx="12">
                  <c:v>October</c:v>
                </c:pt>
                <c:pt idx="13">
                  <c:v>November</c:v>
                </c:pt>
                <c:pt idx="14">
                  <c:v>December</c:v>
                </c:pt>
                <c:pt idx="15">
                  <c:v>January</c:v>
                </c:pt>
                <c:pt idx="16">
                  <c:v>February</c:v>
                </c:pt>
                <c:pt idx="17">
                  <c:v>March</c:v>
                </c:pt>
              </c:strCache>
            </c:strRef>
          </c:cat>
          <c:val>
            <c:numRef>
              <c:f>Sheet1!$I$41:$I$58</c:f>
              <c:numCache>
                <c:formatCode>0</c:formatCode>
                <c:ptCount val="18"/>
                <c:pt idx="0" formatCode="General">
                  <c:v>54</c:v>
                </c:pt>
                <c:pt idx="1">
                  <c:v>54</c:v>
                </c:pt>
                <c:pt idx="2">
                  <c:v>54</c:v>
                </c:pt>
                <c:pt idx="3">
                  <c:v>55</c:v>
                </c:pt>
                <c:pt idx="4">
                  <c:v>58</c:v>
                </c:pt>
                <c:pt idx="5">
                  <c:v>54</c:v>
                </c:pt>
                <c:pt idx="6">
                  <c:v>55</c:v>
                </c:pt>
                <c:pt idx="7">
                  <c:v>54</c:v>
                </c:pt>
                <c:pt idx="8">
                  <c:v>51</c:v>
                </c:pt>
                <c:pt idx="9">
                  <c:v>55</c:v>
                </c:pt>
                <c:pt idx="10">
                  <c:v>53</c:v>
                </c:pt>
                <c:pt idx="11">
                  <c:v>52</c:v>
                </c:pt>
                <c:pt idx="12">
                  <c:v>53</c:v>
                </c:pt>
                <c:pt idx="13">
                  <c:v>56</c:v>
                </c:pt>
                <c:pt idx="14">
                  <c:v>53</c:v>
                </c:pt>
                <c:pt idx="15">
                  <c:v>52</c:v>
                </c:pt>
                <c:pt idx="16">
                  <c:v>53</c:v>
                </c:pt>
                <c:pt idx="17">
                  <c:v>55</c:v>
                </c:pt>
              </c:numCache>
            </c:numRef>
          </c:val>
          <c:smooth val="0"/>
        </c:ser>
        <c:ser>
          <c:idx val="1"/>
          <c:order val="1"/>
          <c:tx>
            <c:v>Median TAT</c:v>
          </c:tx>
          <c:spPr>
            <a:ln w="12700">
              <a:solidFill>
                <a:srgbClr val="FF00FF"/>
              </a:solidFill>
              <a:prstDash val="solid"/>
            </a:ln>
          </c:spPr>
          <c:marker>
            <c:symbol val="circle"/>
            <c:size val="5"/>
            <c:spPr>
              <a:solidFill>
                <a:srgbClr val="FF00FF"/>
              </a:solidFill>
              <a:ln>
                <a:solidFill>
                  <a:srgbClr val="FF00FF"/>
                </a:solidFill>
                <a:prstDash val="solid"/>
              </a:ln>
            </c:spPr>
          </c:marker>
          <c:cat>
            <c:strRef>
              <c:f>Sheet1!$H$41:$H$58</c:f>
              <c:strCache>
                <c:ptCount val="18"/>
                <c:pt idx="0">
                  <c:v>October</c:v>
                </c:pt>
                <c:pt idx="1">
                  <c:v>November</c:v>
                </c:pt>
                <c:pt idx="2">
                  <c:v>December</c:v>
                </c:pt>
                <c:pt idx="3">
                  <c:v>January</c:v>
                </c:pt>
                <c:pt idx="4">
                  <c:v>February</c:v>
                </c:pt>
                <c:pt idx="5">
                  <c:v>March</c:v>
                </c:pt>
                <c:pt idx="6">
                  <c:v>April</c:v>
                </c:pt>
                <c:pt idx="7">
                  <c:v>May</c:v>
                </c:pt>
                <c:pt idx="8">
                  <c:v>June</c:v>
                </c:pt>
                <c:pt idx="9">
                  <c:v>July</c:v>
                </c:pt>
                <c:pt idx="10">
                  <c:v>August</c:v>
                </c:pt>
                <c:pt idx="11">
                  <c:v>September</c:v>
                </c:pt>
                <c:pt idx="12">
                  <c:v>October</c:v>
                </c:pt>
                <c:pt idx="13">
                  <c:v>November</c:v>
                </c:pt>
                <c:pt idx="14">
                  <c:v>December</c:v>
                </c:pt>
                <c:pt idx="15">
                  <c:v>January</c:v>
                </c:pt>
                <c:pt idx="16">
                  <c:v>February</c:v>
                </c:pt>
                <c:pt idx="17">
                  <c:v>March</c:v>
                </c:pt>
              </c:strCache>
            </c:strRef>
          </c:cat>
          <c:val>
            <c:numRef>
              <c:f>Sheet1!$J$41:$J$58</c:f>
              <c:numCache>
                <c:formatCode>General</c:formatCode>
                <c:ptCount val="18"/>
                <c:pt idx="0">
                  <c:v>48</c:v>
                </c:pt>
                <c:pt idx="1">
                  <c:v>48</c:v>
                </c:pt>
                <c:pt idx="2">
                  <c:v>49</c:v>
                </c:pt>
                <c:pt idx="3">
                  <c:v>51</c:v>
                </c:pt>
                <c:pt idx="4">
                  <c:v>49</c:v>
                </c:pt>
                <c:pt idx="5">
                  <c:v>48</c:v>
                </c:pt>
                <c:pt idx="6">
                  <c:v>49</c:v>
                </c:pt>
                <c:pt idx="7">
                  <c:v>49</c:v>
                </c:pt>
                <c:pt idx="8">
                  <c:v>48</c:v>
                </c:pt>
                <c:pt idx="9">
                  <c:v>49</c:v>
                </c:pt>
                <c:pt idx="10">
                  <c:v>49</c:v>
                </c:pt>
                <c:pt idx="11">
                  <c:v>48</c:v>
                </c:pt>
                <c:pt idx="12">
                  <c:v>49</c:v>
                </c:pt>
                <c:pt idx="13">
                  <c:v>49</c:v>
                </c:pt>
                <c:pt idx="14">
                  <c:v>50</c:v>
                </c:pt>
                <c:pt idx="15">
                  <c:v>48</c:v>
                </c:pt>
                <c:pt idx="16">
                  <c:v>50</c:v>
                </c:pt>
                <c:pt idx="17">
                  <c:v>50</c:v>
                </c:pt>
              </c:numCache>
            </c:numRef>
          </c:val>
          <c:smooth val="0"/>
        </c:ser>
        <c:ser>
          <c:idx val="2"/>
          <c:order val="2"/>
          <c:tx>
            <c:v>95th Percentile</c:v>
          </c:tx>
          <c:spPr>
            <a:ln w="25400">
              <a:solidFill>
                <a:srgbClr val="D9961D"/>
              </a:solidFill>
              <a:prstDash val="solid"/>
            </a:ln>
          </c:spPr>
          <c:marker>
            <c:symbol val="triangle"/>
            <c:size val="5"/>
            <c:spPr>
              <a:solidFill>
                <a:srgbClr val="D9961D"/>
              </a:solidFill>
              <a:ln>
                <a:solidFill>
                  <a:srgbClr val="FFFF00"/>
                </a:solidFill>
                <a:prstDash val="solid"/>
              </a:ln>
            </c:spPr>
          </c:marker>
          <c:cat>
            <c:strRef>
              <c:f>Sheet1!$H$41:$H$58</c:f>
              <c:strCache>
                <c:ptCount val="18"/>
                <c:pt idx="0">
                  <c:v>October</c:v>
                </c:pt>
                <c:pt idx="1">
                  <c:v>November</c:v>
                </c:pt>
                <c:pt idx="2">
                  <c:v>December</c:v>
                </c:pt>
                <c:pt idx="3">
                  <c:v>January</c:v>
                </c:pt>
                <c:pt idx="4">
                  <c:v>February</c:v>
                </c:pt>
                <c:pt idx="5">
                  <c:v>March</c:v>
                </c:pt>
                <c:pt idx="6">
                  <c:v>April</c:v>
                </c:pt>
                <c:pt idx="7">
                  <c:v>May</c:v>
                </c:pt>
                <c:pt idx="8">
                  <c:v>June</c:v>
                </c:pt>
                <c:pt idx="9">
                  <c:v>July</c:v>
                </c:pt>
                <c:pt idx="10">
                  <c:v>August</c:v>
                </c:pt>
                <c:pt idx="11">
                  <c:v>September</c:v>
                </c:pt>
                <c:pt idx="12">
                  <c:v>October</c:v>
                </c:pt>
                <c:pt idx="13">
                  <c:v>November</c:v>
                </c:pt>
                <c:pt idx="14">
                  <c:v>December</c:v>
                </c:pt>
                <c:pt idx="15">
                  <c:v>January</c:v>
                </c:pt>
                <c:pt idx="16">
                  <c:v>February</c:v>
                </c:pt>
                <c:pt idx="17">
                  <c:v>March</c:v>
                </c:pt>
              </c:strCache>
            </c:strRef>
          </c:cat>
          <c:val>
            <c:numRef>
              <c:f>Sheet1!$K$41:$K$58</c:f>
              <c:numCache>
                <c:formatCode>General</c:formatCode>
                <c:ptCount val="18"/>
                <c:pt idx="0">
                  <c:v>88</c:v>
                </c:pt>
                <c:pt idx="1">
                  <c:v>87</c:v>
                </c:pt>
                <c:pt idx="2">
                  <c:v>85</c:v>
                </c:pt>
                <c:pt idx="3">
                  <c:v>88</c:v>
                </c:pt>
                <c:pt idx="4">
                  <c:v>86</c:v>
                </c:pt>
                <c:pt idx="5">
                  <c:v>87</c:v>
                </c:pt>
                <c:pt idx="6">
                  <c:v>89</c:v>
                </c:pt>
                <c:pt idx="7">
                  <c:v>86</c:v>
                </c:pt>
                <c:pt idx="8">
                  <c:v>78</c:v>
                </c:pt>
                <c:pt idx="9">
                  <c:v>80</c:v>
                </c:pt>
                <c:pt idx="10">
                  <c:v>82</c:v>
                </c:pt>
                <c:pt idx="11">
                  <c:v>75</c:v>
                </c:pt>
                <c:pt idx="12">
                  <c:v>79</c:v>
                </c:pt>
                <c:pt idx="13">
                  <c:v>85</c:v>
                </c:pt>
                <c:pt idx="14">
                  <c:v>79</c:v>
                </c:pt>
                <c:pt idx="15">
                  <c:v>77</c:v>
                </c:pt>
                <c:pt idx="16">
                  <c:v>81</c:v>
                </c:pt>
                <c:pt idx="17">
                  <c:v>86</c:v>
                </c:pt>
              </c:numCache>
            </c:numRef>
          </c:val>
          <c:smooth val="0"/>
        </c:ser>
        <c:dLbls>
          <c:showLegendKey val="0"/>
          <c:showVal val="0"/>
          <c:showCatName val="0"/>
          <c:showSerName val="0"/>
          <c:showPercent val="0"/>
          <c:showBubbleSize val="0"/>
        </c:dLbls>
        <c:marker val="1"/>
        <c:smooth val="0"/>
        <c:axId val="34128640"/>
        <c:axId val="34130944"/>
      </c:lineChart>
      <c:catAx>
        <c:axId val="34128640"/>
        <c:scaling>
          <c:orientation val="minMax"/>
        </c:scaling>
        <c:delete val="0"/>
        <c:axPos val="b"/>
        <c:title>
          <c:tx>
            <c:rich>
              <a:bodyPr/>
              <a:lstStyle/>
              <a:p>
                <a:pPr algn="l">
                  <a:defRPr sz="1150" b="1" i="0" u="none" strike="noStrike" baseline="0">
                    <a:solidFill>
                      <a:srgbClr val="000000"/>
                    </a:solidFill>
                    <a:latin typeface="Arial"/>
                    <a:ea typeface="Arial"/>
                    <a:cs typeface="Arial"/>
                  </a:defRPr>
                </a:pPr>
                <a:r>
                  <a:rPr lang="en-US" baseline="0"/>
                  <a:t>October 2013 - March 2015</a:t>
                </a:r>
              </a:p>
            </c:rich>
          </c:tx>
          <c:layout>
            <c:manualLayout>
              <c:xMode val="edge"/>
              <c:yMode val="edge"/>
              <c:x val="0.26181611019552786"/>
              <c:y val="0.81222185906007038"/>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2700000" vert="horz"/>
          <a:lstStyle/>
          <a:p>
            <a:pPr>
              <a:defRPr sz="1150" b="0" i="0" u="none" strike="noStrike" baseline="0">
                <a:solidFill>
                  <a:srgbClr val="000000"/>
                </a:solidFill>
                <a:latin typeface="Arial"/>
                <a:ea typeface="Arial"/>
                <a:cs typeface="Arial"/>
              </a:defRPr>
            </a:pPr>
            <a:endParaRPr lang="en-US"/>
          </a:p>
        </c:txPr>
        <c:crossAx val="34130944"/>
        <c:crosses val="autoZero"/>
        <c:auto val="1"/>
        <c:lblAlgn val="ctr"/>
        <c:lblOffset val="100"/>
        <c:tickLblSkip val="3"/>
        <c:tickMarkSkip val="1"/>
        <c:noMultiLvlLbl val="0"/>
      </c:catAx>
      <c:valAx>
        <c:axId val="34130944"/>
        <c:scaling>
          <c:orientation val="minMax"/>
          <c:max val="100"/>
          <c:min val="35"/>
        </c:scaling>
        <c:delete val="0"/>
        <c:axPos val="l"/>
        <c:majorGridlines>
          <c:spPr>
            <a:ln w="3175">
              <a:solidFill>
                <a:srgbClr val="000000"/>
              </a:solidFill>
              <a:prstDash val="solid"/>
            </a:ln>
          </c:spPr>
        </c:majorGridlines>
        <c:title>
          <c:tx>
            <c:rich>
              <a:bodyPr/>
              <a:lstStyle/>
              <a:p>
                <a:pPr>
                  <a:defRPr sz="1150" b="1" i="0" u="none" strike="noStrike" baseline="0">
                    <a:solidFill>
                      <a:srgbClr val="000000"/>
                    </a:solidFill>
                    <a:latin typeface="Arial"/>
                    <a:ea typeface="Arial"/>
                    <a:cs typeface="Arial"/>
                  </a:defRPr>
                </a:pPr>
                <a:r>
                  <a:rPr lang="en-US"/>
                  <a:t>Minutes</a:t>
                </a:r>
              </a:p>
            </c:rich>
          </c:tx>
          <c:layout>
            <c:manualLayout>
              <c:xMode val="edge"/>
              <c:yMode val="edge"/>
              <c:x val="2.8673950639890946E-2"/>
              <c:y val="0.32390729460704204"/>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150" b="0" i="0" u="none" strike="noStrike" baseline="0">
                <a:solidFill>
                  <a:srgbClr val="000000"/>
                </a:solidFill>
                <a:latin typeface="Arial"/>
                <a:ea typeface="Arial"/>
                <a:cs typeface="Arial"/>
              </a:defRPr>
            </a:pPr>
            <a:endParaRPr lang="en-US"/>
          </a:p>
        </c:txPr>
        <c:crossAx val="34128640"/>
        <c:crosses val="autoZero"/>
        <c:crossBetween val="between"/>
        <c:majorUnit val="5"/>
      </c:valAx>
      <c:spPr>
        <a:solidFill>
          <a:schemeClr val="bg1"/>
        </a:solidFill>
        <a:ln w="12700">
          <a:solidFill>
            <a:schemeClr val="tx1"/>
          </a:solidFill>
          <a:prstDash val="solid"/>
        </a:ln>
      </c:spPr>
    </c:plotArea>
    <c:legend>
      <c:legendPos val="r"/>
      <c:layout>
        <c:manualLayout>
          <c:xMode val="edge"/>
          <c:yMode val="edge"/>
          <c:x val="6.3574518301491384E-2"/>
          <c:y val="0.87625434556529491"/>
          <c:w val="0.81270341207349084"/>
          <c:h val="0.12374565443470509"/>
        </c:manualLayout>
      </c:layout>
      <c:overlay val="0"/>
      <c:spPr>
        <a:solidFill>
          <a:srgbClr val="FFFFFF"/>
        </a:solidFill>
        <a:ln w="3175">
          <a:solidFill>
            <a:srgbClr val="000000"/>
          </a:solidFill>
          <a:prstDash val="solid"/>
        </a:ln>
      </c:spPr>
      <c:txPr>
        <a:bodyPr/>
        <a:lstStyle/>
        <a:p>
          <a:pPr>
            <a:defRPr sz="970"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FFFFFF"/>
    </a:solidFill>
    <a:ln w="3175">
      <a:solidFill>
        <a:srgbClr val="000000"/>
      </a:solidFill>
      <a:prstDash val="solid"/>
    </a:ln>
  </c:spPr>
  <c:txPr>
    <a:bodyPr/>
    <a:lstStyle/>
    <a:p>
      <a:pPr>
        <a:defRPr sz="115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Monthly Bonus Program for Midnight Shift </a:t>
            </a:r>
            <a:r>
              <a:rPr lang="en-US" sz="1400" dirty="0" smtClean="0"/>
              <a:t>Vacancies Dec 2014 to  Mar 2015</a:t>
            </a:r>
            <a:endParaRPr lang="en-US" sz="1400" dirty="0"/>
          </a:p>
        </c:rich>
      </c:tx>
      <c:layout/>
      <c:overlay val="0"/>
    </c:title>
    <c:autoTitleDeleted val="0"/>
    <c:plotArea>
      <c:layout/>
      <c:barChart>
        <c:barDir val="col"/>
        <c:grouping val="stacked"/>
        <c:varyColors val="0"/>
        <c:ser>
          <c:idx val="0"/>
          <c:order val="0"/>
          <c:tx>
            <c:strRef>
              <c:f>Sheet1!$A$2</c:f>
              <c:strCache>
                <c:ptCount val="1"/>
                <c:pt idx="0">
                  <c:v>Dec</c:v>
                </c:pt>
              </c:strCache>
            </c:strRef>
          </c:tx>
          <c:invertIfNegative val="0"/>
          <c:cat>
            <c:strRef>
              <c:f>Sheet1!$B$1:$E$1</c:f>
              <c:strCache>
                <c:ptCount val="4"/>
                <c:pt idx="0">
                  <c:v>vacant hours on midnight shift</c:v>
                </c:pt>
                <c:pt idx="1">
                  <c:v>Midnight hours filled with bonus program</c:v>
                </c:pt>
                <c:pt idx="2">
                  <c:v>backfilled dayshift RT and OT</c:v>
                </c:pt>
                <c:pt idx="3">
                  <c:v>OT hrs saved</c:v>
                </c:pt>
              </c:strCache>
            </c:strRef>
          </c:cat>
          <c:val>
            <c:numRef>
              <c:f>Sheet1!$B$2:$E$2</c:f>
              <c:numCache>
                <c:formatCode>General</c:formatCode>
                <c:ptCount val="4"/>
                <c:pt idx="0">
                  <c:v>320</c:v>
                </c:pt>
                <c:pt idx="1">
                  <c:v>320</c:v>
                </c:pt>
                <c:pt idx="2">
                  <c:v>136</c:v>
                </c:pt>
                <c:pt idx="3">
                  <c:v>184</c:v>
                </c:pt>
              </c:numCache>
            </c:numRef>
          </c:val>
        </c:ser>
        <c:ser>
          <c:idx val="1"/>
          <c:order val="1"/>
          <c:tx>
            <c:strRef>
              <c:f>Sheet1!$A$3</c:f>
              <c:strCache>
                <c:ptCount val="1"/>
                <c:pt idx="0">
                  <c:v>Jan</c:v>
                </c:pt>
              </c:strCache>
            </c:strRef>
          </c:tx>
          <c:invertIfNegative val="0"/>
          <c:cat>
            <c:strRef>
              <c:f>Sheet1!$B$1:$E$1</c:f>
              <c:strCache>
                <c:ptCount val="4"/>
                <c:pt idx="0">
                  <c:v>vacant hours on midnight shift</c:v>
                </c:pt>
                <c:pt idx="1">
                  <c:v>Midnight hours filled with bonus program</c:v>
                </c:pt>
                <c:pt idx="2">
                  <c:v>backfilled dayshift RT and OT</c:v>
                </c:pt>
                <c:pt idx="3">
                  <c:v>OT hrs saved</c:v>
                </c:pt>
              </c:strCache>
            </c:strRef>
          </c:cat>
          <c:val>
            <c:numRef>
              <c:f>Sheet1!$B$3:$E$3</c:f>
              <c:numCache>
                <c:formatCode>General</c:formatCode>
                <c:ptCount val="4"/>
                <c:pt idx="0">
                  <c:v>320</c:v>
                </c:pt>
                <c:pt idx="1">
                  <c:v>320</c:v>
                </c:pt>
                <c:pt idx="2">
                  <c:v>122</c:v>
                </c:pt>
                <c:pt idx="3">
                  <c:v>198</c:v>
                </c:pt>
              </c:numCache>
            </c:numRef>
          </c:val>
        </c:ser>
        <c:ser>
          <c:idx val="2"/>
          <c:order val="2"/>
          <c:tx>
            <c:strRef>
              <c:f>Sheet1!$A$4</c:f>
              <c:strCache>
                <c:ptCount val="1"/>
                <c:pt idx="0">
                  <c:v>Feb</c:v>
                </c:pt>
              </c:strCache>
            </c:strRef>
          </c:tx>
          <c:spPr>
            <a:solidFill>
              <a:srgbClr val="FFC000"/>
            </a:solidFill>
          </c:spPr>
          <c:invertIfNegative val="0"/>
          <c:cat>
            <c:strRef>
              <c:f>Sheet1!$B$1:$E$1</c:f>
              <c:strCache>
                <c:ptCount val="4"/>
                <c:pt idx="0">
                  <c:v>vacant hours on midnight shift</c:v>
                </c:pt>
                <c:pt idx="1">
                  <c:v>Midnight hours filled with bonus program</c:v>
                </c:pt>
                <c:pt idx="2">
                  <c:v>backfilled dayshift RT and OT</c:v>
                </c:pt>
                <c:pt idx="3">
                  <c:v>OT hrs saved</c:v>
                </c:pt>
              </c:strCache>
            </c:strRef>
          </c:cat>
          <c:val>
            <c:numRef>
              <c:f>Sheet1!$B$4:$E$4</c:f>
              <c:numCache>
                <c:formatCode>General</c:formatCode>
                <c:ptCount val="4"/>
                <c:pt idx="0">
                  <c:v>320</c:v>
                </c:pt>
                <c:pt idx="1">
                  <c:v>320</c:v>
                </c:pt>
                <c:pt idx="2">
                  <c:v>80</c:v>
                </c:pt>
                <c:pt idx="3">
                  <c:v>240</c:v>
                </c:pt>
              </c:numCache>
            </c:numRef>
          </c:val>
        </c:ser>
        <c:ser>
          <c:idx val="3"/>
          <c:order val="3"/>
          <c:tx>
            <c:strRef>
              <c:f>Sheet1!$A$5</c:f>
              <c:strCache>
                <c:ptCount val="1"/>
                <c:pt idx="0">
                  <c:v>Mar</c:v>
                </c:pt>
              </c:strCache>
            </c:strRef>
          </c:tx>
          <c:spPr>
            <a:solidFill>
              <a:srgbClr val="FF0000"/>
            </a:solidFill>
          </c:spPr>
          <c:invertIfNegative val="0"/>
          <c:cat>
            <c:strRef>
              <c:f>Sheet1!$B$1:$E$1</c:f>
              <c:strCache>
                <c:ptCount val="4"/>
                <c:pt idx="0">
                  <c:v>vacant hours on midnight shift</c:v>
                </c:pt>
                <c:pt idx="1">
                  <c:v>Midnight hours filled with bonus program</c:v>
                </c:pt>
                <c:pt idx="2">
                  <c:v>backfilled dayshift RT and OT</c:v>
                </c:pt>
                <c:pt idx="3">
                  <c:v>OT hrs saved</c:v>
                </c:pt>
              </c:strCache>
            </c:strRef>
          </c:cat>
          <c:val>
            <c:numRef>
              <c:f>Sheet1!$B$5:$E$5</c:f>
              <c:numCache>
                <c:formatCode>General</c:formatCode>
                <c:ptCount val="4"/>
                <c:pt idx="0">
                  <c:v>480</c:v>
                </c:pt>
                <c:pt idx="1">
                  <c:v>320</c:v>
                </c:pt>
                <c:pt idx="2">
                  <c:v>80</c:v>
                </c:pt>
                <c:pt idx="3">
                  <c:v>400</c:v>
                </c:pt>
              </c:numCache>
            </c:numRef>
          </c:val>
        </c:ser>
        <c:dLbls>
          <c:showLegendKey val="0"/>
          <c:showVal val="0"/>
          <c:showCatName val="0"/>
          <c:showSerName val="0"/>
          <c:showPercent val="0"/>
          <c:showBubbleSize val="0"/>
        </c:dLbls>
        <c:gapWidth val="150"/>
        <c:overlap val="100"/>
        <c:axId val="102160640"/>
        <c:axId val="102768640"/>
      </c:barChart>
      <c:catAx>
        <c:axId val="102160640"/>
        <c:scaling>
          <c:orientation val="minMax"/>
        </c:scaling>
        <c:delete val="0"/>
        <c:axPos val="b"/>
        <c:majorTickMark val="out"/>
        <c:minorTickMark val="none"/>
        <c:tickLblPos val="nextTo"/>
        <c:txPr>
          <a:bodyPr/>
          <a:lstStyle/>
          <a:p>
            <a:pPr>
              <a:defRPr b="1"/>
            </a:pPr>
            <a:endParaRPr lang="en-US"/>
          </a:p>
        </c:txPr>
        <c:crossAx val="102768640"/>
        <c:crosses val="autoZero"/>
        <c:auto val="1"/>
        <c:lblAlgn val="ctr"/>
        <c:lblOffset val="100"/>
        <c:noMultiLvlLbl val="0"/>
      </c:catAx>
      <c:valAx>
        <c:axId val="102768640"/>
        <c:scaling>
          <c:orientation val="minMax"/>
        </c:scaling>
        <c:delete val="0"/>
        <c:axPos val="l"/>
        <c:majorGridlines/>
        <c:title>
          <c:tx>
            <c:rich>
              <a:bodyPr rot="-5400000" vert="horz"/>
              <a:lstStyle/>
              <a:p>
                <a:pPr>
                  <a:defRPr sz="1100"/>
                </a:pPr>
                <a:r>
                  <a:rPr lang="en-US" sz="1100"/>
                  <a:t># of Hours</a:t>
                </a:r>
              </a:p>
            </c:rich>
          </c:tx>
          <c:layout>
            <c:manualLayout>
              <c:xMode val="edge"/>
              <c:yMode val="edge"/>
              <c:x val="2.1616947686986597E-2"/>
              <c:y val="0.50448408191029914"/>
            </c:manualLayout>
          </c:layout>
          <c:overlay val="0"/>
        </c:title>
        <c:numFmt formatCode="General" sourceLinked="1"/>
        <c:majorTickMark val="out"/>
        <c:minorTickMark val="none"/>
        <c:tickLblPos val="nextTo"/>
        <c:crossAx val="102160640"/>
        <c:crosses val="autoZero"/>
        <c:crossBetween val="between"/>
      </c:valAx>
    </c:plotArea>
    <c:legend>
      <c:legendPos val="r"/>
      <c:layout/>
      <c:overlay val="0"/>
    </c:legend>
    <c:plotVisOnly val="1"/>
    <c:dispBlanksAs val="gap"/>
    <c:showDLblsOverMax val="0"/>
  </c:chart>
  <c:spPr>
    <a:ln>
      <a:solidFill>
        <a:schemeClr val="tx1"/>
      </a:solid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3845022279191844"/>
          <c:y val="0.10023556434010392"/>
          <c:w val="0.70686373892286058"/>
          <c:h val="0.55303147953325271"/>
        </c:manualLayout>
      </c:layout>
      <c:barChart>
        <c:barDir val="col"/>
        <c:grouping val="clustered"/>
        <c:varyColors val="0"/>
        <c:ser>
          <c:idx val="0"/>
          <c:order val="0"/>
          <c:tx>
            <c:v>Incorrect or missing information on referral forms </c:v>
          </c:tx>
          <c:spPr>
            <a:solidFill>
              <a:srgbClr val="C00000"/>
            </a:solidFill>
          </c:spPr>
          <c:invertIfNegative val="0"/>
          <c:cat>
            <c:strRef>
              <c:f>'raw data'!$A$2:$A$8</c:f>
              <c:strCache>
                <c:ptCount val="7"/>
                <c:pt idx="0">
                  <c:v>Mar. 2011- Aug. 2011</c:v>
                </c:pt>
                <c:pt idx="1">
                  <c:v>Sept. 2011-Feb. 2012</c:v>
                </c:pt>
                <c:pt idx="2">
                  <c:v>Mar. 2012- Aug. 2012</c:v>
                </c:pt>
                <c:pt idx="3">
                  <c:v>Sept. 2012-Feb. 2013</c:v>
                </c:pt>
                <c:pt idx="4">
                  <c:v>Mar. 2013- Aug. 2013</c:v>
                </c:pt>
                <c:pt idx="5">
                  <c:v>Sept. 2013-Feb. 2014</c:v>
                </c:pt>
                <c:pt idx="6">
                  <c:v>Mar. 2014- Aug. 2014</c:v>
                </c:pt>
              </c:strCache>
            </c:strRef>
          </c:cat>
          <c:val>
            <c:numRef>
              <c:f>'raw data'!$G$15:$G$21</c:f>
              <c:numCache>
                <c:formatCode>0.00%</c:formatCode>
                <c:ptCount val="7"/>
                <c:pt idx="0">
                  <c:v>1.5921152388172859E-2</c:v>
                </c:pt>
                <c:pt idx="1">
                  <c:v>7.556675062972292E-3</c:v>
                </c:pt>
                <c:pt idx="2">
                  <c:v>2.5359256128486898E-3</c:v>
                </c:pt>
                <c:pt idx="3">
                  <c:v>6.1674008810572688E-3</c:v>
                </c:pt>
                <c:pt idx="4">
                  <c:v>6.6445182724252493E-3</c:v>
                </c:pt>
                <c:pt idx="5">
                  <c:v>6.7283431455004202E-3</c:v>
                </c:pt>
                <c:pt idx="6">
                  <c:v>5.3722179585571758E-3</c:v>
                </c:pt>
              </c:numCache>
            </c:numRef>
          </c:val>
        </c:ser>
        <c:ser>
          <c:idx val="1"/>
          <c:order val="1"/>
          <c:tx>
            <c:v>Isolates received without paperwork</c:v>
          </c:tx>
          <c:invertIfNegative val="0"/>
          <c:cat>
            <c:strRef>
              <c:f>'raw data'!$A$2:$A$8</c:f>
              <c:strCache>
                <c:ptCount val="7"/>
                <c:pt idx="0">
                  <c:v>Mar. 2011- Aug. 2011</c:v>
                </c:pt>
                <c:pt idx="1">
                  <c:v>Sept. 2011-Feb. 2012</c:v>
                </c:pt>
                <c:pt idx="2">
                  <c:v>Mar. 2012- Aug. 2012</c:v>
                </c:pt>
                <c:pt idx="3">
                  <c:v>Sept. 2012-Feb. 2013</c:v>
                </c:pt>
                <c:pt idx="4">
                  <c:v>Mar. 2013- Aug. 2013</c:v>
                </c:pt>
                <c:pt idx="5">
                  <c:v>Sept. 2013-Feb. 2014</c:v>
                </c:pt>
                <c:pt idx="6">
                  <c:v>Mar. 2014- Aug. 2014</c:v>
                </c:pt>
              </c:strCache>
            </c:strRef>
          </c:cat>
          <c:val>
            <c:numRef>
              <c:f>'raw data'!$H$15:$H$21</c:f>
              <c:numCache>
                <c:formatCode>0.00%</c:formatCode>
                <c:ptCount val="7"/>
                <c:pt idx="0">
                  <c:v>0</c:v>
                </c:pt>
                <c:pt idx="1">
                  <c:v>8.3963056255247689E-4</c:v>
                </c:pt>
                <c:pt idx="2">
                  <c:v>0</c:v>
                </c:pt>
                <c:pt idx="3">
                  <c:v>1.762114537444934E-3</c:v>
                </c:pt>
                <c:pt idx="4">
                  <c:v>1.6611295681063123E-3</c:v>
                </c:pt>
                <c:pt idx="5">
                  <c:v>2.5231286795626578E-3</c:v>
                </c:pt>
                <c:pt idx="6">
                  <c:v>3.0698388334612432E-3</c:v>
                </c:pt>
              </c:numCache>
            </c:numRef>
          </c:val>
        </c:ser>
        <c:ser>
          <c:idx val="2"/>
          <c:order val="2"/>
          <c:tx>
            <c:v>Non-viable isolates</c:v>
          </c:tx>
          <c:spPr>
            <a:solidFill>
              <a:srgbClr val="92D050"/>
            </a:solidFill>
            <a:ln>
              <a:noFill/>
            </a:ln>
          </c:spPr>
          <c:invertIfNegative val="0"/>
          <c:cat>
            <c:strRef>
              <c:f>'raw data'!$A$2:$A$8</c:f>
              <c:strCache>
                <c:ptCount val="7"/>
                <c:pt idx="0">
                  <c:v>Mar. 2011- Aug. 2011</c:v>
                </c:pt>
                <c:pt idx="1">
                  <c:v>Sept. 2011-Feb. 2012</c:v>
                </c:pt>
                <c:pt idx="2">
                  <c:v>Mar. 2012- Aug. 2012</c:v>
                </c:pt>
                <c:pt idx="3">
                  <c:v>Sept. 2012-Feb. 2013</c:v>
                </c:pt>
                <c:pt idx="4">
                  <c:v>Mar. 2013- Aug. 2013</c:v>
                </c:pt>
                <c:pt idx="5">
                  <c:v>Sept. 2013-Feb. 2014</c:v>
                </c:pt>
                <c:pt idx="6">
                  <c:v>Mar. 2014- Aug. 2014</c:v>
                </c:pt>
              </c:strCache>
            </c:strRef>
          </c:cat>
          <c:val>
            <c:numRef>
              <c:f>'raw data'!$I$15:$I$21</c:f>
              <c:numCache>
                <c:formatCode>0.00%</c:formatCode>
                <c:ptCount val="7"/>
                <c:pt idx="0">
                  <c:v>3.7907505686125853E-3</c:v>
                </c:pt>
                <c:pt idx="1">
                  <c:v>8.3963056255247689E-3</c:v>
                </c:pt>
                <c:pt idx="2">
                  <c:v>2.5359256128486898E-3</c:v>
                </c:pt>
                <c:pt idx="3">
                  <c:v>2.6431718061674008E-3</c:v>
                </c:pt>
                <c:pt idx="4">
                  <c:v>2.4916943521594683E-3</c:v>
                </c:pt>
                <c:pt idx="5">
                  <c:v>1.59798149705635E-2</c:v>
                </c:pt>
                <c:pt idx="6">
                  <c:v>5.3722179585571758E-3</c:v>
                </c:pt>
              </c:numCache>
            </c:numRef>
          </c:val>
        </c:ser>
        <c:dLbls>
          <c:showLegendKey val="0"/>
          <c:showVal val="0"/>
          <c:showCatName val="0"/>
          <c:showSerName val="0"/>
          <c:showPercent val="0"/>
          <c:showBubbleSize val="0"/>
        </c:dLbls>
        <c:gapWidth val="150"/>
        <c:axId val="103586816"/>
        <c:axId val="34030336"/>
      </c:barChart>
      <c:catAx>
        <c:axId val="103586816"/>
        <c:scaling>
          <c:orientation val="minMax"/>
        </c:scaling>
        <c:delete val="0"/>
        <c:axPos val="b"/>
        <c:numFmt formatCode="@" sourceLinked="1"/>
        <c:majorTickMark val="out"/>
        <c:minorTickMark val="none"/>
        <c:tickLblPos val="low"/>
        <c:txPr>
          <a:bodyPr rot="0" vert="horz"/>
          <a:lstStyle/>
          <a:p>
            <a:pPr>
              <a:defRPr/>
            </a:pPr>
            <a:endParaRPr lang="en-US"/>
          </a:p>
        </c:txPr>
        <c:crossAx val="34030336"/>
        <c:crosses val="autoZero"/>
        <c:auto val="1"/>
        <c:lblAlgn val="ctr"/>
        <c:lblOffset val="100"/>
        <c:tickLblSkip val="1"/>
        <c:tickMarkSkip val="1"/>
        <c:noMultiLvlLbl val="0"/>
      </c:catAx>
      <c:valAx>
        <c:axId val="34030336"/>
        <c:scaling>
          <c:orientation val="minMax"/>
        </c:scaling>
        <c:delete val="0"/>
        <c:axPos val="l"/>
        <c:majorGridlines/>
        <c:numFmt formatCode="0.00%" sourceLinked="1"/>
        <c:majorTickMark val="out"/>
        <c:minorTickMark val="none"/>
        <c:tickLblPos val="nextTo"/>
        <c:txPr>
          <a:bodyPr rot="0" vert="horz"/>
          <a:lstStyle/>
          <a:p>
            <a:pPr>
              <a:defRPr/>
            </a:pPr>
            <a:endParaRPr lang="en-US"/>
          </a:p>
        </c:txPr>
        <c:crossAx val="103586816"/>
        <c:crosses val="autoZero"/>
        <c:crossBetween val="between"/>
      </c:valAx>
      <c:dTable>
        <c:showHorzBorder val="1"/>
        <c:showVertBorder val="1"/>
        <c:showOutline val="1"/>
        <c:showKeys val="1"/>
      </c:dTable>
    </c:plotArea>
    <c:plotVisOnly val="1"/>
    <c:dispBlanksAs val="gap"/>
    <c:showDLblsOverMax val="0"/>
  </c:chart>
  <c:spPr>
    <a:ln>
      <a:noFill/>
    </a:ln>
  </c:sp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a:lstStyle/>
          <a:p>
            <a:pPr>
              <a:defRPr/>
            </a:pPr>
            <a:r>
              <a:rPr lang="en-US"/>
              <a:t>ProficienceyTesting Results by Qtr 2012-Present</a:t>
            </a:r>
          </a:p>
        </c:rich>
      </c:tx>
      <c:layout/>
      <c:overlay val="0"/>
    </c:title>
    <c:autoTitleDeleted val="0"/>
    <c:plotArea>
      <c:layout/>
      <c:barChart>
        <c:barDir val="col"/>
        <c:grouping val="clustered"/>
        <c:varyColors val="0"/>
        <c:ser>
          <c:idx val="0"/>
          <c:order val="0"/>
          <c:spPr>
            <a:gradFill>
              <a:gsLst>
                <a:gs pos="0">
                  <a:schemeClr val="accent6">
                    <a:lumMod val="75000"/>
                  </a:schemeClr>
                </a:gs>
                <a:gs pos="50000">
                  <a:schemeClr val="accent1">
                    <a:tint val="44500"/>
                    <a:satMod val="160000"/>
                  </a:schemeClr>
                </a:gs>
                <a:gs pos="100000">
                  <a:schemeClr val="accent1">
                    <a:tint val="23500"/>
                    <a:satMod val="160000"/>
                  </a:schemeClr>
                </a:gs>
              </a:gsLst>
              <a:lin ang="5400000" scaled="0"/>
            </a:gradFill>
          </c:spPr>
          <c:invertIfNegative val="0"/>
          <c:cat>
            <c:strRef>
              <c:f>Graphs!$A$7:$A$19</c:f>
              <c:strCache>
                <c:ptCount val="13"/>
                <c:pt idx="0">
                  <c:v>2012-1</c:v>
                </c:pt>
                <c:pt idx="1">
                  <c:v>2012-2</c:v>
                </c:pt>
                <c:pt idx="2">
                  <c:v>2012-3</c:v>
                </c:pt>
                <c:pt idx="3">
                  <c:v>2012-4</c:v>
                </c:pt>
                <c:pt idx="4">
                  <c:v>2013-1</c:v>
                </c:pt>
                <c:pt idx="5">
                  <c:v>2013-2</c:v>
                </c:pt>
                <c:pt idx="6">
                  <c:v>2013-3</c:v>
                </c:pt>
                <c:pt idx="7">
                  <c:v>2013-4</c:v>
                </c:pt>
                <c:pt idx="8">
                  <c:v>2014-1</c:v>
                </c:pt>
                <c:pt idx="9">
                  <c:v>2014-2</c:v>
                </c:pt>
                <c:pt idx="10">
                  <c:v>2014-3</c:v>
                </c:pt>
                <c:pt idx="11">
                  <c:v>2014-4</c:v>
                </c:pt>
                <c:pt idx="12">
                  <c:v>2015-1</c:v>
                </c:pt>
              </c:strCache>
            </c:strRef>
          </c:cat>
          <c:val>
            <c:numRef>
              <c:f>Graphs!$D$7:$D$19</c:f>
              <c:numCache>
                <c:formatCode>0.0%</c:formatCode>
                <c:ptCount val="13"/>
                <c:pt idx="0">
                  <c:v>0.99792315680166144</c:v>
                </c:pt>
                <c:pt idx="1">
                  <c:v>0.99457504520795659</c:v>
                </c:pt>
                <c:pt idx="2">
                  <c:v>0.98921832884097038</c:v>
                </c:pt>
                <c:pt idx="3">
                  <c:v>0.99785522788203751</c:v>
                </c:pt>
                <c:pt idx="4">
                  <c:v>0.99135802469135803</c:v>
                </c:pt>
                <c:pt idx="5">
                  <c:v>0.98565912851627135</c:v>
                </c:pt>
                <c:pt idx="6">
                  <c:v>0.9945205479452055</c:v>
                </c:pt>
                <c:pt idx="7">
                  <c:v>0.99467570183930298</c:v>
                </c:pt>
                <c:pt idx="8">
                  <c:v>0.98614958448753465</c:v>
                </c:pt>
                <c:pt idx="9">
                  <c:v>0.99396984924623111</c:v>
                </c:pt>
                <c:pt idx="10">
                  <c:v>0.98708751793400284</c:v>
                </c:pt>
                <c:pt idx="11">
                  <c:v>0.9883544303797468</c:v>
                </c:pt>
                <c:pt idx="12">
                  <c:v>0.995</c:v>
                </c:pt>
              </c:numCache>
            </c:numRef>
          </c:val>
        </c:ser>
        <c:dLbls>
          <c:showLegendKey val="0"/>
          <c:showVal val="0"/>
          <c:showCatName val="0"/>
          <c:showSerName val="0"/>
          <c:showPercent val="0"/>
          <c:showBubbleSize val="0"/>
        </c:dLbls>
        <c:gapWidth val="75"/>
        <c:overlap val="-25"/>
        <c:axId val="34054144"/>
        <c:axId val="34056064"/>
      </c:barChart>
      <c:catAx>
        <c:axId val="34054144"/>
        <c:scaling>
          <c:orientation val="minMax"/>
        </c:scaling>
        <c:delete val="0"/>
        <c:axPos val="b"/>
        <c:title>
          <c:tx>
            <c:rich>
              <a:bodyPr/>
              <a:lstStyle/>
              <a:p>
                <a:pPr>
                  <a:defRPr/>
                </a:pPr>
                <a:r>
                  <a:rPr lang="en-US"/>
                  <a:t>Quarter</a:t>
                </a:r>
              </a:p>
            </c:rich>
          </c:tx>
          <c:layout/>
          <c:overlay val="0"/>
        </c:title>
        <c:majorTickMark val="none"/>
        <c:minorTickMark val="none"/>
        <c:tickLblPos val="nextTo"/>
        <c:crossAx val="34056064"/>
        <c:crosses val="autoZero"/>
        <c:auto val="1"/>
        <c:lblAlgn val="ctr"/>
        <c:lblOffset val="100"/>
        <c:noMultiLvlLbl val="0"/>
      </c:catAx>
      <c:valAx>
        <c:axId val="34056064"/>
        <c:scaling>
          <c:orientation val="minMax"/>
          <c:max val="1"/>
          <c:min val="0.95000000000000007"/>
        </c:scaling>
        <c:delete val="0"/>
        <c:axPos val="l"/>
        <c:majorGridlines/>
        <c:title>
          <c:tx>
            <c:rich>
              <a:bodyPr rot="-5400000" vert="horz"/>
              <a:lstStyle/>
              <a:p>
                <a:pPr>
                  <a:defRPr/>
                </a:pPr>
                <a:r>
                  <a:rPr lang="en-US"/>
                  <a:t>Percent Satisfactory </a:t>
                </a:r>
              </a:p>
            </c:rich>
          </c:tx>
          <c:layout/>
          <c:overlay val="0"/>
        </c:title>
        <c:numFmt formatCode="0.0%" sourceLinked="1"/>
        <c:majorTickMark val="none"/>
        <c:minorTickMark val="none"/>
        <c:tickLblPos val="nextTo"/>
        <c:spPr>
          <a:ln w="9525">
            <a:noFill/>
          </a:ln>
        </c:spPr>
        <c:crossAx val="34054144"/>
        <c:crosses val="autoZero"/>
        <c:crossBetween val="between"/>
        <c:majorUnit val="1.0000000000000002E-2"/>
      </c:valAx>
    </c:plotArea>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Emergency Department Specimen</a:t>
            </a:r>
            <a:r>
              <a:rPr lang="en-US" sz="1400" baseline="0" dirty="0"/>
              <a:t> Issues by Quarter 2104-2015</a:t>
            </a:r>
            <a:r>
              <a:rPr lang="en-US" sz="1400" dirty="0"/>
              <a:t>  </a:t>
            </a:r>
          </a:p>
        </c:rich>
      </c:tx>
      <c:layout/>
      <c:overlay val="0"/>
    </c:title>
    <c:autoTitleDeleted val="0"/>
    <c:plotArea>
      <c:layout>
        <c:manualLayout>
          <c:layoutTarget val="inner"/>
          <c:xMode val="edge"/>
          <c:yMode val="edge"/>
          <c:x val="7.4405074365704288E-2"/>
          <c:y val="0.29546666666666666"/>
          <c:w val="0.88115048118985129"/>
          <c:h val="0.62378050743657043"/>
        </c:manualLayout>
      </c:layout>
      <c:barChart>
        <c:barDir val="col"/>
        <c:grouping val="clustered"/>
        <c:varyColors val="0"/>
        <c:ser>
          <c:idx val="0"/>
          <c:order val="0"/>
          <c:spPr>
            <a:solidFill>
              <a:srgbClr val="FFC000"/>
            </a:solidFill>
            <a:ln>
              <a:solidFill>
                <a:srgbClr val="D9961D"/>
              </a:solidFill>
            </a:ln>
            <a:effectLst>
              <a:outerShdw blurRad="50800" dist="38100" dir="2700000" algn="tl" rotWithShape="0">
                <a:prstClr val="black">
                  <a:alpha val="40000"/>
                </a:prstClr>
              </a:outerShdw>
            </a:effectLst>
          </c:spPr>
          <c:invertIfNegative val="0"/>
          <c:cat>
            <c:strRef>
              <c:f>'ED SPecimen errors by quarter'!$Q$286:$U$286</c:f>
              <c:strCache>
                <c:ptCount val="5"/>
                <c:pt idx="0">
                  <c:v>Jan-Mar</c:v>
                </c:pt>
                <c:pt idx="1">
                  <c:v>Apr-Jun</c:v>
                </c:pt>
                <c:pt idx="2">
                  <c:v>July-Sept</c:v>
                </c:pt>
                <c:pt idx="3">
                  <c:v>Oct-Dec</c:v>
                </c:pt>
                <c:pt idx="4">
                  <c:v>Jan-Mar</c:v>
                </c:pt>
              </c:strCache>
            </c:strRef>
          </c:cat>
          <c:val>
            <c:numRef>
              <c:f>'ED SPecimen errors by quarter'!$Q$287:$U$287</c:f>
              <c:numCache>
                <c:formatCode>General</c:formatCode>
                <c:ptCount val="5"/>
                <c:pt idx="0">
                  <c:v>92</c:v>
                </c:pt>
                <c:pt idx="1">
                  <c:v>40</c:v>
                </c:pt>
                <c:pt idx="2">
                  <c:v>36</c:v>
                </c:pt>
                <c:pt idx="3">
                  <c:v>32</c:v>
                </c:pt>
                <c:pt idx="4">
                  <c:v>40</c:v>
                </c:pt>
              </c:numCache>
            </c:numRef>
          </c:val>
        </c:ser>
        <c:dLbls>
          <c:showLegendKey val="0"/>
          <c:showVal val="0"/>
          <c:showCatName val="0"/>
          <c:showSerName val="0"/>
          <c:showPercent val="0"/>
          <c:showBubbleSize val="0"/>
        </c:dLbls>
        <c:gapWidth val="150"/>
        <c:axId val="78731136"/>
        <c:axId val="78732672"/>
      </c:barChart>
      <c:catAx>
        <c:axId val="78731136"/>
        <c:scaling>
          <c:orientation val="minMax"/>
        </c:scaling>
        <c:delete val="0"/>
        <c:axPos val="b"/>
        <c:majorTickMark val="out"/>
        <c:minorTickMark val="none"/>
        <c:tickLblPos val="nextTo"/>
        <c:crossAx val="78732672"/>
        <c:crosses val="autoZero"/>
        <c:auto val="1"/>
        <c:lblAlgn val="ctr"/>
        <c:lblOffset val="100"/>
        <c:noMultiLvlLbl val="0"/>
      </c:catAx>
      <c:valAx>
        <c:axId val="78732672"/>
        <c:scaling>
          <c:orientation val="minMax"/>
        </c:scaling>
        <c:delete val="0"/>
        <c:axPos val="l"/>
        <c:majorGridlines/>
        <c:numFmt formatCode="General" sourceLinked="1"/>
        <c:majorTickMark val="out"/>
        <c:minorTickMark val="none"/>
        <c:tickLblPos val="nextTo"/>
        <c:crossAx val="78731136"/>
        <c:crosses val="autoZero"/>
        <c:crossBetween val="between"/>
      </c:valAx>
    </c:plotArea>
    <c:plotVisOnly val="1"/>
    <c:dispBlanksAs val="gap"/>
    <c:showDLblsOverMax val="0"/>
  </c:chart>
  <c:spPr>
    <a:ln>
      <a:solidFill>
        <a:schemeClr val="tx1"/>
      </a:solid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smtClean="0"/>
              <a:t>Emergency Department </a:t>
            </a:r>
            <a:r>
              <a:rPr lang="en-US" sz="1400" dirty="0"/>
              <a:t>Specimen Problems </a:t>
            </a:r>
            <a:endParaRPr lang="en-US" sz="1400" dirty="0" smtClean="0"/>
          </a:p>
          <a:p>
            <a:pPr>
              <a:defRPr/>
            </a:pPr>
            <a:r>
              <a:rPr lang="en-US" sz="1400" dirty="0" smtClean="0"/>
              <a:t>Jan-Mar </a:t>
            </a:r>
            <a:r>
              <a:rPr lang="en-US" sz="1400" dirty="0"/>
              <a:t>2015</a:t>
            </a:r>
          </a:p>
        </c:rich>
      </c:tx>
      <c:layout/>
      <c:overlay val="0"/>
    </c:title>
    <c:autoTitleDeleted val="0"/>
    <c:plotArea>
      <c:layout/>
      <c:barChart>
        <c:barDir val="col"/>
        <c:grouping val="clustered"/>
        <c:varyColors val="1"/>
        <c:ser>
          <c:idx val="0"/>
          <c:order val="0"/>
          <c:tx>
            <c:strRef>
              <c:f>'ED SPecimen errors by quarter'!$B$322</c:f>
              <c:strCache>
                <c:ptCount val="1"/>
                <c:pt idx="0">
                  <c:v>Jan-Mar</c:v>
                </c:pt>
              </c:strCache>
            </c:strRef>
          </c:tx>
          <c:spPr>
            <a:solidFill>
              <a:srgbClr val="00B0F0"/>
            </a:solidFill>
            <a:ln>
              <a:noFill/>
            </a:ln>
            <a:effectLst>
              <a:glow rad="63500">
                <a:schemeClr val="bg1">
                  <a:alpha val="40000"/>
                </a:schemeClr>
              </a:glow>
              <a:outerShdw blurRad="50800" dist="38100" dir="2700000" algn="tl" rotWithShape="0">
                <a:prstClr val="black">
                  <a:alpha val="40000"/>
                </a:prstClr>
              </a:outerShdw>
            </a:effectLst>
          </c:spPr>
          <c:invertIfNegative val="0"/>
          <c:dPt>
            <c:idx val="0"/>
            <c:invertIfNegative val="0"/>
            <c:bubble3D val="0"/>
          </c:dPt>
          <c:cat>
            <c:strRef>
              <c:f>'ED SPecimen errors by quarter'!$C$321:$K$321</c:f>
              <c:strCache>
                <c:ptCount val="9"/>
                <c:pt idx="0">
                  <c:v>No PT ID On Req</c:v>
                </c:pt>
                <c:pt idx="1">
                  <c:v>No Req Rec'd</c:v>
                </c:pt>
                <c:pt idx="2">
                  <c:v>Spec/Req Mismatch</c:v>
                </c:pt>
                <c:pt idx="3">
                  <c:v>Requisition Not Signed</c:v>
                </c:pt>
                <c:pt idx="4">
                  <c:v>Hemolyzed</c:v>
                </c:pt>
                <c:pt idx="5">
                  <c:v>QNS</c:v>
                </c:pt>
                <c:pt idx="6">
                  <c:v>Duplicate </c:v>
                </c:pt>
                <c:pt idx="7">
                  <c:v>IV Contamination</c:v>
                </c:pt>
                <c:pt idx="8">
                  <c:v>Mislabel</c:v>
                </c:pt>
              </c:strCache>
            </c:strRef>
          </c:cat>
          <c:val>
            <c:numRef>
              <c:f>'ED SPecimen errors by quarter'!$C$322:$K$322</c:f>
              <c:numCache>
                <c:formatCode>General</c:formatCode>
                <c:ptCount val="9"/>
                <c:pt idx="0">
                  <c:v>8</c:v>
                </c:pt>
                <c:pt idx="1">
                  <c:v>4</c:v>
                </c:pt>
                <c:pt idx="2">
                  <c:v>1</c:v>
                </c:pt>
                <c:pt idx="3">
                  <c:v>2</c:v>
                </c:pt>
                <c:pt idx="4">
                  <c:v>11</c:v>
                </c:pt>
                <c:pt idx="5">
                  <c:v>7</c:v>
                </c:pt>
                <c:pt idx="6">
                  <c:v>1</c:v>
                </c:pt>
                <c:pt idx="7">
                  <c:v>4</c:v>
                </c:pt>
                <c:pt idx="8">
                  <c:v>2</c:v>
                </c:pt>
              </c:numCache>
            </c:numRef>
          </c:val>
        </c:ser>
        <c:dLbls>
          <c:showLegendKey val="0"/>
          <c:showVal val="0"/>
          <c:showCatName val="0"/>
          <c:showSerName val="0"/>
          <c:showPercent val="0"/>
          <c:showBubbleSize val="0"/>
        </c:dLbls>
        <c:gapWidth val="150"/>
        <c:axId val="91585920"/>
        <c:axId val="91895296"/>
      </c:barChart>
      <c:catAx>
        <c:axId val="91585920"/>
        <c:scaling>
          <c:orientation val="minMax"/>
        </c:scaling>
        <c:delete val="0"/>
        <c:axPos val="b"/>
        <c:title>
          <c:tx>
            <c:rich>
              <a:bodyPr/>
              <a:lstStyle/>
              <a:p>
                <a:pPr>
                  <a:defRPr/>
                </a:pPr>
                <a:r>
                  <a:rPr lang="en-US"/>
                  <a:t>Reason for Problem</a:t>
                </a:r>
              </a:p>
            </c:rich>
          </c:tx>
          <c:layout/>
          <c:overlay val="0"/>
        </c:title>
        <c:majorTickMark val="out"/>
        <c:minorTickMark val="none"/>
        <c:tickLblPos val="nextTo"/>
        <c:crossAx val="91895296"/>
        <c:crosses val="autoZero"/>
        <c:auto val="1"/>
        <c:lblAlgn val="ctr"/>
        <c:lblOffset val="100"/>
        <c:noMultiLvlLbl val="0"/>
      </c:catAx>
      <c:valAx>
        <c:axId val="91895296"/>
        <c:scaling>
          <c:orientation val="minMax"/>
        </c:scaling>
        <c:delete val="0"/>
        <c:axPos val="l"/>
        <c:majorGridlines/>
        <c:title>
          <c:tx>
            <c:rich>
              <a:bodyPr rot="-5400000" vert="horz"/>
              <a:lstStyle/>
              <a:p>
                <a:pPr>
                  <a:defRPr/>
                </a:pPr>
                <a:r>
                  <a:rPr lang="en-US"/>
                  <a:t>Number of Reported</a:t>
                </a:r>
              </a:p>
            </c:rich>
          </c:tx>
          <c:layout/>
          <c:overlay val="0"/>
        </c:title>
        <c:numFmt formatCode="General" sourceLinked="1"/>
        <c:majorTickMark val="out"/>
        <c:minorTickMark val="none"/>
        <c:tickLblPos val="nextTo"/>
        <c:crossAx val="91585920"/>
        <c:crosses val="autoZero"/>
        <c:crossBetween val="between"/>
      </c:valAx>
    </c:plotArea>
    <c:plotVisOnly val="1"/>
    <c:dispBlanksAs val="gap"/>
    <c:showDLblsOverMax val="0"/>
  </c:chart>
  <c:spPr>
    <a:ln w="6350">
      <a:solidFill>
        <a:schemeClr val="tx1"/>
      </a:solid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In</a:t>
            </a:r>
            <a:r>
              <a:rPr lang="en-US" baseline="0" dirty="0" smtClean="0"/>
              <a:t> Lab</a:t>
            </a:r>
            <a:r>
              <a:rPr lang="en-US" dirty="0" smtClean="0"/>
              <a:t> TAT for ED Specimens</a:t>
            </a:r>
          </a:p>
          <a:p>
            <a:pPr>
              <a:defRPr/>
            </a:pPr>
            <a:r>
              <a:rPr lang="en-US" dirty="0" smtClean="0"/>
              <a:t> </a:t>
            </a:r>
            <a:r>
              <a:rPr lang="en-US" dirty="0"/>
              <a:t>June 2013-Nov 2014</a:t>
            </a:r>
          </a:p>
        </c:rich>
      </c:tx>
      <c:layout>
        <c:manualLayout>
          <c:xMode val="edge"/>
          <c:yMode val="edge"/>
          <c:x val="0.19007031480532388"/>
          <c:y val="0"/>
        </c:manualLayout>
      </c:layout>
      <c:overlay val="0"/>
    </c:title>
    <c:autoTitleDeleted val="0"/>
    <c:plotArea>
      <c:layout/>
      <c:lineChart>
        <c:grouping val="standard"/>
        <c:varyColors val="0"/>
        <c:ser>
          <c:idx val="0"/>
          <c:order val="0"/>
          <c:tx>
            <c:strRef>
              <c:f>Sheet1!$B$2</c:f>
              <c:strCache>
                <c:ptCount val="1"/>
                <c:pt idx="0">
                  <c:v>ED TAT</c:v>
                </c:pt>
              </c:strCache>
            </c:strRef>
          </c:tx>
          <c:spPr>
            <a:ln>
              <a:solidFill>
                <a:srgbClr val="FFC000"/>
              </a:solidFill>
            </a:ln>
          </c:spPr>
          <c:marker>
            <c:symbol val="none"/>
          </c:marker>
          <c:cat>
            <c:numRef>
              <c:f>Sheet1!$A$3:$A$24</c:f>
              <c:numCache>
                <c:formatCode>[$-409]mmm\-yy;@</c:formatCode>
                <c:ptCount val="22"/>
                <c:pt idx="0">
                  <c:v>41426</c:v>
                </c:pt>
                <c:pt idx="1">
                  <c:v>41456</c:v>
                </c:pt>
                <c:pt idx="2">
                  <c:v>41487</c:v>
                </c:pt>
                <c:pt idx="3">
                  <c:v>41518</c:v>
                </c:pt>
                <c:pt idx="4">
                  <c:v>41548</c:v>
                </c:pt>
                <c:pt idx="5">
                  <c:v>41579</c:v>
                </c:pt>
                <c:pt idx="6">
                  <c:v>41609</c:v>
                </c:pt>
                <c:pt idx="7">
                  <c:v>41640</c:v>
                </c:pt>
                <c:pt idx="8">
                  <c:v>41671</c:v>
                </c:pt>
                <c:pt idx="9">
                  <c:v>41699</c:v>
                </c:pt>
                <c:pt idx="10">
                  <c:v>41730</c:v>
                </c:pt>
                <c:pt idx="11">
                  <c:v>41760</c:v>
                </c:pt>
                <c:pt idx="12">
                  <c:v>41791</c:v>
                </c:pt>
                <c:pt idx="13">
                  <c:v>41821</c:v>
                </c:pt>
                <c:pt idx="14">
                  <c:v>41852</c:v>
                </c:pt>
                <c:pt idx="15">
                  <c:v>41883</c:v>
                </c:pt>
                <c:pt idx="16">
                  <c:v>41913</c:v>
                </c:pt>
                <c:pt idx="17">
                  <c:v>41957</c:v>
                </c:pt>
                <c:pt idx="18">
                  <c:v>41987</c:v>
                </c:pt>
                <c:pt idx="19">
                  <c:v>42005</c:v>
                </c:pt>
                <c:pt idx="20">
                  <c:v>42036</c:v>
                </c:pt>
                <c:pt idx="21">
                  <c:v>42064</c:v>
                </c:pt>
              </c:numCache>
            </c:numRef>
          </c:cat>
          <c:val>
            <c:numRef>
              <c:f>Sheet1!$B$3:$B$24</c:f>
              <c:numCache>
                <c:formatCode>General</c:formatCode>
                <c:ptCount val="22"/>
                <c:pt idx="0">
                  <c:v>81</c:v>
                </c:pt>
                <c:pt idx="1">
                  <c:v>74</c:v>
                </c:pt>
                <c:pt idx="2">
                  <c:v>71</c:v>
                </c:pt>
                <c:pt idx="3">
                  <c:v>74</c:v>
                </c:pt>
                <c:pt idx="4">
                  <c:v>71</c:v>
                </c:pt>
                <c:pt idx="5">
                  <c:v>73</c:v>
                </c:pt>
                <c:pt idx="6">
                  <c:v>68</c:v>
                </c:pt>
                <c:pt idx="7">
                  <c:v>71</c:v>
                </c:pt>
                <c:pt idx="8">
                  <c:v>68</c:v>
                </c:pt>
                <c:pt idx="9">
                  <c:v>68</c:v>
                </c:pt>
                <c:pt idx="10">
                  <c:v>70</c:v>
                </c:pt>
                <c:pt idx="11">
                  <c:v>69</c:v>
                </c:pt>
                <c:pt idx="12">
                  <c:v>71</c:v>
                </c:pt>
                <c:pt idx="13">
                  <c:v>69</c:v>
                </c:pt>
                <c:pt idx="14">
                  <c:v>71</c:v>
                </c:pt>
                <c:pt idx="15">
                  <c:v>72</c:v>
                </c:pt>
                <c:pt idx="16">
                  <c:v>69</c:v>
                </c:pt>
                <c:pt idx="17">
                  <c:v>66</c:v>
                </c:pt>
                <c:pt idx="18">
                  <c:v>69</c:v>
                </c:pt>
                <c:pt idx="19">
                  <c:v>69</c:v>
                </c:pt>
                <c:pt idx="20">
                  <c:v>69</c:v>
                </c:pt>
                <c:pt idx="21">
                  <c:v>68</c:v>
                </c:pt>
              </c:numCache>
            </c:numRef>
          </c:val>
          <c:smooth val="0"/>
        </c:ser>
        <c:ser>
          <c:idx val="1"/>
          <c:order val="1"/>
          <c:tx>
            <c:strRef>
              <c:f>Sheet1!$C$2</c:f>
              <c:strCache>
                <c:ptCount val="1"/>
                <c:pt idx="0">
                  <c:v>CES TAT</c:v>
                </c:pt>
              </c:strCache>
            </c:strRef>
          </c:tx>
          <c:spPr>
            <a:ln>
              <a:solidFill>
                <a:srgbClr val="0070C0"/>
              </a:solidFill>
            </a:ln>
          </c:spPr>
          <c:marker>
            <c:symbol val="none"/>
          </c:marker>
          <c:cat>
            <c:numRef>
              <c:f>Sheet1!$A$3:$A$24</c:f>
              <c:numCache>
                <c:formatCode>[$-409]mmm\-yy;@</c:formatCode>
                <c:ptCount val="22"/>
                <c:pt idx="0">
                  <c:v>41426</c:v>
                </c:pt>
                <c:pt idx="1">
                  <c:v>41456</c:v>
                </c:pt>
                <c:pt idx="2">
                  <c:v>41487</c:v>
                </c:pt>
                <c:pt idx="3">
                  <c:v>41518</c:v>
                </c:pt>
                <c:pt idx="4">
                  <c:v>41548</c:v>
                </c:pt>
                <c:pt idx="5">
                  <c:v>41579</c:v>
                </c:pt>
                <c:pt idx="6">
                  <c:v>41609</c:v>
                </c:pt>
                <c:pt idx="7">
                  <c:v>41640</c:v>
                </c:pt>
                <c:pt idx="8">
                  <c:v>41671</c:v>
                </c:pt>
                <c:pt idx="9">
                  <c:v>41699</c:v>
                </c:pt>
                <c:pt idx="10">
                  <c:v>41730</c:v>
                </c:pt>
                <c:pt idx="11">
                  <c:v>41760</c:v>
                </c:pt>
                <c:pt idx="12">
                  <c:v>41791</c:v>
                </c:pt>
                <c:pt idx="13">
                  <c:v>41821</c:v>
                </c:pt>
                <c:pt idx="14">
                  <c:v>41852</c:v>
                </c:pt>
                <c:pt idx="15">
                  <c:v>41883</c:v>
                </c:pt>
                <c:pt idx="16">
                  <c:v>41913</c:v>
                </c:pt>
                <c:pt idx="17">
                  <c:v>41957</c:v>
                </c:pt>
                <c:pt idx="18">
                  <c:v>41987</c:v>
                </c:pt>
                <c:pt idx="19">
                  <c:v>42005</c:v>
                </c:pt>
                <c:pt idx="20">
                  <c:v>42036</c:v>
                </c:pt>
                <c:pt idx="21">
                  <c:v>42064</c:v>
                </c:pt>
              </c:numCache>
            </c:numRef>
          </c:cat>
          <c:val>
            <c:numRef>
              <c:f>Sheet1!$C$3:$C$24</c:f>
              <c:numCache>
                <c:formatCode>General</c:formatCode>
                <c:ptCount val="22"/>
                <c:pt idx="0">
                  <c:v>82</c:v>
                </c:pt>
                <c:pt idx="1">
                  <c:v>86</c:v>
                </c:pt>
                <c:pt idx="2">
                  <c:v>72</c:v>
                </c:pt>
                <c:pt idx="3">
                  <c:v>82</c:v>
                </c:pt>
                <c:pt idx="4">
                  <c:v>69</c:v>
                </c:pt>
                <c:pt idx="5">
                  <c:v>75</c:v>
                </c:pt>
                <c:pt idx="6">
                  <c:v>67</c:v>
                </c:pt>
                <c:pt idx="7">
                  <c:v>65</c:v>
                </c:pt>
                <c:pt idx="8">
                  <c:v>73</c:v>
                </c:pt>
                <c:pt idx="9">
                  <c:v>70</c:v>
                </c:pt>
                <c:pt idx="10">
                  <c:v>72</c:v>
                </c:pt>
                <c:pt idx="11">
                  <c:v>72</c:v>
                </c:pt>
                <c:pt idx="12">
                  <c:v>74</c:v>
                </c:pt>
                <c:pt idx="13">
                  <c:v>75</c:v>
                </c:pt>
                <c:pt idx="14">
                  <c:v>72</c:v>
                </c:pt>
                <c:pt idx="15">
                  <c:v>66</c:v>
                </c:pt>
                <c:pt idx="16">
                  <c:v>68</c:v>
                </c:pt>
                <c:pt idx="17">
                  <c:v>69</c:v>
                </c:pt>
                <c:pt idx="18">
                  <c:v>72</c:v>
                </c:pt>
                <c:pt idx="19">
                  <c:v>74</c:v>
                </c:pt>
                <c:pt idx="20">
                  <c:v>70</c:v>
                </c:pt>
                <c:pt idx="21">
                  <c:v>73</c:v>
                </c:pt>
              </c:numCache>
            </c:numRef>
          </c:val>
          <c:smooth val="0"/>
        </c:ser>
        <c:dLbls>
          <c:showLegendKey val="0"/>
          <c:showVal val="0"/>
          <c:showCatName val="0"/>
          <c:showSerName val="0"/>
          <c:showPercent val="0"/>
          <c:showBubbleSize val="0"/>
        </c:dLbls>
        <c:marker val="1"/>
        <c:smooth val="0"/>
        <c:axId val="91993216"/>
        <c:axId val="91994752"/>
      </c:lineChart>
      <c:dateAx>
        <c:axId val="91993216"/>
        <c:scaling>
          <c:orientation val="minMax"/>
        </c:scaling>
        <c:delete val="0"/>
        <c:axPos val="b"/>
        <c:numFmt formatCode="[$-409]mmm\-yy;@" sourceLinked="1"/>
        <c:majorTickMark val="none"/>
        <c:minorTickMark val="none"/>
        <c:tickLblPos val="nextTo"/>
        <c:txPr>
          <a:bodyPr/>
          <a:lstStyle/>
          <a:p>
            <a:pPr>
              <a:defRPr b="1"/>
            </a:pPr>
            <a:endParaRPr lang="en-US"/>
          </a:p>
        </c:txPr>
        <c:crossAx val="91994752"/>
        <c:crosses val="autoZero"/>
        <c:auto val="1"/>
        <c:lblOffset val="100"/>
        <c:baseTimeUnit val="months"/>
      </c:dateAx>
      <c:valAx>
        <c:axId val="91994752"/>
        <c:scaling>
          <c:orientation val="minMax"/>
          <c:min val="45"/>
        </c:scaling>
        <c:delete val="0"/>
        <c:axPos val="l"/>
        <c:majorGridlines/>
        <c:title>
          <c:tx>
            <c:rich>
              <a:bodyPr rot="0" vert="horz"/>
              <a:lstStyle/>
              <a:p>
                <a:pPr>
                  <a:defRPr/>
                </a:pPr>
                <a:r>
                  <a:rPr lang="en-US" dirty="0" smtClean="0"/>
                  <a:t>Minutes</a:t>
                </a:r>
                <a:endParaRPr lang="en-US" dirty="0"/>
              </a:p>
            </c:rich>
          </c:tx>
          <c:layout/>
          <c:overlay val="0"/>
        </c:title>
        <c:numFmt formatCode="General" sourceLinked="1"/>
        <c:majorTickMark val="none"/>
        <c:minorTickMark val="none"/>
        <c:tickLblPos val="nextTo"/>
        <c:spPr>
          <a:ln w="9525">
            <a:noFill/>
          </a:ln>
        </c:spPr>
        <c:crossAx val="91993216"/>
        <c:crosses val="autoZero"/>
        <c:crossBetween val="between"/>
        <c:majorUnit val="10"/>
      </c:valAx>
    </c:plotArea>
    <c:legend>
      <c:legendPos val="b"/>
      <c:layout>
        <c:manualLayout>
          <c:xMode val="edge"/>
          <c:yMode val="edge"/>
          <c:x val="1.804133858267735E-3"/>
          <c:y val="0.89902650906958803"/>
          <c:w val="0.31722490157480315"/>
          <c:h val="7.4155707720368072E-2"/>
        </c:manualLayout>
      </c:layout>
      <c:overlay val="0"/>
      <c:txPr>
        <a:bodyPr/>
        <a:lstStyle/>
        <a:p>
          <a:pPr>
            <a:defRPr b="1"/>
          </a:pPr>
          <a:endParaRPr lang="en-US"/>
        </a:p>
      </c:txPr>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a:t>Percent Specimens tested in &lt;75 minutes and Percent</a:t>
            </a:r>
            <a:r>
              <a:rPr lang="en-US" sz="1600" baseline="0" dirty="0"/>
              <a:t> </a:t>
            </a:r>
            <a:r>
              <a:rPr lang="en-US" sz="1600" baseline="0" dirty="0" smtClean="0"/>
              <a:t>Specimens  </a:t>
            </a:r>
            <a:r>
              <a:rPr lang="en-US" sz="1600" baseline="0" dirty="0"/>
              <a:t>tested in &gt;120 minutes</a:t>
            </a:r>
            <a:endParaRPr lang="en-US" sz="1600" dirty="0"/>
          </a:p>
        </c:rich>
      </c:tx>
      <c:layout/>
      <c:overlay val="0"/>
    </c:title>
    <c:autoTitleDeleted val="0"/>
    <c:plotArea>
      <c:layout>
        <c:manualLayout>
          <c:layoutTarget val="inner"/>
          <c:xMode val="edge"/>
          <c:yMode val="edge"/>
          <c:x val="0.17865947410087477"/>
          <c:y val="0.3724137931034483"/>
          <c:w val="0.81926323089706432"/>
          <c:h val="0.4047416055751652"/>
        </c:manualLayout>
      </c:layout>
      <c:lineChart>
        <c:grouping val="standard"/>
        <c:varyColors val="0"/>
        <c:ser>
          <c:idx val="0"/>
          <c:order val="0"/>
          <c:tx>
            <c:v>% Tested in &lt; 75 minutes</c:v>
          </c:tx>
          <c:spPr>
            <a:ln w="38100">
              <a:solidFill>
                <a:srgbClr val="0070C0"/>
              </a:solidFill>
            </a:ln>
          </c:spPr>
          <c:marker>
            <c:symbol val="none"/>
          </c:marker>
          <c:cat>
            <c:numRef>
              <c:f>Sheet1!$M$22:$M$24</c:f>
              <c:numCache>
                <c:formatCode>mmm\-yy</c:formatCode>
                <c:ptCount val="3"/>
                <c:pt idx="0">
                  <c:v>42005</c:v>
                </c:pt>
                <c:pt idx="1">
                  <c:v>42036</c:v>
                </c:pt>
                <c:pt idx="2">
                  <c:v>42064</c:v>
                </c:pt>
              </c:numCache>
            </c:numRef>
          </c:cat>
          <c:val>
            <c:numRef>
              <c:f>Sheet1!$N$22:$N$24</c:f>
              <c:numCache>
                <c:formatCode>General</c:formatCode>
                <c:ptCount val="3"/>
                <c:pt idx="0">
                  <c:v>72</c:v>
                </c:pt>
                <c:pt idx="1">
                  <c:v>74</c:v>
                </c:pt>
                <c:pt idx="2">
                  <c:v>72</c:v>
                </c:pt>
              </c:numCache>
            </c:numRef>
          </c:val>
          <c:smooth val="0"/>
        </c:ser>
        <c:ser>
          <c:idx val="1"/>
          <c:order val="1"/>
          <c:tx>
            <c:v>% Tested in &gt;120 Minutes</c:v>
          </c:tx>
          <c:spPr>
            <a:ln w="38100">
              <a:solidFill>
                <a:srgbClr val="FF0000"/>
              </a:solidFill>
            </a:ln>
          </c:spPr>
          <c:marker>
            <c:symbol val="none"/>
          </c:marker>
          <c:cat>
            <c:numRef>
              <c:f>Sheet1!$M$22:$M$24</c:f>
              <c:numCache>
                <c:formatCode>mmm\-yy</c:formatCode>
                <c:ptCount val="3"/>
                <c:pt idx="0">
                  <c:v>42005</c:v>
                </c:pt>
                <c:pt idx="1">
                  <c:v>42036</c:v>
                </c:pt>
                <c:pt idx="2">
                  <c:v>42064</c:v>
                </c:pt>
              </c:numCache>
            </c:numRef>
          </c:cat>
          <c:val>
            <c:numRef>
              <c:f>Sheet1!$O$22:$O$24</c:f>
              <c:numCache>
                <c:formatCode>General</c:formatCode>
                <c:ptCount val="3"/>
                <c:pt idx="0">
                  <c:v>2.8</c:v>
                </c:pt>
                <c:pt idx="1">
                  <c:v>2.2000000000000002</c:v>
                </c:pt>
                <c:pt idx="2">
                  <c:v>2.9</c:v>
                </c:pt>
              </c:numCache>
            </c:numRef>
          </c:val>
          <c:smooth val="0"/>
        </c:ser>
        <c:dLbls>
          <c:showLegendKey val="0"/>
          <c:showVal val="0"/>
          <c:showCatName val="0"/>
          <c:showSerName val="0"/>
          <c:showPercent val="0"/>
          <c:showBubbleSize val="0"/>
        </c:dLbls>
        <c:marker val="1"/>
        <c:smooth val="0"/>
        <c:axId val="92006656"/>
        <c:axId val="93229056"/>
      </c:lineChart>
      <c:dateAx>
        <c:axId val="92006656"/>
        <c:scaling>
          <c:orientation val="minMax"/>
        </c:scaling>
        <c:delete val="0"/>
        <c:axPos val="b"/>
        <c:numFmt formatCode="mmm\-yy" sourceLinked="1"/>
        <c:majorTickMark val="none"/>
        <c:minorTickMark val="none"/>
        <c:tickLblPos val="nextTo"/>
        <c:crossAx val="93229056"/>
        <c:crosses val="autoZero"/>
        <c:auto val="1"/>
        <c:lblOffset val="100"/>
        <c:baseTimeUnit val="months"/>
      </c:dateAx>
      <c:valAx>
        <c:axId val="93229056"/>
        <c:scaling>
          <c:orientation val="minMax"/>
        </c:scaling>
        <c:delete val="0"/>
        <c:axPos val="l"/>
        <c:majorGridlines/>
        <c:title>
          <c:tx>
            <c:rich>
              <a:bodyPr rot="0" vert="horz"/>
              <a:lstStyle/>
              <a:p>
                <a:pPr>
                  <a:defRPr/>
                </a:pPr>
                <a:r>
                  <a:rPr lang="en-US"/>
                  <a:t>Minutes</a:t>
                </a:r>
              </a:p>
            </c:rich>
          </c:tx>
          <c:layout/>
          <c:overlay val="0"/>
        </c:title>
        <c:numFmt formatCode="General" sourceLinked="1"/>
        <c:majorTickMark val="none"/>
        <c:minorTickMark val="none"/>
        <c:tickLblPos val="nextTo"/>
        <c:spPr>
          <a:ln w="9525">
            <a:noFill/>
          </a:ln>
        </c:spPr>
        <c:crossAx val="92006656"/>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Biological Product Deviation Reports 2013-2015</a:t>
            </a:r>
          </a:p>
        </c:rich>
      </c:tx>
      <c:layout/>
      <c:overlay val="0"/>
    </c:title>
    <c:autoTitleDeleted val="0"/>
    <c:plotArea>
      <c:layout/>
      <c:barChart>
        <c:barDir val="col"/>
        <c:grouping val="clustered"/>
        <c:varyColors val="0"/>
        <c:ser>
          <c:idx val="0"/>
          <c:order val="0"/>
          <c:tx>
            <c:v>2013</c:v>
          </c:tx>
          <c:spPr>
            <a:solidFill>
              <a:srgbClr val="0070C0"/>
            </a:solidFill>
          </c:spPr>
          <c:invertIfNegative val="0"/>
          <c:cat>
            <c:strRef>
              <c:f>Sheet1!$C$39:$C$50</c:f>
              <c:strCache>
                <c:ptCount val="12"/>
                <c:pt idx="0">
                  <c:v>Wrong Product/Patient Issued</c:v>
                </c:pt>
                <c:pt idx="1">
                  <c:v>2nd Blood type</c:v>
                </c:pt>
                <c:pt idx="2">
                  <c:v>Product requirements not Met</c:v>
                </c:pt>
                <c:pt idx="3">
                  <c:v>Labeling</c:v>
                </c:pt>
                <c:pt idx="4">
                  <c:v>Testing/Crossmatch selection</c:v>
                </c:pt>
                <c:pt idx="5">
                  <c:v>Unit not dispensed</c:v>
                </c:pt>
                <c:pt idx="6">
                  <c:v>Manufacturing problem - lab</c:v>
                </c:pt>
                <c:pt idx="7">
                  <c:v>QC failure</c:v>
                </c:pt>
                <c:pt idx="8">
                  <c:v>Product problem</c:v>
                </c:pt>
                <c:pt idx="9">
                  <c:v>Quarantine/Release Error</c:v>
                </c:pt>
                <c:pt idx="10">
                  <c:v>HPC Production</c:v>
                </c:pt>
                <c:pt idx="11">
                  <c:v>SOP Not Followed</c:v>
                </c:pt>
              </c:strCache>
            </c:strRef>
          </c:cat>
          <c:val>
            <c:numRef>
              <c:f>Sheet1!$J$39:$J$50</c:f>
              <c:numCache>
                <c:formatCode>General</c:formatCode>
                <c:ptCount val="12"/>
                <c:pt idx="0">
                  <c:v>6</c:v>
                </c:pt>
                <c:pt idx="2">
                  <c:v>2</c:v>
                </c:pt>
                <c:pt idx="3">
                  <c:v>17</c:v>
                </c:pt>
                <c:pt idx="4">
                  <c:v>1</c:v>
                </c:pt>
                <c:pt idx="5">
                  <c:v>13</c:v>
                </c:pt>
                <c:pt idx="7">
                  <c:v>3</c:v>
                </c:pt>
                <c:pt idx="8">
                  <c:v>1</c:v>
                </c:pt>
                <c:pt idx="10">
                  <c:v>3</c:v>
                </c:pt>
                <c:pt idx="11">
                  <c:v>8</c:v>
                </c:pt>
              </c:numCache>
            </c:numRef>
          </c:val>
        </c:ser>
        <c:ser>
          <c:idx val="1"/>
          <c:order val="1"/>
          <c:tx>
            <c:v>2014</c:v>
          </c:tx>
          <c:spPr>
            <a:solidFill>
              <a:srgbClr val="FFC000"/>
            </a:solidFill>
          </c:spPr>
          <c:invertIfNegative val="0"/>
          <c:cat>
            <c:strRef>
              <c:f>Sheet1!$C$39:$C$50</c:f>
              <c:strCache>
                <c:ptCount val="12"/>
                <c:pt idx="0">
                  <c:v>Wrong Product/Patient Issued</c:v>
                </c:pt>
                <c:pt idx="1">
                  <c:v>2nd Blood type</c:v>
                </c:pt>
                <c:pt idx="2">
                  <c:v>Product requirements not Met</c:v>
                </c:pt>
                <c:pt idx="3">
                  <c:v>Labeling</c:v>
                </c:pt>
                <c:pt idx="4">
                  <c:v>Testing/Crossmatch selection</c:v>
                </c:pt>
                <c:pt idx="5">
                  <c:v>Unit not dispensed</c:v>
                </c:pt>
                <c:pt idx="6">
                  <c:v>Manufacturing problem - lab</c:v>
                </c:pt>
                <c:pt idx="7">
                  <c:v>QC failure</c:v>
                </c:pt>
                <c:pt idx="8">
                  <c:v>Product problem</c:v>
                </c:pt>
                <c:pt idx="9">
                  <c:v>Quarantine/Release Error</c:v>
                </c:pt>
                <c:pt idx="10">
                  <c:v>HPC Production</c:v>
                </c:pt>
                <c:pt idx="11">
                  <c:v>SOP Not Followed</c:v>
                </c:pt>
              </c:strCache>
            </c:strRef>
          </c:cat>
          <c:val>
            <c:numRef>
              <c:f>Sheet1!$K$39:$K$50</c:f>
              <c:numCache>
                <c:formatCode>General</c:formatCode>
                <c:ptCount val="12"/>
                <c:pt idx="0">
                  <c:v>14</c:v>
                </c:pt>
                <c:pt idx="2">
                  <c:v>7</c:v>
                </c:pt>
                <c:pt idx="3">
                  <c:v>12</c:v>
                </c:pt>
                <c:pt idx="4">
                  <c:v>4</c:v>
                </c:pt>
                <c:pt idx="5">
                  <c:v>13</c:v>
                </c:pt>
                <c:pt idx="7">
                  <c:v>2</c:v>
                </c:pt>
                <c:pt idx="9">
                  <c:v>1</c:v>
                </c:pt>
                <c:pt idx="11">
                  <c:v>1</c:v>
                </c:pt>
              </c:numCache>
            </c:numRef>
          </c:val>
        </c:ser>
        <c:ser>
          <c:idx val="2"/>
          <c:order val="2"/>
          <c:tx>
            <c:v>2015</c:v>
          </c:tx>
          <c:spPr>
            <a:solidFill>
              <a:srgbClr val="C00000"/>
            </a:solidFill>
          </c:spPr>
          <c:invertIfNegative val="0"/>
          <c:cat>
            <c:strRef>
              <c:f>Sheet1!$C$39:$C$50</c:f>
              <c:strCache>
                <c:ptCount val="12"/>
                <c:pt idx="0">
                  <c:v>Wrong Product/Patient Issued</c:v>
                </c:pt>
                <c:pt idx="1">
                  <c:v>2nd Blood type</c:v>
                </c:pt>
                <c:pt idx="2">
                  <c:v>Product requirements not Met</c:v>
                </c:pt>
                <c:pt idx="3">
                  <c:v>Labeling</c:v>
                </c:pt>
                <c:pt idx="4">
                  <c:v>Testing/Crossmatch selection</c:v>
                </c:pt>
                <c:pt idx="5">
                  <c:v>Unit not dispensed</c:v>
                </c:pt>
                <c:pt idx="6">
                  <c:v>Manufacturing problem - lab</c:v>
                </c:pt>
                <c:pt idx="7">
                  <c:v>QC failure</c:v>
                </c:pt>
                <c:pt idx="8">
                  <c:v>Product problem</c:v>
                </c:pt>
                <c:pt idx="9">
                  <c:v>Quarantine/Release Error</c:v>
                </c:pt>
                <c:pt idx="10">
                  <c:v>HPC Production</c:v>
                </c:pt>
                <c:pt idx="11">
                  <c:v>SOP Not Followed</c:v>
                </c:pt>
              </c:strCache>
            </c:strRef>
          </c:cat>
          <c:val>
            <c:numRef>
              <c:f>Sheet1!$L$39:$L$50</c:f>
              <c:numCache>
                <c:formatCode>General</c:formatCode>
                <c:ptCount val="12"/>
                <c:pt idx="3">
                  <c:v>5</c:v>
                </c:pt>
                <c:pt idx="5">
                  <c:v>1</c:v>
                </c:pt>
                <c:pt idx="11">
                  <c:v>2</c:v>
                </c:pt>
              </c:numCache>
            </c:numRef>
          </c:val>
        </c:ser>
        <c:dLbls>
          <c:showLegendKey val="0"/>
          <c:showVal val="0"/>
          <c:showCatName val="0"/>
          <c:showSerName val="0"/>
          <c:showPercent val="0"/>
          <c:showBubbleSize val="0"/>
        </c:dLbls>
        <c:gapWidth val="150"/>
        <c:axId val="100352768"/>
        <c:axId val="100354304"/>
      </c:barChart>
      <c:catAx>
        <c:axId val="100352768"/>
        <c:scaling>
          <c:orientation val="minMax"/>
        </c:scaling>
        <c:delete val="0"/>
        <c:axPos val="b"/>
        <c:majorTickMark val="out"/>
        <c:minorTickMark val="none"/>
        <c:tickLblPos val="nextTo"/>
        <c:crossAx val="100354304"/>
        <c:crosses val="autoZero"/>
        <c:auto val="1"/>
        <c:lblAlgn val="ctr"/>
        <c:lblOffset val="100"/>
        <c:noMultiLvlLbl val="0"/>
      </c:catAx>
      <c:valAx>
        <c:axId val="100354304"/>
        <c:scaling>
          <c:orientation val="minMax"/>
        </c:scaling>
        <c:delete val="0"/>
        <c:axPos val="l"/>
        <c:majorGridlines/>
        <c:numFmt formatCode="General" sourceLinked="1"/>
        <c:majorTickMark val="out"/>
        <c:minorTickMark val="none"/>
        <c:tickLblPos val="nextTo"/>
        <c:crossAx val="10035276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BPDR  Jan-Mar 2006-2015</a:t>
            </a:r>
          </a:p>
        </c:rich>
      </c:tx>
      <c:layout/>
      <c:overlay val="1"/>
    </c:title>
    <c:autoTitleDeleted val="0"/>
    <c:plotArea>
      <c:layout/>
      <c:barChart>
        <c:barDir val="col"/>
        <c:grouping val="clustered"/>
        <c:varyColors val="0"/>
        <c:ser>
          <c:idx val="0"/>
          <c:order val="0"/>
          <c:tx>
            <c:v>2006</c:v>
          </c:tx>
          <c:spPr>
            <a:solidFill>
              <a:schemeClr val="accent1">
                <a:lumMod val="75000"/>
              </a:schemeClr>
            </a:solidFill>
          </c:spPr>
          <c:invertIfNegative val="0"/>
          <c:val>
            <c:numRef>
              <c:f>Sheet1!$U$24:$U$26</c:f>
              <c:numCache>
                <c:formatCode>General</c:formatCode>
                <c:ptCount val="3"/>
                <c:pt idx="0">
                  <c:v>5</c:v>
                </c:pt>
                <c:pt idx="1">
                  <c:v>4</c:v>
                </c:pt>
                <c:pt idx="2">
                  <c:v>3</c:v>
                </c:pt>
              </c:numCache>
            </c:numRef>
          </c:val>
        </c:ser>
        <c:ser>
          <c:idx val="1"/>
          <c:order val="1"/>
          <c:tx>
            <c:v>2007</c:v>
          </c:tx>
          <c:invertIfNegative val="0"/>
          <c:val>
            <c:numRef>
              <c:f>Sheet1!$V$24:$V$26</c:f>
              <c:numCache>
                <c:formatCode>General</c:formatCode>
                <c:ptCount val="3"/>
                <c:pt idx="0">
                  <c:v>2</c:v>
                </c:pt>
                <c:pt idx="1">
                  <c:v>3</c:v>
                </c:pt>
                <c:pt idx="2">
                  <c:v>7</c:v>
                </c:pt>
              </c:numCache>
            </c:numRef>
          </c:val>
        </c:ser>
        <c:ser>
          <c:idx val="2"/>
          <c:order val="2"/>
          <c:tx>
            <c:v>2008</c:v>
          </c:tx>
          <c:spPr>
            <a:solidFill>
              <a:srgbClr val="92D050"/>
            </a:solidFill>
          </c:spPr>
          <c:invertIfNegative val="0"/>
          <c:val>
            <c:numRef>
              <c:f>Sheet1!$W$24:$W$26</c:f>
              <c:numCache>
                <c:formatCode>General</c:formatCode>
                <c:ptCount val="3"/>
                <c:pt idx="0">
                  <c:v>5</c:v>
                </c:pt>
                <c:pt idx="1">
                  <c:v>7</c:v>
                </c:pt>
                <c:pt idx="2">
                  <c:v>7</c:v>
                </c:pt>
              </c:numCache>
            </c:numRef>
          </c:val>
        </c:ser>
        <c:ser>
          <c:idx val="3"/>
          <c:order val="3"/>
          <c:tx>
            <c:v>2009</c:v>
          </c:tx>
          <c:spPr>
            <a:solidFill>
              <a:srgbClr val="C00000"/>
            </a:solidFill>
          </c:spPr>
          <c:invertIfNegative val="0"/>
          <c:val>
            <c:numRef>
              <c:f>Sheet1!$X$24:$X$26</c:f>
              <c:numCache>
                <c:formatCode>General</c:formatCode>
                <c:ptCount val="3"/>
                <c:pt idx="0">
                  <c:v>2</c:v>
                </c:pt>
                <c:pt idx="1">
                  <c:v>2</c:v>
                </c:pt>
                <c:pt idx="2">
                  <c:v>2</c:v>
                </c:pt>
              </c:numCache>
            </c:numRef>
          </c:val>
        </c:ser>
        <c:ser>
          <c:idx val="4"/>
          <c:order val="4"/>
          <c:tx>
            <c:v>2010</c:v>
          </c:tx>
          <c:spPr>
            <a:solidFill>
              <a:schemeClr val="accent6">
                <a:lumMod val="60000"/>
                <a:lumOff val="40000"/>
              </a:schemeClr>
            </a:solidFill>
          </c:spPr>
          <c:invertIfNegative val="0"/>
          <c:dPt>
            <c:idx val="0"/>
            <c:invertIfNegative val="0"/>
            <c:bubble3D val="0"/>
            <c:spPr>
              <a:solidFill>
                <a:srgbClr val="D9961D"/>
              </a:solidFill>
            </c:spPr>
          </c:dPt>
          <c:val>
            <c:numRef>
              <c:f>Sheet1!$Y$24:$Y$26</c:f>
              <c:numCache>
                <c:formatCode>General</c:formatCode>
                <c:ptCount val="3"/>
                <c:pt idx="0">
                  <c:v>2</c:v>
                </c:pt>
                <c:pt idx="1">
                  <c:v>5</c:v>
                </c:pt>
                <c:pt idx="2">
                  <c:v>3</c:v>
                </c:pt>
              </c:numCache>
            </c:numRef>
          </c:val>
        </c:ser>
        <c:ser>
          <c:idx val="5"/>
          <c:order val="5"/>
          <c:tx>
            <c:v>2011</c:v>
          </c:tx>
          <c:spPr>
            <a:solidFill>
              <a:srgbClr val="FF33CC"/>
            </a:solidFill>
          </c:spPr>
          <c:invertIfNegative val="0"/>
          <c:val>
            <c:numRef>
              <c:f>Sheet1!$Z$24:$Z$26</c:f>
              <c:numCache>
                <c:formatCode>General</c:formatCode>
                <c:ptCount val="3"/>
                <c:pt idx="0">
                  <c:v>3</c:v>
                </c:pt>
                <c:pt idx="1">
                  <c:v>4</c:v>
                </c:pt>
                <c:pt idx="2">
                  <c:v>6</c:v>
                </c:pt>
              </c:numCache>
            </c:numRef>
          </c:val>
        </c:ser>
        <c:ser>
          <c:idx val="6"/>
          <c:order val="6"/>
          <c:tx>
            <c:v>2012</c:v>
          </c:tx>
          <c:spPr>
            <a:solidFill>
              <a:srgbClr val="0099FF"/>
            </a:solidFill>
          </c:spPr>
          <c:invertIfNegative val="0"/>
          <c:val>
            <c:numRef>
              <c:f>Sheet1!$AA$24:$AA$26</c:f>
              <c:numCache>
                <c:formatCode>General</c:formatCode>
                <c:ptCount val="3"/>
                <c:pt idx="0">
                  <c:v>4</c:v>
                </c:pt>
                <c:pt idx="1">
                  <c:v>2</c:v>
                </c:pt>
                <c:pt idx="2">
                  <c:v>5</c:v>
                </c:pt>
              </c:numCache>
            </c:numRef>
          </c:val>
        </c:ser>
        <c:ser>
          <c:idx val="7"/>
          <c:order val="7"/>
          <c:tx>
            <c:v>2013</c:v>
          </c:tx>
          <c:invertIfNegative val="0"/>
          <c:val>
            <c:numRef>
              <c:f>Sheet1!$AB$24:$AB$26</c:f>
              <c:numCache>
                <c:formatCode>General</c:formatCode>
                <c:ptCount val="3"/>
                <c:pt idx="0">
                  <c:v>4</c:v>
                </c:pt>
                <c:pt idx="1">
                  <c:v>2</c:v>
                </c:pt>
                <c:pt idx="2">
                  <c:v>2</c:v>
                </c:pt>
              </c:numCache>
            </c:numRef>
          </c:val>
        </c:ser>
        <c:ser>
          <c:idx val="8"/>
          <c:order val="8"/>
          <c:tx>
            <c:v>2014</c:v>
          </c:tx>
          <c:spPr>
            <a:solidFill>
              <a:schemeClr val="accent6">
                <a:lumMod val="60000"/>
                <a:lumOff val="40000"/>
              </a:schemeClr>
            </a:solidFill>
            <a:ln>
              <a:noFill/>
            </a:ln>
          </c:spPr>
          <c:invertIfNegative val="0"/>
          <c:val>
            <c:numRef>
              <c:f>Sheet1!$AC$24:$AC$26</c:f>
              <c:numCache>
                <c:formatCode>General</c:formatCode>
                <c:ptCount val="3"/>
                <c:pt idx="0">
                  <c:v>5</c:v>
                </c:pt>
                <c:pt idx="1">
                  <c:v>1</c:v>
                </c:pt>
                <c:pt idx="2">
                  <c:v>9</c:v>
                </c:pt>
              </c:numCache>
            </c:numRef>
          </c:val>
        </c:ser>
        <c:ser>
          <c:idx val="9"/>
          <c:order val="9"/>
          <c:tx>
            <c:v>2015</c:v>
          </c:tx>
          <c:spPr>
            <a:solidFill>
              <a:srgbClr val="FFC000"/>
            </a:solidFill>
          </c:spPr>
          <c:invertIfNegative val="0"/>
          <c:val>
            <c:numRef>
              <c:f>Sheet1!$AD$24:$AD$26</c:f>
              <c:numCache>
                <c:formatCode>General</c:formatCode>
                <c:ptCount val="3"/>
                <c:pt idx="0">
                  <c:v>2</c:v>
                </c:pt>
                <c:pt idx="1">
                  <c:v>2</c:v>
                </c:pt>
                <c:pt idx="2">
                  <c:v>4</c:v>
                </c:pt>
              </c:numCache>
            </c:numRef>
          </c:val>
        </c:ser>
        <c:dLbls>
          <c:showLegendKey val="0"/>
          <c:showVal val="0"/>
          <c:showCatName val="0"/>
          <c:showSerName val="0"/>
          <c:showPercent val="0"/>
          <c:showBubbleSize val="0"/>
        </c:dLbls>
        <c:gapWidth val="150"/>
        <c:axId val="101144448"/>
        <c:axId val="101145984"/>
      </c:barChart>
      <c:catAx>
        <c:axId val="101144448"/>
        <c:scaling>
          <c:orientation val="minMax"/>
        </c:scaling>
        <c:delete val="0"/>
        <c:axPos val="b"/>
        <c:majorTickMark val="out"/>
        <c:minorTickMark val="none"/>
        <c:tickLblPos val="nextTo"/>
        <c:crossAx val="101145984"/>
        <c:crosses val="autoZero"/>
        <c:auto val="1"/>
        <c:lblAlgn val="ctr"/>
        <c:lblOffset val="100"/>
        <c:noMultiLvlLbl val="0"/>
      </c:catAx>
      <c:valAx>
        <c:axId val="101145984"/>
        <c:scaling>
          <c:orientation val="minMax"/>
        </c:scaling>
        <c:delete val="0"/>
        <c:axPos val="l"/>
        <c:majorGridlines/>
        <c:numFmt formatCode="General" sourceLinked="1"/>
        <c:majorTickMark val="out"/>
        <c:minorTickMark val="none"/>
        <c:tickLblPos val="nextTo"/>
        <c:crossAx val="101144448"/>
        <c:crosses val="autoZero"/>
        <c:crossBetween val="between"/>
      </c:valAx>
    </c:plotArea>
    <c:legend>
      <c:legendPos val="r"/>
      <c:layout/>
      <c:overlay val="0"/>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0.76124</cdr:x>
      <cdr:y>0.23774</cdr:y>
    </cdr:from>
    <cdr:to>
      <cdr:x>0.91008</cdr:x>
      <cdr:y>0.41887</cdr:y>
    </cdr:to>
    <cdr:sp macro="" textlink="">
      <cdr:nvSpPr>
        <cdr:cNvPr id="2" name="TextBox 1"/>
        <cdr:cNvSpPr txBox="1"/>
      </cdr:nvSpPr>
      <cdr:spPr>
        <a:xfrm xmlns:a="http://schemas.openxmlformats.org/drawingml/2006/main">
          <a:off x="4676775" y="120015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0.09275</cdr:x>
      <cdr:y>0.27114</cdr:y>
    </cdr:from>
    <cdr:to>
      <cdr:x>0.21672</cdr:x>
      <cdr:y>0.45235</cdr:y>
    </cdr:to>
    <cdr:sp macro="" textlink="">
      <cdr:nvSpPr>
        <cdr:cNvPr id="2" name="TextBox 1"/>
        <cdr:cNvSpPr txBox="1"/>
      </cdr:nvSpPr>
      <cdr:spPr>
        <a:xfrm xmlns:a="http://schemas.openxmlformats.org/drawingml/2006/main">
          <a:off x="792480" y="1539240"/>
          <a:ext cx="1059180" cy="10287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0.03823</cdr:x>
      <cdr:y>0.2575</cdr:y>
    </cdr:from>
    <cdr:to>
      <cdr:x>0.20128</cdr:x>
      <cdr:y>0.45596</cdr:y>
    </cdr:to>
    <cdr:sp macro="" textlink="">
      <cdr:nvSpPr>
        <cdr:cNvPr id="3" name="TextBox 2"/>
        <cdr:cNvSpPr txBox="1"/>
      </cdr:nvSpPr>
      <cdr:spPr>
        <a:xfrm xmlns:a="http://schemas.openxmlformats.org/drawingml/2006/main">
          <a:off x="227224" y="1041411"/>
          <a:ext cx="969116" cy="80262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marL="0" marR="0" indent="0" defTabSz="914400" rtl="0" eaLnBrk="1" fontAlgn="auto" latinLnBrk="0" hangingPunct="1">
            <a:lnSpc>
              <a:spcPct val="100000"/>
            </a:lnSpc>
            <a:spcBef>
              <a:spcPts val="0"/>
            </a:spcBef>
            <a:spcAft>
              <a:spcPts val="0"/>
            </a:spcAft>
            <a:buClrTx/>
            <a:buSzTx/>
            <a:buFontTx/>
            <a:buNone/>
            <a:tabLst/>
            <a:defRPr/>
          </a:pPr>
          <a:r>
            <a:rPr lang="en-US" sz="1400" b="1" i="0" baseline="0">
              <a:latin typeface="+mn-lt"/>
              <a:ea typeface="+mn-ea"/>
              <a:cs typeface="+mn-cs"/>
            </a:rPr>
            <a:t>Percent of Isolates</a:t>
          </a:r>
          <a:endParaRPr lang="en-US" sz="1400"/>
        </a:p>
        <a:p xmlns:a="http://schemas.openxmlformats.org/drawingml/2006/main">
          <a:endParaRPr lang="en-US" sz="1100"/>
        </a:p>
      </cdr:txBody>
    </cdr:sp>
  </cdr:relSizeAnchor>
</c:userShapes>
</file>

<file path=ppt/drawings/drawing3.xml><?xml version="1.0" encoding="utf-8"?>
<c:userShapes xmlns:c="http://schemas.openxmlformats.org/drawingml/2006/chart">
  <cdr:relSizeAnchor xmlns:cdr="http://schemas.openxmlformats.org/drawingml/2006/chartDrawing">
    <cdr:from>
      <cdr:x>0.1519</cdr:x>
      <cdr:y>0.38636</cdr:y>
    </cdr:from>
    <cdr:to>
      <cdr:x>0.97468</cdr:x>
      <cdr:y>0.38636</cdr:y>
    </cdr:to>
    <cdr:cxnSp macro="">
      <cdr:nvCxnSpPr>
        <cdr:cNvPr id="3" name="Straight Connector 2"/>
        <cdr:cNvCxnSpPr/>
      </cdr:nvCxnSpPr>
      <cdr:spPr bwMode="auto">
        <a:xfrm xmlns:a="http://schemas.openxmlformats.org/drawingml/2006/main">
          <a:off x="914400" y="1295400"/>
          <a:ext cx="4953000" cy="0"/>
        </a:xfrm>
        <a:prstGeom xmlns:a="http://schemas.openxmlformats.org/drawingml/2006/main" prst="line">
          <a:avLst/>
        </a:prstGeom>
        <a:solidFill xmlns:a="http://schemas.openxmlformats.org/drawingml/2006/main">
          <a:schemeClr val="accent1"/>
        </a:solidFill>
        <a:ln xmlns:a="http://schemas.openxmlformats.org/drawingml/2006/main" w="31750" cap="flat" cmpd="sng" algn="ctr">
          <a:solidFill>
            <a:srgbClr val="D9961D"/>
          </a:solidFill>
          <a:prstDash val="solid"/>
          <a:round/>
          <a:headEnd type="none" w="med" len="med"/>
          <a:tailEnd type="none" w="med" len="med"/>
        </a:ln>
        <a:effectLst xmlns:a="http://schemas.openxmlformats.org/drawingml/2006/main"/>
      </cdr:spPr>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56323" name="Rectangle 3"/>
          <p:cNvSpPr>
            <a:spLocks noGrp="1" noChangeArrowheads="1"/>
          </p:cNvSpPr>
          <p:nvPr>
            <p:ph type="dt" sz="quarter"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56324" name="Rectangle 4"/>
          <p:cNvSpPr>
            <a:spLocks noGrp="1" noChangeArrowheads="1"/>
          </p:cNvSpPr>
          <p:nvPr>
            <p:ph type="ftr" sz="quarter" idx="2"/>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56325" name="Rectangle 5"/>
          <p:cNvSpPr>
            <a:spLocks noGrp="1" noChangeArrowheads="1"/>
          </p:cNvSpPr>
          <p:nvPr>
            <p:ph type="sldNum" sz="quarter" idx="3"/>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080973A0-0314-40D9-8222-CAF7A3A76826}" type="slidenum">
              <a:rPr lang="en-US"/>
              <a:pPr>
                <a:defRPr/>
              </a:pPr>
              <a:t>‹#›</a:t>
            </a:fld>
            <a:endParaRPr lang="en-US"/>
          </a:p>
        </p:txBody>
      </p:sp>
    </p:spTree>
    <p:extLst>
      <p:ext uri="{BB962C8B-B14F-4D97-AF65-F5344CB8AC3E}">
        <p14:creationId xmlns:p14="http://schemas.microsoft.com/office/powerpoint/2010/main" val="4152770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32771" name="Rectangle 3"/>
          <p:cNvSpPr>
            <a:spLocks noGrp="1" noChangeArrowheads="1"/>
          </p:cNvSpPr>
          <p:nvPr>
            <p:ph type="dt"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15364" name="Rectangle 4"/>
          <p:cNvSpPr>
            <a:spLocks noGrp="1" noRot="1" noChangeAspect="1" noChangeArrowheads="1" noTextEdit="1"/>
          </p:cNvSpPr>
          <p:nvPr>
            <p:ph type="sldImg" idx="2"/>
          </p:nvPr>
        </p:nvSpPr>
        <p:spPr bwMode="auto">
          <a:xfrm>
            <a:off x="2166938" y="695325"/>
            <a:ext cx="2651125" cy="3481388"/>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698818" y="4410075"/>
            <a:ext cx="5587366" cy="4178300"/>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2774" name="Rectangle 6"/>
          <p:cNvSpPr>
            <a:spLocks noGrp="1" noChangeArrowheads="1"/>
          </p:cNvSpPr>
          <p:nvPr>
            <p:ph type="ftr" sz="quarter" idx="4"/>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32775" name="Rectangle 7"/>
          <p:cNvSpPr>
            <a:spLocks noGrp="1" noChangeArrowheads="1"/>
          </p:cNvSpPr>
          <p:nvPr>
            <p:ph type="sldNum" sz="quarter" idx="5"/>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479AC776-80F3-41EA-89B2-D4AF591B1990}" type="slidenum">
              <a:rPr lang="en-US"/>
              <a:pPr>
                <a:defRPr/>
              </a:pPr>
              <a:t>‹#›</a:t>
            </a:fld>
            <a:endParaRPr lang="en-US"/>
          </a:p>
        </p:txBody>
      </p:sp>
    </p:spTree>
    <p:extLst>
      <p:ext uri="{BB962C8B-B14F-4D97-AF65-F5344CB8AC3E}">
        <p14:creationId xmlns:p14="http://schemas.microsoft.com/office/powerpoint/2010/main" val="27127968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79AC776-80F3-41EA-89B2-D4AF591B1990}" type="slidenum">
              <a:rPr lang="en-US" smtClean="0"/>
              <a:pPr>
                <a:defRPr/>
              </a:pPr>
              <a:t>12</a:t>
            </a:fld>
            <a:endParaRPr lang="en-US"/>
          </a:p>
        </p:txBody>
      </p:sp>
    </p:spTree>
    <p:extLst>
      <p:ext uri="{BB962C8B-B14F-4D97-AF65-F5344CB8AC3E}">
        <p14:creationId xmlns:p14="http://schemas.microsoft.com/office/powerpoint/2010/main" val="3621135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8495" y="3915073"/>
            <a:ext cx="4736495" cy="2700338"/>
          </a:xfrm>
        </p:spPr>
        <p:txBody>
          <a:bodyPr/>
          <a:lstStyle/>
          <a:p>
            <a:r>
              <a:rPr lang="en-US" smtClean="0"/>
              <a:t>Click to edit Master title style</a:t>
            </a:r>
            <a:endParaRPr lang="en-US"/>
          </a:p>
        </p:txBody>
      </p:sp>
      <p:sp>
        <p:nvSpPr>
          <p:cNvPr id="3" name="Subtitle 2"/>
          <p:cNvSpPr>
            <a:spLocks noGrp="1"/>
          </p:cNvSpPr>
          <p:nvPr>
            <p:ph type="subTitle" idx="1"/>
          </p:nvPr>
        </p:nvSpPr>
        <p:spPr>
          <a:xfrm>
            <a:off x="835782" y="7140477"/>
            <a:ext cx="3901924" cy="3221236"/>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929AFC6-DF19-495B-9AB6-36B39B1B74A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875A14-F66C-4270-8090-6FF511A11F3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041020" y="506314"/>
            <a:ext cx="1254276" cy="1074926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8191" y="506314"/>
            <a:ext cx="3646715" cy="107492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9B5ECB-2E06-44D5-895B-95C5FACBA87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78190" y="506314"/>
            <a:ext cx="5017105" cy="107492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4A5FC02-213A-4E8D-B0D3-765678F7661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DDD98E-4E61-4D30-875B-C4B56950376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40267" y="8096846"/>
            <a:ext cx="4737705" cy="250448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40267" y="5340251"/>
            <a:ext cx="4737705" cy="2756594"/>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4AB942-184B-4C2C-A445-229FCC3C52F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819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84480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B7AE6E-1594-476C-BF6E-C9F79332218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8190" y="504229"/>
            <a:ext cx="5017105" cy="210026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78191" y="2821186"/>
            <a:ext cx="246259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78191" y="3996333"/>
            <a:ext cx="246259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831496" y="2821186"/>
            <a:ext cx="246380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831496" y="3996333"/>
            <a:ext cx="246380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C3C19FB-A2F2-47FA-B5CB-E95BBE47B8B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6873211-624A-4B2C-BE8D-B1A603DF231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52E4BBB-E246-4D35-9631-CE29CCA641D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8191" y="502147"/>
            <a:ext cx="1833638" cy="213568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179562" y="502147"/>
            <a:ext cx="3115733" cy="107555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78191" y="2637830"/>
            <a:ext cx="1833638" cy="861982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B93716F-F5EF-4736-A207-EE29A492192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2201" y="8821937"/>
            <a:ext cx="3344333" cy="103971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92201" y="1125141"/>
            <a:ext cx="3344333" cy="75613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092201" y="9861650"/>
            <a:ext cx="3344333" cy="14793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56BCCF-0CE8-49FA-A970-D2B2C5EDCB9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5125" y="385763"/>
            <a:ext cx="6584950" cy="1600200"/>
          </a:xfrm>
          <a:prstGeom prst="rect">
            <a:avLst/>
          </a:prstGeom>
          <a:noFill/>
          <a:ln w="9525">
            <a:noFill/>
            <a:miter lim="800000"/>
            <a:headEnd/>
            <a:tailEnd/>
          </a:ln>
        </p:spPr>
        <p:txBody>
          <a:bodyPr vert="horz" wrap="square" lIns="96661" tIns="48331" rIns="96661" bIns="4833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65125" y="2239963"/>
            <a:ext cx="6584950" cy="6335712"/>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651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b="0"/>
            </a:lvl1pPr>
          </a:lstStyle>
          <a:p>
            <a:pPr>
              <a:defRPr/>
            </a:pPr>
            <a:endParaRPr lang="en-US"/>
          </a:p>
        </p:txBody>
      </p:sp>
      <p:sp>
        <p:nvSpPr>
          <p:cNvPr id="1029" name="Rectangle 5"/>
          <p:cNvSpPr>
            <a:spLocks noGrp="1" noChangeArrowheads="1"/>
          </p:cNvSpPr>
          <p:nvPr>
            <p:ph type="ftr" sz="quarter" idx="3"/>
          </p:nvPr>
        </p:nvSpPr>
        <p:spPr bwMode="auto">
          <a:xfrm>
            <a:off x="2498725" y="8742363"/>
            <a:ext cx="23177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ctr">
              <a:defRPr b="0"/>
            </a:lvl1pPr>
          </a:lstStyle>
          <a:p>
            <a:pPr>
              <a:defRPr/>
            </a:pPr>
            <a:endParaRPr lang="en-US"/>
          </a:p>
        </p:txBody>
      </p:sp>
      <p:sp>
        <p:nvSpPr>
          <p:cNvPr id="1030" name="Rectangle 6"/>
          <p:cNvSpPr>
            <a:spLocks noGrp="1" noChangeArrowheads="1"/>
          </p:cNvSpPr>
          <p:nvPr>
            <p:ph type="sldNum" sz="quarter" idx="4"/>
          </p:nvPr>
        </p:nvSpPr>
        <p:spPr bwMode="auto">
          <a:xfrm>
            <a:off x="52419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b="0"/>
            </a:lvl1pPr>
          </a:lstStyle>
          <a:p>
            <a:pPr>
              <a:defRPr/>
            </a:pPr>
            <a:fld id="{A4409EF8-F279-4E03-9251-A7DC938D91E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66788" rtl="0" eaLnBrk="0" fontAlgn="base" hangingPunct="0">
        <a:spcBef>
          <a:spcPct val="0"/>
        </a:spcBef>
        <a:spcAft>
          <a:spcPct val="0"/>
        </a:spcAft>
        <a:defRPr sz="4700">
          <a:solidFill>
            <a:schemeClr val="tx2"/>
          </a:solidFill>
          <a:latin typeface="+mj-lt"/>
          <a:ea typeface="+mj-ea"/>
          <a:cs typeface="+mj-cs"/>
        </a:defRPr>
      </a:lvl1pPr>
      <a:lvl2pPr algn="ctr" defTabSz="966788" rtl="0" eaLnBrk="0" fontAlgn="base" hangingPunct="0">
        <a:spcBef>
          <a:spcPct val="0"/>
        </a:spcBef>
        <a:spcAft>
          <a:spcPct val="0"/>
        </a:spcAft>
        <a:defRPr sz="4700">
          <a:solidFill>
            <a:schemeClr val="tx2"/>
          </a:solidFill>
          <a:latin typeface="Arial" charset="0"/>
          <a:cs typeface="Arial" charset="0"/>
        </a:defRPr>
      </a:lvl2pPr>
      <a:lvl3pPr algn="ctr" defTabSz="966788" rtl="0" eaLnBrk="0" fontAlgn="base" hangingPunct="0">
        <a:spcBef>
          <a:spcPct val="0"/>
        </a:spcBef>
        <a:spcAft>
          <a:spcPct val="0"/>
        </a:spcAft>
        <a:defRPr sz="4700">
          <a:solidFill>
            <a:schemeClr val="tx2"/>
          </a:solidFill>
          <a:latin typeface="Arial" charset="0"/>
          <a:cs typeface="Arial" charset="0"/>
        </a:defRPr>
      </a:lvl3pPr>
      <a:lvl4pPr algn="ctr" defTabSz="966788" rtl="0" eaLnBrk="0" fontAlgn="base" hangingPunct="0">
        <a:spcBef>
          <a:spcPct val="0"/>
        </a:spcBef>
        <a:spcAft>
          <a:spcPct val="0"/>
        </a:spcAft>
        <a:defRPr sz="4700">
          <a:solidFill>
            <a:schemeClr val="tx2"/>
          </a:solidFill>
          <a:latin typeface="Arial" charset="0"/>
          <a:cs typeface="Arial" charset="0"/>
        </a:defRPr>
      </a:lvl4pPr>
      <a:lvl5pPr algn="ctr" defTabSz="966788" rtl="0" eaLnBrk="0" fontAlgn="base" hangingPunct="0">
        <a:spcBef>
          <a:spcPct val="0"/>
        </a:spcBef>
        <a:spcAft>
          <a:spcPct val="0"/>
        </a:spcAft>
        <a:defRPr sz="4700">
          <a:solidFill>
            <a:schemeClr val="tx2"/>
          </a:solidFill>
          <a:latin typeface="Arial" charset="0"/>
          <a:cs typeface="Arial" charset="0"/>
        </a:defRPr>
      </a:lvl5pPr>
      <a:lvl6pPr marL="457200" algn="ctr" defTabSz="966788" rtl="0" fontAlgn="base">
        <a:spcBef>
          <a:spcPct val="0"/>
        </a:spcBef>
        <a:spcAft>
          <a:spcPct val="0"/>
        </a:spcAft>
        <a:defRPr sz="4700">
          <a:solidFill>
            <a:schemeClr val="tx2"/>
          </a:solidFill>
          <a:latin typeface="Arial" charset="0"/>
          <a:cs typeface="Arial" charset="0"/>
        </a:defRPr>
      </a:lvl6pPr>
      <a:lvl7pPr marL="914400" algn="ctr" defTabSz="966788" rtl="0" fontAlgn="base">
        <a:spcBef>
          <a:spcPct val="0"/>
        </a:spcBef>
        <a:spcAft>
          <a:spcPct val="0"/>
        </a:spcAft>
        <a:defRPr sz="4700">
          <a:solidFill>
            <a:schemeClr val="tx2"/>
          </a:solidFill>
          <a:latin typeface="Arial" charset="0"/>
          <a:cs typeface="Arial" charset="0"/>
        </a:defRPr>
      </a:lvl7pPr>
      <a:lvl8pPr marL="1371600" algn="ctr" defTabSz="966788" rtl="0" fontAlgn="base">
        <a:spcBef>
          <a:spcPct val="0"/>
        </a:spcBef>
        <a:spcAft>
          <a:spcPct val="0"/>
        </a:spcAft>
        <a:defRPr sz="4700">
          <a:solidFill>
            <a:schemeClr val="tx2"/>
          </a:solidFill>
          <a:latin typeface="Arial" charset="0"/>
          <a:cs typeface="Arial" charset="0"/>
        </a:defRPr>
      </a:lvl8pPr>
      <a:lvl9pPr marL="1828800" algn="ctr" defTabSz="966788" rtl="0" fontAlgn="base">
        <a:spcBef>
          <a:spcPct val="0"/>
        </a:spcBef>
        <a:spcAft>
          <a:spcPct val="0"/>
        </a:spcAft>
        <a:defRPr sz="4700">
          <a:solidFill>
            <a:schemeClr val="tx2"/>
          </a:solidFill>
          <a:latin typeface="Arial" charset="0"/>
          <a:cs typeface="Arial" charset="0"/>
        </a:defRPr>
      </a:lvl9pPr>
    </p:titleStyle>
    <p:body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6"/>
          <p:cNvSpPr txBox="1">
            <a:spLocks noChangeArrowheads="1"/>
          </p:cNvSpPr>
          <p:nvPr/>
        </p:nvSpPr>
        <p:spPr bwMode="auto">
          <a:xfrm>
            <a:off x="855663" y="4378325"/>
            <a:ext cx="5748337" cy="1738313"/>
          </a:xfrm>
          <a:prstGeom prst="rect">
            <a:avLst/>
          </a:prstGeom>
          <a:noFill/>
          <a:ln w="25400">
            <a:noFill/>
            <a:miter lim="800000"/>
            <a:headEnd/>
            <a:tailEnd/>
          </a:ln>
        </p:spPr>
        <p:txBody>
          <a:bodyPr wrap="none" lIns="193322" tIns="144992" rIns="193322" bIns="144992">
            <a:spAutoFit/>
          </a:bodyPr>
          <a:lstStyle/>
          <a:p>
            <a:pPr algn="ctr" defTabSz="966788"/>
            <a:r>
              <a:rPr lang="en-US" sz="4700" dirty="0">
                <a:solidFill>
                  <a:srgbClr val="000066"/>
                </a:solidFill>
              </a:rPr>
              <a:t>Clinical Pathology</a:t>
            </a:r>
          </a:p>
          <a:p>
            <a:pPr algn="ctr" defTabSz="966788"/>
            <a:r>
              <a:rPr lang="en-US" sz="4700" dirty="0">
                <a:solidFill>
                  <a:srgbClr val="000066"/>
                </a:solidFill>
              </a:rPr>
              <a:t>Quality Dashboard</a:t>
            </a:r>
          </a:p>
        </p:txBody>
      </p:sp>
      <p:sp>
        <p:nvSpPr>
          <p:cNvPr id="2052" name="Text Box 8"/>
          <p:cNvSpPr txBox="1">
            <a:spLocks noChangeArrowheads="1"/>
          </p:cNvSpPr>
          <p:nvPr/>
        </p:nvSpPr>
        <p:spPr bwMode="auto">
          <a:xfrm>
            <a:off x="2518049" y="7372856"/>
            <a:ext cx="2279115" cy="620826"/>
          </a:xfrm>
          <a:prstGeom prst="rect">
            <a:avLst/>
          </a:prstGeom>
          <a:noFill/>
          <a:ln w="9525">
            <a:noFill/>
            <a:miter lim="800000"/>
            <a:headEnd/>
            <a:tailEnd/>
          </a:ln>
        </p:spPr>
        <p:txBody>
          <a:bodyPr wrap="none" lIns="96661" tIns="48331" rIns="96661" bIns="48331">
            <a:spAutoFit/>
          </a:bodyPr>
          <a:lstStyle/>
          <a:p>
            <a:pPr algn="ctr" defTabSz="966788"/>
            <a:r>
              <a:rPr lang="en-US" sz="3400" dirty="0" smtClean="0">
                <a:solidFill>
                  <a:srgbClr val="000066"/>
                </a:solidFill>
              </a:rPr>
              <a:t>April 2015</a:t>
            </a:r>
            <a:endParaRPr lang="en-US" sz="3400" dirty="0">
              <a:solidFill>
                <a:srgbClr val="000066"/>
              </a:solidFill>
            </a:endParaRPr>
          </a:p>
        </p:txBody>
      </p:sp>
      <p:sp>
        <p:nvSpPr>
          <p:cNvPr id="2053" name="Rectangle 9"/>
          <p:cNvSpPr>
            <a:spLocks noChangeArrowheads="1"/>
          </p:cNvSpPr>
          <p:nvPr/>
        </p:nvSpPr>
        <p:spPr bwMode="auto">
          <a:xfrm>
            <a:off x="161925" y="160338"/>
            <a:ext cx="6991350" cy="9280525"/>
          </a:xfrm>
          <a:prstGeom prst="rect">
            <a:avLst/>
          </a:prstGeom>
          <a:noFill/>
          <a:ln w="76200" cmpd="thickThin">
            <a:solidFill>
              <a:srgbClr val="000066"/>
            </a:solidFill>
            <a:miter lim="800000"/>
            <a:headEnd/>
            <a:tailEnd/>
          </a:ln>
        </p:spPr>
        <p:txBody>
          <a:bodyPr wrap="none" anchor="ctr"/>
          <a:lstStyle/>
          <a:p>
            <a:pPr algn="ctr"/>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604170"/>
            <a:ext cx="4800600" cy="269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smtClean="0">
                <a:solidFill>
                  <a:schemeClr val="accent2"/>
                </a:solidFill>
              </a:rPr>
              <a:t>Monthly CP QA Highlight</a:t>
            </a:r>
            <a:br>
              <a:rPr lang="en-US" sz="1400" b="1" dirty="0" smtClean="0">
                <a:solidFill>
                  <a:schemeClr val="accent2"/>
                </a:solidFill>
              </a:rPr>
            </a:br>
            <a:r>
              <a:rPr lang="en-US" sz="1400" b="1" dirty="0" smtClean="0">
                <a:solidFill>
                  <a:schemeClr val="accent2"/>
                </a:solidFill>
              </a:rPr>
              <a:t>Hematology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152400" y="3962400"/>
            <a:ext cx="3429000" cy="5410200"/>
          </a:xfrm>
          <a:prstGeom prst="rect">
            <a:avLst/>
          </a:prstGeom>
          <a:ln>
            <a:solidFill>
              <a:schemeClr val="tx1"/>
            </a:solidFill>
          </a:ln>
        </p:spPr>
        <p:txBody>
          <a:bodyPr/>
          <a:lstStyle/>
          <a:p>
            <a:pPr marL="0" indent="0">
              <a:buNone/>
            </a:pPr>
            <a:r>
              <a:rPr lang="en-US" sz="1200" b="1" dirty="0"/>
              <a:t>Description of the Problem</a:t>
            </a:r>
            <a:r>
              <a:rPr lang="en-US" sz="1200" dirty="0"/>
              <a:t>:  </a:t>
            </a:r>
            <a:r>
              <a:rPr lang="en-US" sz="1200" dirty="0" smtClean="0"/>
              <a:t>Loss </a:t>
            </a:r>
            <a:r>
              <a:rPr lang="en-US" sz="1200" dirty="0"/>
              <a:t>of 2 (now up to 4) Midnight staff, need to cover </a:t>
            </a:r>
            <a:r>
              <a:rPr lang="en-US" sz="1200" u="sng" dirty="0"/>
              <a:t>all vacant hours</a:t>
            </a:r>
            <a:r>
              <a:rPr lang="en-US" sz="1200" dirty="0"/>
              <a:t> with </a:t>
            </a:r>
            <a:r>
              <a:rPr lang="en-US" sz="1200" dirty="0" smtClean="0"/>
              <a:t>Overtime (OT).</a:t>
            </a:r>
            <a:endParaRPr lang="en-US" sz="1200" dirty="0"/>
          </a:p>
          <a:p>
            <a:pPr marL="0" indent="0">
              <a:buNone/>
            </a:pPr>
            <a:r>
              <a:rPr lang="en-US" sz="1200" b="1" dirty="0"/>
              <a:t>Impact</a:t>
            </a:r>
            <a:r>
              <a:rPr lang="en-US" sz="1200" dirty="0"/>
              <a:t>:  </a:t>
            </a:r>
          </a:p>
          <a:p>
            <a:pPr>
              <a:buFont typeface="Wingdings" panose="05000000000000000000" pitchFamily="2" charset="2"/>
              <a:buChar char="ü"/>
            </a:pPr>
            <a:r>
              <a:rPr lang="en-US" sz="1200" dirty="0"/>
              <a:t>Would burn out remaining staff with OT.  </a:t>
            </a:r>
          </a:p>
          <a:p>
            <a:pPr>
              <a:buFont typeface="Wingdings" panose="05000000000000000000" pitchFamily="2" charset="2"/>
              <a:buChar char="ü"/>
            </a:pPr>
            <a:r>
              <a:rPr lang="en-US" sz="1200" dirty="0"/>
              <a:t>Potential patient safety risk with staff working double shifts (16-18 </a:t>
            </a:r>
            <a:r>
              <a:rPr lang="en-US" sz="1200" dirty="0" err="1"/>
              <a:t>hrs</a:t>
            </a:r>
            <a:r>
              <a:rPr lang="en-US" sz="1200" dirty="0"/>
              <a:t>/day).  </a:t>
            </a:r>
          </a:p>
          <a:p>
            <a:pPr>
              <a:buFont typeface="Wingdings" panose="05000000000000000000" pitchFamily="2" charset="2"/>
              <a:buChar char="ü"/>
            </a:pPr>
            <a:r>
              <a:rPr lang="en-US" sz="1200" dirty="0"/>
              <a:t>Lack of consistency for remaining midnight staff with a new person every night who are not familiar with their workflow, and very tired at the same time.  Would cause overwork on their part.</a:t>
            </a:r>
          </a:p>
          <a:p>
            <a:pPr>
              <a:buFont typeface="Wingdings" panose="05000000000000000000" pitchFamily="2" charset="2"/>
              <a:buChar char="ü"/>
            </a:pPr>
            <a:r>
              <a:rPr lang="en-US" sz="1200" dirty="0"/>
              <a:t>Extreme effect on budget to pay out all vacant hours with </a:t>
            </a:r>
            <a:r>
              <a:rPr lang="en-US" sz="1200" dirty="0" smtClean="0"/>
              <a:t>OT.</a:t>
            </a:r>
            <a:endParaRPr lang="en-US" sz="1200" dirty="0"/>
          </a:p>
          <a:p>
            <a:pPr marL="0" indent="0">
              <a:buNone/>
            </a:pPr>
            <a:r>
              <a:rPr lang="en-US" sz="1200" b="1" dirty="0"/>
              <a:t>Reporter of the Problem</a:t>
            </a:r>
            <a:r>
              <a:rPr lang="en-US" sz="1200" dirty="0" smtClean="0"/>
              <a:t>: Hematology </a:t>
            </a:r>
            <a:r>
              <a:rPr lang="en-US" sz="1200" dirty="0"/>
              <a:t>FTE/staffing/OT monitor</a:t>
            </a:r>
          </a:p>
          <a:p>
            <a:pPr marL="0" indent="0">
              <a:buNone/>
            </a:pPr>
            <a:r>
              <a:rPr lang="en-US" sz="1200" b="1" dirty="0"/>
              <a:t>Description of the Solution</a:t>
            </a:r>
            <a:r>
              <a:rPr lang="en-US" sz="1200" dirty="0"/>
              <a:t>:</a:t>
            </a:r>
          </a:p>
          <a:p>
            <a:pPr marL="0" indent="0">
              <a:buNone/>
            </a:pPr>
            <a:r>
              <a:rPr lang="en-US" sz="1200" dirty="0"/>
              <a:t>Worked with department to offer bonuses to 2 dayshift volunteers who changed their shift to midnights for one month at a time.  Dayshift then put out for </a:t>
            </a:r>
            <a:r>
              <a:rPr lang="en-US" sz="1200" dirty="0" smtClean="0"/>
              <a:t>OT </a:t>
            </a:r>
            <a:r>
              <a:rPr lang="en-US" sz="1200" u="sng" dirty="0" smtClean="0"/>
              <a:t>only</a:t>
            </a:r>
            <a:r>
              <a:rPr lang="en-US" sz="1200" dirty="0" smtClean="0"/>
              <a:t> </a:t>
            </a:r>
            <a:r>
              <a:rPr lang="en-US" sz="1200" dirty="0"/>
              <a:t>when needed, and put items not directly related to patient care on hold for this time period (until midnight staff hired and trained).  Dayshift OT is much easier to cover with staff who are not scheduled on those days</a:t>
            </a:r>
            <a:r>
              <a:rPr lang="en-US" sz="1200" dirty="0" smtClean="0"/>
              <a:t>.</a:t>
            </a:r>
            <a:endParaRPr lang="en-US" sz="1200" dirty="0">
              <a:solidFill>
                <a:srgbClr val="FF0000"/>
              </a:solidFill>
            </a:endParaRPr>
          </a:p>
        </p:txBody>
      </p:sp>
      <p:sp>
        <p:nvSpPr>
          <p:cNvPr id="4" name="Rectangle 3"/>
          <p:cNvSpPr txBox="1">
            <a:spLocks noChangeArrowheads="1"/>
          </p:cNvSpPr>
          <p:nvPr/>
        </p:nvSpPr>
        <p:spPr bwMode="auto">
          <a:xfrm>
            <a:off x="3810000" y="3962400"/>
            <a:ext cx="3190963" cy="54102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a:buNone/>
            </a:pPr>
            <a:r>
              <a:rPr lang="en-US" sz="1200" dirty="0"/>
              <a:t>Area for Improvement:</a:t>
            </a:r>
          </a:p>
          <a:p>
            <a:pPr marL="0" indent="0">
              <a:buNone/>
            </a:pPr>
            <a:r>
              <a:rPr lang="en-US" sz="1200" b="0" dirty="0"/>
              <a:t>Exempt staff ended up putting in a lot of overtime (uncompensated) to keep up with their duties while working at the bench for missing </a:t>
            </a:r>
            <a:r>
              <a:rPr lang="en-US" sz="1200" b="0" dirty="0" smtClean="0"/>
              <a:t>day staff</a:t>
            </a:r>
            <a:r>
              <a:rPr lang="en-US" sz="1200" b="0" dirty="0"/>
              <a:t>.  There needs to be a way to compensate exempt staff when they consistently go above and beyond to accomplish their work.  We could have been less conservative in putting out for OT for missing </a:t>
            </a:r>
            <a:r>
              <a:rPr lang="en-US" sz="1200" b="0" dirty="0" smtClean="0"/>
              <a:t>day staff </a:t>
            </a:r>
            <a:r>
              <a:rPr lang="en-US" sz="1200" b="0" dirty="0"/>
              <a:t>so exempt staff don’t put in excess of uncompensated overtime, but we are short 8 staff members, and could not burn out remaining staff on OT (already serving a lot for vacant positions(s) on other shifts).  </a:t>
            </a:r>
            <a:endParaRPr lang="en-US" sz="1200" b="0" dirty="0" smtClean="0"/>
          </a:p>
          <a:p>
            <a:pPr marL="0" indent="0">
              <a:buNone/>
            </a:pPr>
            <a:r>
              <a:rPr lang="en-US" sz="1200" dirty="0" smtClean="0"/>
              <a:t>How </a:t>
            </a:r>
            <a:r>
              <a:rPr lang="en-US" sz="1200" dirty="0"/>
              <a:t>we know it worked:</a:t>
            </a:r>
          </a:p>
          <a:p>
            <a:pPr>
              <a:buFont typeface="Wingdings" panose="05000000000000000000" pitchFamily="2" charset="2"/>
              <a:buChar char="ü"/>
            </a:pPr>
            <a:r>
              <a:rPr lang="en-US" sz="1200" b="0" dirty="0" smtClean="0"/>
              <a:t>Successful </a:t>
            </a:r>
            <a:r>
              <a:rPr lang="en-US" sz="1200" b="0" dirty="0"/>
              <a:t>in avoiding OT on </a:t>
            </a:r>
            <a:r>
              <a:rPr lang="en-US" sz="1200" b="0" u="sng" dirty="0"/>
              <a:t>midnights</a:t>
            </a:r>
            <a:r>
              <a:rPr lang="en-US" sz="1200" b="0" dirty="0"/>
              <a:t> until we lost the 4</a:t>
            </a:r>
            <a:r>
              <a:rPr lang="en-US" sz="1200" b="0" baseline="30000" dirty="0"/>
              <a:t>th</a:t>
            </a:r>
            <a:r>
              <a:rPr lang="en-US" sz="1200" b="0" dirty="0"/>
              <a:t> person in </a:t>
            </a:r>
            <a:r>
              <a:rPr lang="en-US" sz="1200" b="0" dirty="0" smtClean="0"/>
              <a:t>April.</a:t>
            </a:r>
            <a:endParaRPr lang="en-US" sz="1200" b="0" dirty="0"/>
          </a:p>
          <a:p>
            <a:pPr>
              <a:buFont typeface="Wingdings" panose="05000000000000000000" pitchFamily="2" charset="2"/>
              <a:buChar char="ü"/>
            </a:pPr>
            <a:r>
              <a:rPr lang="en-US" sz="1200" b="0" u="sng" dirty="0" smtClean="0"/>
              <a:t>No</a:t>
            </a:r>
            <a:r>
              <a:rPr lang="en-US" sz="1200" b="0" dirty="0" smtClean="0"/>
              <a:t> </a:t>
            </a:r>
            <a:r>
              <a:rPr lang="en-US" sz="1200" b="0" dirty="0"/>
              <a:t>increase in patient safety reports due to burnout from working midnights</a:t>
            </a:r>
            <a:r>
              <a:rPr lang="en-US" sz="1200" b="0" dirty="0" smtClean="0"/>
              <a:t>/ double shifts.</a:t>
            </a:r>
            <a:endParaRPr lang="en-US" sz="1200" b="0" dirty="0"/>
          </a:p>
          <a:p>
            <a:pPr>
              <a:buFont typeface="Wingdings" panose="05000000000000000000" pitchFamily="2" charset="2"/>
              <a:buChar char="ü"/>
            </a:pPr>
            <a:r>
              <a:rPr lang="en-US" sz="1200" b="0" dirty="0"/>
              <a:t>Midnights has had </a:t>
            </a:r>
            <a:r>
              <a:rPr lang="en-US" sz="1200" b="0" u="sng" dirty="0"/>
              <a:t>consistency</a:t>
            </a:r>
            <a:r>
              <a:rPr lang="en-US" sz="1200" b="0" dirty="0"/>
              <a:t> with one person for 4 months, and other staff for a month at a </a:t>
            </a:r>
            <a:r>
              <a:rPr lang="en-US" sz="1200" b="0" dirty="0" smtClean="0"/>
              <a:t>time.</a:t>
            </a:r>
            <a:endParaRPr lang="en-US" sz="1200" b="0" dirty="0"/>
          </a:p>
          <a:p>
            <a:pPr>
              <a:buFont typeface="Wingdings" panose="05000000000000000000" pitchFamily="2" charset="2"/>
              <a:buChar char="ü"/>
            </a:pPr>
            <a:r>
              <a:rPr lang="en-US" sz="1200" b="0" dirty="0"/>
              <a:t>Added bonus of saving the department a minimum of $30K in 4 months from Dec through </a:t>
            </a:r>
            <a:r>
              <a:rPr lang="en-US" sz="1200" b="0" dirty="0" smtClean="0"/>
              <a:t>Mar.</a:t>
            </a:r>
            <a:endParaRPr lang="en-US" sz="1200" b="0" dirty="0"/>
          </a:p>
          <a:p>
            <a:pPr marL="0" indent="0">
              <a:buNone/>
            </a:pPr>
            <a:endParaRPr lang="en-US" sz="1000" b="0" dirty="0"/>
          </a:p>
        </p:txBody>
      </p:sp>
      <p:graphicFrame>
        <p:nvGraphicFramePr>
          <p:cNvPr id="5" name="Chart 4"/>
          <p:cNvGraphicFramePr>
            <a:graphicFrameLocks/>
          </p:cNvGraphicFramePr>
          <p:nvPr>
            <p:extLst>
              <p:ext uri="{D42A27DB-BD31-4B8C-83A1-F6EECF244321}">
                <p14:modId xmlns:p14="http://schemas.microsoft.com/office/powerpoint/2010/main" val="4174811892"/>
              </p:ext>
            </p:extLst>
          </p:nvPr>
        </p:nvGraphicFramePr>
        <p:xfrm>
          <a:off x="1676400" y="685800"/>
          <a:ext cx="4191000" cy="2438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119044142"/>
              </p:ext>
            </p:extLst>
          </p:nvPr>
        </p:nvGraphicFramePr>
        <p:xfrm>
          <a:off x="335856" y="3200400"/>
          <a:ext cx="6643488" cy="677659"/>
        </p:xfrm>
        <a:graphic>
          <a:graphicData uri="http://schemas.openxmlformats.org/drawingml/2006/table">
            <a:tbl>
              <a:tblPr firstRow="1" bandRow="1">
                <a:tableStyleId>{5C22544A-7EE6-4342-B048-85BDC9FD1C3A}</a:tableStyleId>
              </a:tblPr>
              <a:tblGrid>
                <a:gridCol w="2234967"/>
                <a:gridCol w="1467777"/>
                <a:gridCol w="1645344"/>
                <a:gridCol w="1295400"/>
              </a:tblGrid>
              <a:tr h="381000">
                <a:tc>
                  <a:txBody>
                    <a:bodyPr/>
                    <a:lstStyle/>
                    <a:p>
                      <a:r>
                        <a:rPr lang="en-US" sz="1000" b="1" dirty="0" smtClean="0">
                          <a:solidFill>
                            <a:schemeClr val="tx1"/>
                          </a:solidFill>
                        </a:rPr>
                        <a:t>Total potential cost to fill vacant</a:t>
                      </a:r>
                      <a:r>
                        <a:rPr lang="en-US" sz="1000" b="1" baseline="0" dirty="0" smtClean="0">
                          <a:solidFill>
                            <a:schemeClr val="tx1"/>
                          </a:solidFill>
                        </a:rPr>
                        <a:t> hours with OT on midnight shift</a:t>
                      </a:r>
                      <a:endParaRPr lang="en-US" sz="1000" b="1" dirty="0">
                        <a:solidFill>
                          <a:schemeClr val="tx1"/>
                        </a:solidFill>
                      </a:endParaRPr>
                    </a:p>
                  </a:txBody>
                  <a:tcPr/>
                </a:tc>
                <a:tc>
                  <a:txBody>
                    <a:bodyPr/>
                    <a:lstStyle/>
                    <a:p>
                      <a:r>
                        <a:rPr lang="en-US" sz="1000" dirty="0" smtClean="0">
                          <a:solidFill>
                            <a:schemeClr val="tx1"/>
                          </a:solidFill>
                        </a:rPr>
                        <a:t>Total cost</a:t>
                      </a:r>
                      <a:r>
                        <a:rPr lang="en-US" sz="1000" baseline="0" dirty="0" smtClean="0">
                          <a:solidFill>
                            <a:schemeClr val="tx1"/>
                          </a:solidFill>
                        </a:rPr>
                        <a:t> of bonus program</a:t>
                      </a:r>
                      <a:endParaRPr lang="en-US" sz="1000" dirty="0">
                        <a:solidFill>
                          <a:schemeClr val="tx1"/>
                        </a:solidFill>
                      </a:endParaRPr>
                    </a:p>
                  </a:txBody>
                  <a:tcPr/>
                </a:tc>
                <a:tc>
                  <a:txBody>
                    <a:bodyPr/>
                    <a:lstStyle/>
                    <a:p>
                      <a:r>
                        <a:rPr lang="en-US" sz="1000" dirty="0" smtClean="0">
                          <a:solidFill>
                            <a:schemeClr val="tx1"/>
                          </a:solidFill>
                        </a:rPr>
                        <a:t>Total cost of back-filling</a:t>
                      </a:r>
                      <a:r>
                        <a:rPr lang="en-US" sz="1000" baseline="0" dirty="0" smtClean="0">
                          <a:solidFill>
                            <a:schemeClr val="tx1"/>
                          </a:solidFill>
                        </a:rPr>
                        <a:t> minimum on days</a:t>
                      </a:r>
                      <a:endParaRPr lang="en-US" sz="1000" dirty="0">
                        <a:solidFill>
                          <a:schemeClr val="tx1"/>
                        </a:solidFill>
                      </a:endParaRPr>
                    </a:p>
                  </a:txBody>
                  <a:tcPr/>
                </a:tc>
                <a:tc>
                  <a:txBody>
                    <a:bodyPr/>
                    <a:lstStyle/>
                    <a:p>
                      <a:r>
                        <a:rPr lang="en-US" sz="1000" dirty="0" smtClean="0">
                          <a:solidFill>
                            <a:schemeClr val="tx1"/>
                          </a:solidFill>
                        </a:rPr>
                        <a:t>Total $$</a:t>
                      </a:r>
                      <a:r>
                        <a:rPr lang="en-US" sz="1000" baseline="0" dirty="0" smtClean="0">
                          <a:solidFill>
                            <a:schemeClr val="tx1"/>
                          </a:solidFill>
                        </a:rPr>
                        <a:t> saved</a:t>
                      </a:r>
                      <a:endParaRPr lang="en-US" sz="1000" dirty="0">
                        <a:solidFill>
                          <a:schemeClr val="tx1"/>
                        </a:solidFill>
                      </a:endParaRPr>
                    </a:p>
                  </a:txBody>
                  <a:tcPr/>
                </a:tc>
              </a:tr>
              <a:tr h="281419">
                <a:tc>
                  <a:txBody>
                    <a:bodyPr/>
                    <a:lstStyle/>
                    <a:p>
                      <a:pPr algn="ctr"/>
                      <a:r>
                        <a:rPr lang="en-US" sz="1050" b="1" dirty="0" smtClean="0"/>
                        <a:t>$54K</a:t>
                      </a:r>
                      <a:endParaRPr lang="en-US" sz="1050" b="1" dirty="0"/>
                    </a:p>
                  </a:txBody>
                  <a:tcPr/>
                </a:tc>
                <a:tc>
                  <a:txBody>
                    <a:bodyPr/>
                    <a:lstStyle/>
                    <a:p>
                      <a:pPr algn="ctr"/>
                      <a:r>
                        <a:rPr lang="en-US" sz="1050" b="1" dirty="0" smtClean="0"/>
                        <a:t>$14K</a:t>
                      </a:r>
                      <a:endParaRPr lang="en-US" sz="1050" b="1" dirty="0"/>
                    </a:p>
                  </a:txBody>
                  <a:tcPr/>
                </a:tc>
                <a:tc>
                  <a:txBody>
                    <a:bodyPr/>
                    <a:lstStyle/>
                    <a:p>
                      <a:pPr algn="ctr"/>
                      <a:r>
                        <a:rPr lang="en-US" sz="1050" b="1" dirty="0" smtClean="0"/>
                        <a:t>$10K</a:t>
                      </a:r>
                      <a:endParaRPr lang="en-US" sz="1050" b="1" dirty="0"/>
                    </a:p>
                  </a:txBody>
                  <a:tcPr/>
                </a:tc>
                <a:tc>
                  <a:txBody>
                    <a:bodyPr/>
                    <a:lstStyle/>
                    <a:p>
                      <a:pPr algn="ctr"/>
                      <a:r>
                        <a:rPr lang="en-US" sz="1050" b="1" dirty="0" smtClean="0"/>
                        <a:t>$30K</a:t>
                      </a:r>
                      <a:endParaRPr lang="en-US" sz="1050" b="1" dirty="0"/>
                    </a:p>
                  </a:txBody>
                  <a:tcPr/>
                </a:tc>
              </a:tr>
            </a:tbl>
          </a:graphicData>
        </a:graphic>
      </p:graphicFrame>
    </p:spTree>
    <p:extLst>
      <p:ext uri="{BB962C8B-B14F-4D97-AF65-F5344CB8AC3E}">
        <p14:creationId xmlns:p14="http://schemas.microsoft.com/office/powerpoint/2010/main" val="14565729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865321154"/>
              </p:ext>
            </p:extLst>
          </p:nvPr>
        </p:nvGraphicFramePr>
        <p:xfrm>
          <a:off x="457200" y="1447800"/>
          <a:ext cx="6584949" cy="4394200"/>
        </p:xfrm>
        <a:graphic>
          <a:graphicData uri="http://schemas.openxmlformats.org/drawingml/2006/table">
            <a:tbl>
              <a:tblPr firstRow="1" bandRow="1">
                <a:tableStyleId>{5C22544A-7EE6-4342-B048-85BDC9FD1C3A}</a:tableStyleId>
              </a:tblPr>
              <a:tblGrid>
                <a:gridCol w="1752600"/>
                <a:gridCol w="2637366"/>
                <a:gridCol w="2194983"/>
              </a:tblGrid>
              <a:tr h="370840">
                <a:tc>
                  <a:txBody>
                    <a:bodyPr/>
                    <a:lstStyle/>
                    <a:p>
                      <a:pPr algn="ctr"/>
                      <a:r>
                        <a:rPr lang="en-US" dirty="0" smtClean="0">
                          <a:solidFill>
                            <a:schemeClr val="accent5">
                              <a:lumMod val="10000"/>
                            </a:schemeClr>
                          </a:solidFill>
                        </a:rPr>
                        <a:t>Project</a:t>
                      </a:r>
                      <a:endParaRPr lang="en-US" dirty="0">
                        <a:solidFill>
                          <a:schemeClr val="accent5">
                            <a:lumMod val="10000"/>
                          </a:schemeClr>
                        </a:solidFill>
                      </a:endParaRPr>
                    </a:p>
                  </a:txBody>
                  <a:tcPr/>
                </a:tc>
                <a:tc>
                  <a:txBody>
                    <a:bodyPr/>
                    <a:lstStyle/>
                    <a:p>
                      <a:pPr algn="ctr"/>
                      <a:r>
                        <a:rPr lang="en-US" dirty="0" smtClean="0">
                          <a:solidFill>
                            <a:schemeClr val="accent5">
                              <a:lumMod val="10000"/>
                            </a:schemeClr>
                          </a:solidFill>
                        </a:rPr>
                        <a:t>Brief Description</a:t>
                      </a:r>
                      <a:endParaRPr lang="en-US" dirty="0">
                        <a:solidFill>
                          <a:schemeClr val="accent5">
                            <a:lumMod val="10000"/>
                          </a:schemeClr>
                        </a:solidFill>
                      </a:endParaRPr>
                    </a:p>
                  </a:txBody>
                  <a:tcPr/>
                </a:tc>
                <a:tc>
                  <a:txBody>
                    <a:bodyPr/>
                    <a:lstStyle/>
                    <a:p>
                      <a:pPr algn="ctr"/>
                      <a:r>
                        <a:rPr lang="en-US" dirty="0" smtClean="0">
                          <a:solidFill>
                            <a:schemeClr val="accent5">
                              <a:lumMod val="10000"/>
                            </a:schemeClr>
                          </a:solidFill>
                        </a:rPr>
                        <a:t>Owner</a:t>
                      </a:r>
                      <a:endParaRPr lang="en-US" dirty="0">
                        <a:solidFill>
                          <a:schemeClr val="accent5">
                            <a:lumMod val="10000"/>
                          </a:schemeClr>
                        </a:solidFill>
                      </a:endParaRPr>
                    </a:p>
                  </a:txBody>
                  <a:tcPr/>
                </a:tc>
              </a:tr>
              <a:tr h="370840">
                <a:tc>
                  <a:txBody>
                    <a:bodyPr/>
                    <a:lstStyle/>
                    <a:p>
                      <a:r>
                        <a:rPr lang="en-US" sz="1200" dirty="0" smtClean="0"/>
                        <a:t>         Lost Specimen</a:t>
                      </a:r>
                      <a:r>
                        <a:rPr lang="en-US" sz="1200" baseline="0" dirty="0" smtClean="0"/>
                        <a:t>       Swat Team</a:t>
                      </a:r>
                      <a:endParaRPr lang="en-US" sz="1200" dirty="0"/>
                    </a:p>
                  </a:txBody>
                  <a:tcPr/>
                </a:tc>
                <a:tc>
                  <a:txBody>
                    <a:bodyPr/>
                    <a:lstStyle/>
                    <a:p>
                      <a:r>
                        <a:rPr lang="en-US" sz="1200" dirty="0" smtClean="0"/>
                        <a:t>Standardize process for investigation of “lost specimens”.</a:t>
                      </a:r>
                      <a:endParaRPr lang="en-US" sz="1200" dirty="0"/>
                    </a:p>
                  </a:txBody>
                  <a:tcPr/>
                </a:tc>
                <a:tc>
                  <a:txBody>
                    <a:bodyPr/>
                    <a:lstStyle/>
                    <a:p>
                      <a:r>
                        <a:rPr lang="en-US" sz="1200" dirty="0" smtClean="0"/>
                        <a:t>Brian Tolle, Kristina</a:t>
                      </a:r>
                      <a:r>
                        <a:rPr lang="en-US" sz="1200" baseline="0" dirty="0" smtClean="0"/>
                        <a:t> Martin, Chris Rigney, John Perrin, Suzanne Butch</a:t>
                      </a:r>
                      <a:endParaRPr lang="en-US" sz="1200" dirty="0"/>
                    </a:p>
                  </a:txBody>
                  <a:tcPr/>
                </a:tc>
              </a:tr>
              <a:tr h="370840">
                <a:tc>
                  <a:txBody>
                    <a:bodyPr/>
                    <a:lstStyle/>
                    <a:p>
                      <a:r>
                        <a:rPr lang="en-US" sz="1200" dirty="0" smtClean="0"/>
                        <a:t>Customer Service/Call</a:t>
                      </a:r>
                      <a:r>
                        <a:rPr lang="en-US" sz="1200" baseline="0" dirty="0" smtClean="0"/>
                        <a:t> Center</a:t>
                      </a:r>
                      <a:endParaRPr lang="en-US" sz="1200" dirty="0"/>
                    </a:p>
                  </a:txBody>
                  <a:tcPr/>
                </a:tc>
                <a:tc>
                  <a:txBody>
                    <a:bodyPr/>
                    <a:lstStyle/>
                    <a:p>
                      <a:r>
                        <a:rPr lang="en-US" sz="1200" dirty="0" smtClean="0"/>
                        <a:t>Address multiple issues</a:t>
                      </a:r>
                      <a:r>
                        <a:rPr lang="en-US" sz="1200" baseline="0" dirty="0" smtClean="0"/>
                        <a:t> related to providing an appropriate level of customer service for UMHS care providers.</a:t>
                      </a:r>
                      <a:endParaRPr lang="en-US" sz="1200" dirty="0"/>
                    </a:p>
                  </a:txBody>
                  <a:tcPr/>
                </a:tc>
                <a:tc>
                  <a:txBody>
                    <a:bodyPr/>
                    <a:lstStyle/>
                    <a:p>
                      <a:r>
                        <a:rPr lang="en-US" sz="1200" dirty="0" smtClean="0"/>
                        <a:t>Dr.</a:t>
                      </a:r>
                      <a:r>
                        <a:rPr lang="en-US" sz="1200" baseline="0" dirty="0" smtClean="0"/>
                        <a:t> Newton</a:t>
                      </a:r>
                      <a:endParaRPr lang="en-US" sz="1200" dirty="0"/>
                    </a:p>
                  </a:txBody>
                  <a:tcPr/>
                </a:tc>
              </a:tr>
              <a:tr h="370840">
                <a:tc>
                  <a:txBody>
                    <a:bodyPr/>
                    <a:lstStyle/>
                    <a:p>
                      <a:r>
                        <a:rPr lang="en-US" sz="1200" dirty="0" smtClean="0"/>
                        <a:t>ER Specimen Issues</a:t>
                      </a:r>
                      <a:endParaRPr lang="en-US" sz="1200" dirty="0"/>
                    </a:p>
                  </a:txBody>
                  <a:tcPr/>
                </a:tc>
                <a:tc>
                  <a:txBody>
                    <a:bodyPr/>
                    <a:lstStyle/>
                    <a:p>
                      <a:r>
                        <a:rPr lang="en-US" sz="1200" dirty="0" smtClean="0"/>
                        <a:t>In coordination with the Emergency Department reduce the number of RMPRO specimen</a:t>
                      </a:r>
                      <a:r>
                        <a:rPr lang="en-US" sz="1200" baseline="0" dirty="0" smtClean="0"/>
                        <a:t> errors (e.g. hemolysis, mislabels etc.)</a:t>
                      </a:r>
                      <a:endParaRPr lang="en-US" sz="1200" dirty="0"/>
                    </a:p>
                  </a:txBody>
                  <a:tcPr/>
                </a:tc>
                <a:tc>
                  <a:txBody>
                    <a:bodyPr/>
                    <a:lstStyle/>
                    <a:p>
                      <a:r>
                        <a:rPr lang="en-US" sz="1200" dirty="0" smtClean="0"/>
                        <a:t>S. </a:t>
                      </a:r>
                      <a:r>
                        <a:rPr lang="en-US" sz="1200" smtClean="0"/>
                        <a:t>Butch/K</a:t>
                      </a:r>
                      <a:r>
                        <a:rPr lang="en-US" sz="1200" dirty="0" smtClean="0"/>
                        <a:t>. Martin/T. Morrow</a:t>
                      </a:r>
                      <a:endParaRPr lang="en-US" sz="1200" dirty="0"/>
                    </a:p>
                  </a:txBody>
                  <a:tcPr/>
                </a:tc>
              </a:tr>
              <a:tr h="370840">
                <a:tc>
                  <a:txBody>
                    <a:bodyPr/>
                    <a:lstStyle/>
                    <a:p>
                      <a:r>
                        <a:rPr lang="en-US" sz="1200" dirty="0" smtClean="0"/>
                        <a:t>Pathology Handbook</a:t>
                      </a:r>
                      <a:endParaRPr lang="en-US" sz="1200" dirty="0"/>
                    </a:p>
                  </a:txBody>
                  <a:tcPr/>
                </a:tc>
                <a:tc>
                  <a:txBody>
                    <a:bodyPr/>
                    <a:lstStyle/>
                    <a:p>
                      <a:r>
                        <a:rPr lang="en-US" sz="1200" dirty="0" smtClean="0"/>
                        <a:t>Maintain and update the Pathology handbook</a:t>
                      </a:r>
                      <a:r>
                        <a:rPr lang="en-US" sz="1200" baseline="0" dirty="0" smtClean="0"/>
                        <a:t> to be a robust resource for our customers.</a:t>
                      </a:r>
                      <a:endParaRPr lang="en-US" sz="1200" dirty="0"/>
                    </a:p>
                  </a:txBody>
                  <a:tcPr/>
                </a:tc>
                <a:tc>
                  <a:txBody>
                    <a:bodyPr/>
                    <a:lstStyle/>
                    <a:p>
                      <a:r>
                        <a:rPr lang="en-US" sz="1200" dirty="0" smtClean="0"/>
                        <a:t>K. Davis/K. Martin/J. Sica</a:t>
                      </a:r>
                      <a:endParaRPr lang="en-US" sz="1200" dirty="0"/>
                    </a:p>
                  </a:txBody>
                  <a:tcPr/>
                </a:tc>
              </a:tr>
              <a:tr h="370840">
                <a:tc>
                  <a:txBody>
                    <a:bodyPr/>
                    <a:lstStyle/>
                    <a:p>
                      <a:r>
                        <a:rPr lang="en-US" sz="1200" dirty="0" smtClean="0"/>
                        <a:t>NCRC</a:t>
                      </a:r>
                      <a:r>
                        <a:rPr lang="en-US" sz="1200" baseline="0" dirty="0" smtClean="0"/>
                        <a:t> Planning</a:t>
                      </a:r>
                      <a:endParaRPr lang="en-US" sz="1200" dirty="0"/>
                    </a:p>
                  </a:txBody>
                  <a:tcPr/>
                </a:tc>
                <a:tc>
                  <a:txBody>
                    <a:bodyPr/>
                    <a:lstStyle/>
                    <a:p>
                      <a:r>
                        <a:rPr lang="en-US" sz="1200" dirty="0" smtClean="0"/>
                        <a:t>Begin work to</a:t>
                      </a:r>
                      <a:r>
                        <a:rPr lang="en-US" sz="1200" baseline="0" dirty="0" smtClean="0"/>
                        <a:t> plan for the future state of the non-STAT Clinical Labs move to NCRC</a:t>
                      </a:r>
                      <a:endParaRPr lang="en-US" sz="1200" dirty="0"/>
                    </a:p>
                  </a:txBody>
                  <a:tcPr/>
                </a:tc>
                <a:tc>
                  <a:txBody>
                    <a:bodyPr/>
                    <a:lstStyle/>
                    <a:p>
                      <a:r>
                        <a:rPr lang="en-US" sz="1200" dirty="0" smtClean="0"/>
                        <a:t>PRR Committee</a:t>
                      </a:r>
                      <a:endParaRPr lang="en-US" sz="1200" dirty="0"/>
                    </a:p>
                  </a:txBody>
                  <a:tcPr/>
                </a:tc>
              </a:tr>
              <a:tr h="370840">
                <a:tc>
                  <a:txBody>
                    <a:bodyPr/>
                    <a:lstStyle/>
                    <a:p>
                      <a:r>
                        <a:rPr lang="en-US" sz="1200" dirty="0" smtClean="0"/>
                        <a:t>Lab Ready Labels</a:t>
                      </a:r>
                      <a:endParaRPr lang="en-US" sz="1200" dirty="0"/>
                    </a:p>
                  </a:txBody>
                  <a:tcPr/>
                </a:tc>
                <a:tc>
                  <a:txBody>
                    <a:bodyPr/>
                    <a:lstStyle/>
                    <a:p>
                      <a:r>
                        <a:rPr lang="en-US" sz="1200" dirty="0" smtClean="0"/>
                        <a:t>Installation of</a:t>
                      </a:r>
                      <a:r>
                        <a:rPr lang="en-US" sz="1200" baseline="0" dirty="0" smtClean="0"/>
                        <a:t> lab label printers</a:t>
                      </a:r>
                      <a:r>
                        <a:rPr lang="en-US" sz="1200" dirty="0" smtClean="0"/>
                        <a:t> in the ED</a:t>
                      </a:r>
                      <a:r>
                        <a:rPr lang="en-US" sz="1200" baseline="0" dirty="0" smtClean="0"/>
                        <a:t> &amp; Ambulatory Care clinics.</a:t>
                      </a:r>
                      <a:endParaRPr lang="en-US" sz="1200" dirty="0"/>
                    </a:p>
                  </a:txBody>
                  <a:tcPr/>
                </a:tc>
                <a:tc>
                  <a:txBody>
                    <a:bodyPr/>
                    <a:lstStyle/>
                    <a:p>
                      <a:r>
                        <a:rPr lang="en-US" sz="1200" dirty="0" smtClean="0"/>
                        <a:t>K. Davis/K. Martin</a:t>
                      </a:r>
                      <a:endParaRPr lang="en-US" sz="1200" dirty="0"/>
                    </a:p>
                  </a:txBody>
                  <a:tcPr/>
                </a:tc>
              </a:tr>
            </a:tbl>
          </a:graphicData>
        </a:graphic>
      </p:graphicFrame>
      <p:sp>
        <p:nvSpPr>
          <p:cNvPr id="6" name="Title 1"/>
          <p:cNvSpPr>
            <a:spLocks noGrp="1"/>
          </p:cNvSpPr>
          <p:nvPr>
            <p:ph type="title"/>
          </p:nvPr>
        </p:nvSpPr>
        <p:spPr>
          <a:xfrm>
            <a:off x="304800" y="152400"/>
            <a:ext cx="6584950" cy="914400"/>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a:t>
            </a:r>
            <a:r>
              <a:rPr lang="en-US" sz="1400" b="1" dirty="0" smtClean="0">
                <a:solidFill>
                  <a:schemeClr val="accent2"/>
                </a:solidFill>
              </a:rPr>
              <a:t>Pathology-Current Projects</a:t>
            </a:r>
            <a:br>
              <a:rPr lang="en-US" sz="1400" b="1" dirty="0" smtClean="0">
                <a:solidFill>
                  <a:schemeClr val="accent2"/>
                </a:solidFill>
              </a:rPr>
            </a:br>
            <a:r>
              <a:rPr lang="en-US" sz="1400" b="1" dirty="0" smtClean="0">
                <a:solidFill>
                  <a:schemeClr val="accent2"/>
                </a:solidFill>
              </a:rPr>
              <a:t>**</a:t>
            </a:r>
            <a:r>
              <a:rPr lang="en-US" sz="1200" dirty="0" smtClean="0">
                <a:solidFill>
                  <a:schemeClr val="accent2"/>
                </a:solidFill>
              </a:rPr>
              <a:t>This is a highlight of projects ongoing in the CP labs.  This list is not meant to be all inclusive of every activity occurring in the department.</a:t>
            </a:r>
            <a:r>
              <a:rPr lang="en-US" sz="1200" u="sng" dirty="0">
                <a:solidFill>
                  <a:schemeClr val="accent2"/>
                </a:solidFill>
              </a:rPr>
              <a:t/>
            </a:r>
            <a:br>
              <a:rPr lang="en-US" sz="1200" u="sng" dirty="0">
                <a:solidFill>
                  <a:schemeClr val="accent2"/>
                </a:solidFill>
              </a:rPr>
            </a:br>
            <a:endParaRPr lang="en-US" sz="1200" dirty="0" smtClean="0"/>
          </a:p>
        </p:txBody>
      </p:sp>
      <p:sp>
        <p:nvSpPr>
          <p:cNvPr id="2" name="Explosion 1 1"/>
          <p:cNvSpPr/>
          <p:nvPr/>
        </p:nvSpPr>
        <p:spPr bwMode="auto">
          <a:xfrm rot="20188561">
            <a:off x="117828" y="1408864"/>
            <a:ext cx="780877" cy="753012"/>
          </a:xfrm>
          <a:prstGeom prst="irregularSeal1">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66788"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latin typeface="Arial" charset="0"/>
                <a:cs typeface="Arial" charset="0"/>
              </a:rPr>
              <a:t>New</a:t>
            </a:r>
          </a:p>
        </p:txBody>
      </p:sp>
    </p:spTree>
    <p:extLst>
      <p:ext uri="{BB962C8B-B14F-4D97-AF65-F5344CB8AC3E}">
        <p14:creationId xmlns:p14="http://schemas.microsoft.com/office/powerpoint/2010/main" val="39053818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Box 4"/>
          <p:cNvSpPr txBox="1">
            <a:spLocks noChangeArrowheads="1"/>
          </p:cNvSpPr>
          <p:nvPr/>
        </p:nvSpPr>
        <p:spPr bwMode="auto">
          <a:xfrm>
            <a:off x="533400" y="381000"/>
            <a:ext cx="6248400" cy="646331"/>
          </a:xfrm>
          <a:prstGeom prst="rect">
            <a:avLst/>
          </a:prstGeom>
          <a:noFill/>
          <a:ln w="9525">
            <a:noFill/>
            <a:miter lim="800000"/>
            <a:headEnd/>
            <a:tailEnd/>
          </a:ln>
        </p:spPr>
        <p:txBody>
          <a:bodyPr wrap="square">
            <a:spAutoFit/>
          </a:bodyPr>
          <a:lstStyle/>
          <a:p>
            <a:r>
              <a:rPr lang="en-US" sz="2200" dirty="0"/>
              <a:t>Clinical Laboratory </a:t>
            </a:r>
            <a:r>
              <a:rPr lang="en-US" sz="2200" dirty="0" smtClean="0"/>
              <a:t>News, Notes, and Kudos</a:t>
            </a:r>
            <a:endParaRPr lang="en-US" sz="2200" dirty="0"/>
          </a:p>
          <a:p>
            <a:r>
              <a:rPr lang="en-US" sz="1400" b="0" dirty="0" smtClean="0"/>
              <a:t>------------------------------------------------------------------------------------</a:t>
            </a:r>
            <a:endParaRPr lang="en-US" sz="1400" dirty="0"/>
          </a:p>
        </p:txBody>
      </p:sp>
      <p:sp>
        <p:nvSpPr>
          <p:cNvPr id="3" name="Rectangle 1"/>
          <p:cNvSpPr>
            <a:spLocks noChangeArrowheads="1"/>
          </p:cNvSpPr>
          <p:nvPr/>
        </p:nvSpPr>
        <p:spPr bwMode="auto">
          <a:xfrm>
            <a:off x="365125" y="3348038"/>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Rectangle 1"/>
          <p:cNvSpPr/>
          <p:nvPr/>
        </p:nvSpPr>
        <p:spPr>
          <a:xfrm>
            <a:off x="715038" y="1027331"/>
            <a:ext cx="6019800" cy="1246495"/>
          </a:xfrm>
          <a:prstGeom prst="rect">
            <a:avLst/>
          </a:prstGeom>
        </p:spPr>
        <p:txBody>
          <a:bodyPr wrap="square">
            <a:spAutoFit/>
          </a:bodyPr>
          <a:lstStyle/>
          <a:p>
            <a:r>
              <a:rPr lang="en-US" dirty="0"/>
              <a:t>Eric Vasbinder, MT(ASCP</a:t>
            </a:r>
            <a:r>
              <a:rPr lang="en-US" dirty="0" smtClean="0"/>
              <a:t>) </a:t>
            </a:r>
            <a:r>
              <a:rPr lang="en-US" b="0" dirty="0" smtClean="0"/>
              <a:t>was awarded an </a:t>
            </a:r>
            <a:r>
              <a:rPr lang="en-US" b="0" dirty="0"/>
              <a:t>AACC's Outstanding Speaker Award for 2014. </a:t>
            </a:r>
            <a:r>
              <a:rPr lang="en-US" b="0" dirty="0" smtClean="0"/>
              <a:t>This award </a:t>
            </a:r>
            <a:r>
              <a:rPr lang="en-US" b="0" dirty="0"/>
              <a:t>recognizes </a:t>
            </a:r>
            <a:r>
              <a:rPr lang="en-US" b="0" dirty="0" smtClean="0"/>
              <a:t>the </a:t>
            </a:r>
            <a:r>
              <a:rPr lang="en-US" b="0" dirty="0"/>
              <a:t>achievement </a:t>
            </a:r>
            <a:r>
              <a:rPr lang="en-US" b="0" dirty="0" smtClean="0"/>
              <a:t>of earning </a:t>
            </a:r>
            <a:r>
              <a:rPr lang="en-US" b="0" dirty="0"/>
              <a:t>a speaker evaluation rating of 4.5 </a:t>
            </a:r>
            <a:r>
              <a:rPr lang="en-US" b="0" dirty="0" smtClean="0"/>
              <a:t>or higher </a:t>
            </a:r>
            <a:r>
              <a:rPr lang="en-US" b="0" dirty="0"/>
              <a:t>during a 2014 continuing education activity accredited by AACC.</a:t>
            </a:r>
            <a:endParaRPr lang="en-US" dirty="0"/>
          </a:p>
          <a:p>
            <a:endParaRPr lang="en-US" dirty="0"/>
          </a:p>
        </p:txBody>
      </p:sp>
      <p:sp>
        <p:nvSpPr>
          <p:cNvPr id="6" name="TextBox 5"/>
          <p:cNvSpPr txBox="1"/>
          <p:nvPr/>
        </p:nvSpPr>
        <p:spPr>
          <a:xfrm>
            <a:off x="791238" y="2113948"/>
            <a:ext cx="6066762" cy="1000274"/>
          </a:xfrm>
          <a:prstGeom prst="rect">
            <a:avLst/>
          </a:prstGeom>
          <a:noFill/>
        </p:spPr>
        <p:txBody>
          <a:bodyPr wrap="square" rtlCol="0">
            <a:spAutoFit/>
          </a:bodyPr>
          <a:lstStyle/>
          <a:p>
            <a:pPr>
              <a:spcBef>
                <a:spcPts val="3600"/>
              </a:spcBef>
            </a:pPr>
            <a:r>
              <a:rPr lang="en-US" dirty="0" smtClean="0"/>
              <a:t>ASCLS Michigan Annual Meeting Planning Committee</a:t>
            </a:r>
          </a:p>
          <a:p>
            <a:pPr>
              <a:spcBef>
                <a:spcPts val="600"/>
              </a:spcBef>
            </a:pPr>
            <a:r>
              <a:rPr lang="en-US" sz="1300" dirty="0" smtClean="0"/>
              <a:t>Carl </a:t>
            </a:r>
            <a:r>
              <a:rPr lang="en-US" sz="1300" dirty="0" err="1"/>
              <a:t>Byington</a:t>
            </a:r>
            <a:r>
              <a:rPr lang="en-US" sz="1300" dirty="0"/>
              <a:t> </a:t>
            </a:r>
            <a:r>
              <a:rPr lang="en-US" sz="1300" b="0" dirty="0"/>
              <a:t>– Annual Meeting Committee</a:t>
            </a:r>
          </a:p>
          <a:p>
            <a:pPr>
              <a:spcBef>
                <a:spcPts val="0"/>
              </a:spcBef>
            </a:pPr>
            <a:r>
              <a:rPr lang="en-US" sz="1300" dirty="0"/>
              <a:t>John Ko </a:t>
            </a:r>
            <a:r>
              <a:rPr lang="en-US" sz="1300" b="0" dirty="0"/>
              <a:t>–  Annual Meeting </a:t>
            </a:r>
            <a:r>
              <a:rPr lang="en-US" sz="1300" b="0" dirty="0" smtClean="0"/>
              <a:t>Committee &amp; Gleaners Food Bank Donation Chair</a:t>
            </a:r>
            <a:endParaRPr lang="en-US" sz="1300" b="0" dirty="0"/>
          </a:p>
          <a:p>
            <a:pPr>
              <a:spcBef>
                <a:spcPts val="0"/>
              </a:spcBef>
            </a:pPr>
            <a:r>
              <a:rPr lang="en-US" sz="1300" dirty="0"/>
              <a:t>Kristina Martin </a:t>
            </a:r>
            <a:r>
              <a:rPr lang="en-US" sz="1300" b="0" dirty="0"/>
              <a:t>– Awards Chair &amp; Annual Meeting Committee</a:t>
            </a:r>
          </a:p>
        </p:txBody>
      </p:sp>
      <p:sp>
        <p:nvSpPr>
          <p:cNvPr id="7" name="TextBox 6"/>
          <p:cNvSpPr txBox="1"/>
          <p:nvPr/>
        </p:nvSpPr>
        <p:spPr>
          <a:xfrm>
            <a:off x="791238" y="3142575"/>
            <a:ext cx="6066762" cy="6594113"/>
          </a:xfrm>
          <a:prstGeom prst="rect">
            <a:avLst/>
          </a:prstGeom>
          <a:noFill/>
        </p:spPr>
        <p:txBody>
          <a:bodyPr wrap="square" rtlCol="0">
            <a:spAutoFit/>
          </a:bodyPr>
          <a:lstStyle/>
          <a:p>
            <a:r>
              <a:rPr lang="en-US" dirty="0"/>
              <a:t>ASCLS Michigan Annual </a:t>
            </a:r>
            <a:r>
              <a:rPr lang="en-US" dirty="0" smtClean="0"/>
              <a:t>Meeting Speakers </a:t>
            </a:r>
          </a:p>
          <a:p>
            <a:pPr>
              <a:spcBef>
                <a:spcPts val="300"/>
              </a:spcBef>
            </a:pPr>
            <a:r>
              <a:rPr lang="en-US" sz="1300" dirty="0" smtClean="0"/>
              <a:t>Kelly </a:t>
            </a:r>
            <a:r>
              <a:rPr lang="en-US" sz="1300" dirty="0"/>
              <a:t>Anderson, MLS(ASCP)</a:t>
            </a:r>
            <a:r>
              <a:rPr lang="en-US" sz="1300" baseline="30000" dirty="0"/>
              <a:t>CM</a:t>
            </a:r>
            <a:r>
              <a:rPr lang="en-US" sz="1300" dirty="0"/>
              <a:t> , Michelle Herrst, MT(ASCP), Sheri </a:t>
            </a:r>
            <a:r>
              <a:rPr lang="en-US" sz="1300" dirty="0" err="1"/>
              <a:t>Higan</a:t>
            </a:r>
            <a:r>
              <a:rPr lang="en-US" sz="1300" dirty="0"/>
              <a:t>, MLS(ASCP) </a:t>
            </a:r>
            <a:r>
              <a:rPr lang="en-US" sz="1300" baseline="30000" dirty="0"/>
              <a:t>CM</a:t>
            </a:r>
            <a:r>
              <a:rPr lang="en-US" sz="1300" dirty="0"/>
              <a:t>,</a:t>
            </a:r>
            <a:r>
              <a:rPr lang="en-US" sz="1300" baseline="30000" dirty="0"/>
              <a:t> </a:t>
            </a:r>
            <a:r>
              <a:rPr lang="en-US" sz="1300" dirty="0"/>
              <a:t> SBB</a:t>
            </a:r>
            <a:r>
              <a:rPr lang="en-US" sz="1300" baseline="30000" dirty="0"/>
              <a:t>CM</a:t>
            </a:r>
            <a:endParaRPr lang="en-US" sz="1300" dirty="0"/>
          </a:p>
          <a:p>
            <a:pPr lvl="1"/>
            <a:r>
              <a:rPr lang="en-US" sz="1300" b="0" dirty="0"/>
              <a:t>Blood Bank Case Studies</a:t>
            </a:r>
          </a:p>
          <a:p>
            <a:r>
              <a:rPr lang="en-US" sz="1300" dirty="0"/>
              <a:t>Noah Brown, MD</a:t>
            </a:r>
          </a:p>
          <a:p>
            <a:pPr lvl="1"/>
            <a:r>
              <a:rPr lang="en-US" sz="1300" b="0" dirty="0"/>
              <a:t>Molecular Evaluation of </a:t>
            </a:r>
            <a:r>
              <a:rPr lang="en-US" sz="1300" b="0" dirty="0" err="1"/>
              <a:t>Myeloproliferative</a:t>
            </a:r>
            <a:r>
              <a:rPr lang="en-US" sz="1300" b="0" dirty="0"/>
              <a:t> Neoplasms</a:t>
            </a:r>
          </a:p>
          <a:p>
            <a:r>
              <a:rPr lang="en-US" sz="1300" dirty="0"/>
              <a:t>Suzanne Butch, MLS(ASCP)</a:t>
            </a:r>
            <a:r>
              <a:rPr lang="en-US" sz="1300" baseline="30000" dirty="0"/>
              <a:t>CM</a:t>
            </a:r>
            <a:r>
              <a:rPr lang="en-US" sz="1300" dirty="0"/>
              <a:t>, DLM</a:t>
            </a:r>
            <a:r>
              <a:rPr lang="en-US" sz="1300" baseline="30000" dirty="0"/>
              <a:t>CM</a:t>
            </a:r>
          </a:p>
          <a:p>
            <a:pPr lvl="1"/>
            <a:r>
              <a:rPr lang="en-US" sz="1300" b="0" dirty="0"/>
              <a:t>Safety in the Laboratory Quiz Show</a:t>
            </a:r>
          </a:p>
          <a:p>
            <a:pPr lvl="1"/>
            <a:r>
              <a:rPr lang="en-US" sz="1300" b="0" dirty="0"/>
              <a:t>Transfusion Reactions</a:t>
            </a:r>
          </a:p>
          <a:p>
            <a:r>
              <a:rPr lang="en-US" sz="1300" dirty="0" smtClean="0"/>
              <a:t>Theresa </a:t>
            </a:r>
            <a:r>
              <a:rPr lang="en-US" sz="1300" dirty="0"/>
              <a:t>Downs, MT(ASCP)SBB, CQA(ASQ)</a:t>
            </a:r>
          </a:p>
          <a:p>
            <a:pPr lvl="1"/>
            <a:r>
              <a:rPr lang="en-US" sz="1300" b="0" dirty="0"/>
              <a:t>The ABC’s of Blood Components</a:t>
            </a:r>
          </a:p>
          <a:p>
            <a:r>
              <a:rPr lang="en-US" sz="1300" dirty="0"/>
              <a:t>Donald Giacherio, PhD</a:t>
            </a:r>
          </a:p>
          <a:p>
            <a:pPr lvl="1"/>
            <a:r>
              <a:rPr lang="en-US" sz="1300" b="0" dirty="0"/>
              <a:t>Interfaces in Chemistry and Immunoassay Tests</a:t>
            </a:r>
          </a:p>
          <a:p>
            <a:r>
              <a:rPr lang="en-US" sz="1300" dirty="0" smtClean="0"/>
              <a:t>David </a:t>
            </a:r>
            <a:r>
              <a:rPr lang="en-US" sz="1300" dirty="0"/>
              <a:t>Keren, MD </a:t>
            </a:r>
          </a:p>
          <a:p>
            <a:pPr lvl="1"/>
            <a:r>
              <a:rPr lang="en-US" sz="1300" b="0" dirty="0"/>
              <a:t>Genetic Testing Resource &amp; Quality Consortium (CTRQC)</a:t>
            </a:r>
          </a:p>
          <a:p>
            <a:pPr lvl="1"/>
            <a:r>
              <a:rPr lang="en-US" sz="1300" b="0" dirty="0"/>
              <a:t>The </a:t>
            </a:r>
            <a:r>
              <a:rPr lang="en-US" sz="1300" b="0" dirty="0" err="1"/>
              <a:t>Nitty</a:t>
            </a:r>
            <a:r>
              <a:rPr lang="en-US" sz="1300" b="0" dirty="0"/>
              <a:t> Gritty of Capillary Electrophoresis</a:t>
            </a:r>
          </a:p>
          <a:p>
            <a:r>
              <a:rPr lang="en-US" sz="1300" dirty="0"/>
              <a:t>William LeBar, MS(ASCP</a:t>
            </a:r>
          </a:p>
          <a:p>
            <a:pPr lvl="1"/>
            <a:r>
              <a:rPr lang="en-US" sz="1300" b="0" dirty="0"/>
              <a:t>Parasitology Case Studies</a:t>
            </a:r>
          </a:p>
          <a:p>
            <a:r>
              <a:rPr lang="en-US" sz="1300" dirty="0"/>
              <a:t>Shih-Hon (Sean) Li, MD</a:t>
            </a:r>
          </a:p>
          <a:p>
            <a:pPr lvl="1"/>
            <a:r>
              <a:rPr lang="en-US" sz="1300" b="0" dirty="0"/>
              <a:t>Clinical Perspectives on Irradiated Blood Products </a:t>
            </a:r>
          </a:p>
          <a:p>
            <a:r>
              <a:rPr lang="en-US" sz="1300" dirty="0" smtClean="0"/>
              <a:t>Kristina </a:t>
            </a:r>
            <a:r>
              <a:rPr lang="en-US" sz="1300" dirty="0"/>
              <a:t>Martin, MLS(ASCP)</a:t>
            </a:r>
            <a:r>
              <a:rPr lang="en-US" sz="1300" baseline="30000" dirty="0"/>
              <a:t>CM</a:t>
            </a:r>
            <a:endParaRPr lang="en-US" sz="1300" dirty="0"/>
          </a:p>
          <a:p>
            <a:pPr lvl="1"/>
            <a:r>
              <a:rPr lang="en-US" sz="1300" b="0" dirty="0"/>
              <a:t>Document Control for Control Freaks</a:t>
            </a:r>
          </a:p>
          <a:p>
            <a:r>
              <a:rPr lang="en-US" sz="1300" dirty="0" smtClean="0"/>
              <a:t>Duane </a:t>
            </a:r>
            <a:r>
              <a:rPr lang="en-US" sz="1300" dirty="0"/>
              <a:t>Newton, PhD, D(ABMM)</a:t>
            </a:r>
          </a:p>
          <a:p>
            <a:pPr lvl="1"/>
            <a:r>
              <a:rPr lang="en-US" sz="1300" b="0" dirty="0"/>
              <a:t>Clinical Impact of Rapid Microbiologic Diagnostic Tests</a:t>
            </a:r>
          </a:p>
          <a:p>
            <a:pPr lvl="1"/>
            <a:r>
              <a:rPr lang="en-US" sz="1300" b="0" dirty="0"/>
              <a:t>Clinical, Infection Control &amp; Laboratory Aspects of Ebola Virus Disease</a:t>
            </a:r>
          </a:p>
          <a:p>
            <a:r>
              <a:rPr lang="en-US" sz="1300" dirty="0" smtClean="0"/>
              <a:t>Stephen </a:t>
            </a:r>
            <a:r>
              <a:rPr lang="en-US" sz="1300" dirty="0"/>
              <a:t>Pipe, MD</a:t>
            </a:r>
          </a:p>
          <a:p>
            <a:pPr lvl="1"/>
            <a:r>
              <a:rPr lang="en-US" sz="1300" b="0" dirty="0"/>
              <a:t>Demystifying Lupus Anticoagulant</a:t>
            </a:r>
          </a:p>
          <a:p>
            <a:r>
              <a:rPr lang="en-US" sz="1300" dirty="0" smtClean="0"/>
              <a:t>Eric </a:t>
            </a:r>
            <a:r>
              <a:rPr lang="en-US" sz="1300" dirty="0"/>
              <a:t>Vasbinder, MT(ASCP)</a:t>
            </a:r>
          </a:p>
          <a:p>
            <a:r>
              <a:rPr lang="en-US" sz="1300" b="0" dirty="0"/>
              <a:t> </a:t>
            </a:r>
            <a:r>
              <a:rPr lang="en-US" sz="1300" b="0" dirty="0" smtClean="0"/>
              <a:t>         Don’t </a:t>
            </a:r>
            <a:r>
              <a:rPr lang="en-US" sz="1300" b="0" dirty="0"/>
              <a:t>Get Stuck in the Middle with Your </a:t>
            </a:r>
            <a:r>
              <a:rPr lang="en-US" sz="1300" b="0" dirty="0" smtClean="0"/>
              <a:t>Middleware</a:t>
            </a:r>
          </a:p>
          <a:p>
            <a:r>
              <a:rPr lang="en-US" sz="1300" dirty="0" smtClean="0"/>
              <a:t>Jeffrey Warren, MD</a:t>
            </a:r>
          </a:p>
          <a:p>
            <a:r>
              <a:rPr lang="en-US" sz="1300" b="0" dirty="0" smtClean="0"/>
              <a:t>          Complement: History, Cases &amp; Perspectives</a:t>
            </a:r>
          </a:p>
          <a:p>
            <a:endParaRPr lang="en-US"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381000" y="228601"/>
            <a:ext cx="6584950" cy="609600"/>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algn="ctr">
              <a:buNone/>
            </a:pPr>
            <a:r>
              <a:rPr lang="en-US" sz="1400" b="1" dirty="0" smtClean="0">
                <a:solidFill>
                  <a:schemeClr val="accent2"/>
                </a:solidFill>
              </a:rPr>
              <a:t>Clinical Pathology Patient Care Quality</a:t>
            </a:r>
          </a:p>
          <a:p>
            <a:pPr marL="0" indent="0" algn="ctr">
              <a:buNone/>
            </a:pPr>
            <a:r>
              <a:rPr lang="en-US" sz="1400" dirty="0" smtClean="0">
                <a:solidFill>
                  <a:schemeClr val="accent2"/>
                </a:solidFill>
              </a:rPr>
              <a:t>Chemical Pathology</a:t>
            </a:r>
            <a:r>
              <a:rPr lang="en-US" sz="1400" b="1" u="sng" dirty="0" smtClean="0">
                <a:solidFill>
                  <a:schemeClr val="accent2"/>
                </a:solidFill>
              </a:rPr>
              <a:t/>
            </a:r>
            <a:br>
              <a:rPr lang="en-US" sz="1400" b="1" u="sng" dirty="0" smtClean="0">
                <a:solidFill>
                  <a:schemeClr val="accent2"/>
                </a:solidFill>
              </a:rPr>
            </a:br>
            <a:r>
              <a:rPr lang="en-US" sz="1600" dirty="0" smtClean="0">
                <a:solidFill>
                  <a:schemeClr val="accent2"/>
                </a:solidFill>
              </a:rPr>
              <a:t> </a:t>
            </a:r>
            <a:endParaRPr lang="en-US" sz="1600" dirty="0" smtClean="0"/>
          </a:p>
        </p:txBody>
      </p:sp>
      <p:graphicFrame>
        <p:nvGraphicFramePr>
          <p:cNvPr id="6" name="Chart 5"/>
          <p:cNvGraphicFramePr>
            <a:graphicFrameLocks/>
          </p:cNvGraphicFramePr>
          <p:nvPr>
            <p:extLst>
              <p:ext uri="{D42A27DB-BD31-4B8C-83A1-F6EECF244321}">
                <p14:modId xmlns:p14="http://schemas.microsoft.com/office/powerpoint/2010/main" val="679584567"/>
              </p:ext>
            </p:extLst>
          </p:nvPr>
        </p:nvGraphicFramePr>
        <p:xfrm>
          <a:off x="792126" y="838201"/>
          <a:ext cx="5891213" cy="4751373"/>
        </p:xfrm>
        <a:graphic>
          <a:graphicData uri="http://schemas.openxmlformats.org/drawingml/2006/chart">
            <c:chart xmlns:c="http://schemas.openxmlformats.org/drawingml/2006/chart" xmlns:r="http://schemas.openxmlformats.org/officeDocument/2006/relationships" r:id="rId2"/>
          </a:graphicData>
        </a:graphic>
      </p:graphicFrame>
      <p:sp>
        <p:nvSpPr>
          <p:cNvPr id="2" name="Rectangle 1"/>
          <p:cNvSpPr/>
          <p:nvPr/>
        </p:nvSpPr>
        <p:spPr>
          <a:xfrm>
            <a:off x="792126" y="5638800"/>
            <a:ext cx="6096000" cy="3046988"/>
          </a:xfrm>
          <a:prstGeom prst="rect">
            <a:avLst/>
          </a:prstGeom>
        </p:spPr>
        <p:txBody>
          <a:bodyPr wrap="square">
            <a:spAutoFit/>
          </a:bodyPr>
          <a:lstStyle/>
          <a:p>
            <a:pPr marL="0" indent="0">
              <a:buNone/>
            </a:pPr>
            <a:r>
              <a:rPr lang="en-US" sz="1600" dirty="0"/>
              <a:t>Monitor: </a:t>
            </a:r>
            <a:r>
              <a:rPr lang="en-US" sz="1600" b="0" dirty="0"/>
              <a:t>TAT for BASIC biochemical panel for Emergency Department adult patients (ESA)  from time of collections to result reporting.</a:t>
            </a:r>
          </a:p>
          <a:p>
            <a:endParaRPr lang="en-US" sz="1600" dirty="0"/>
          </a:p>
          <a:p>
            <a:pPr marL="0" indent="0">
              <a:buNone/>
            </a:pPr>
            <a:r>
              <a:rPr lang="en-US" sz="1600" dirty="0"/>
              <a:t>Goal: </a:t>
            </a:r>
            <a:r>
              <a:rPr lang="en-US" sz="1600" b="0" dirty="0"/>
              <a:t>TAT &lt;= 60 minutes. </a:t>
            </a:r>
            <a:r>
              <a:rPr lang="en-US" sz="1600" b="0" dirty="0" smtClean="0"/>
              <a:t>TAT </a:t>
            </a:r>
            <a:r>
              <a:rPr lang="en-US" sz="1600" b="0" dirty="0"/>
              <a:t>for 95% of the </a:t>
            </a:r>
            <a:r>
              <a:rPr lang="en-US" sz="1600" b="0" dirty="0" smtClean="0"/>
              <a:t>specimens should meet the goal, with all specimens to </a:t>
            </a:r>
            <a:r>
              <a:rPr lang="en-US" sz="1600" b="0" dirty="0"/>
              <a:t>60 minutes as possible</a:t>
            </a:r>
            <a:r>
              <a:rPr lang="en-US" sz="1600" b="0" dirty="0" smtClean="0"/>
              <a:t>. </a:t>
            </a:r>
          </a:p>
          <a:p>
            <a:pPr marL="0" indent="0">
              <a:buNone/>
            </a:pPr>
            <a:endParaRPr lang="en-US" sz="1600" dirty="0"/>
          </a:p>
          <a:p>
            <a:pPr marL="0" indent="0">
              <a:buNone/>
            </a:pPr>
            <a:r>
              <a:rPr lang="en-US" sz="1600" dirty="0"/>
              <a:t>Impact: </a:t>
            </a:r>
            <a:r>
              <a:rPr lang="en-US" sz="1600" b="0" dirty="0"/>
              <a:t>Delay in diagnosis and </a:t>
            </a:r>
            <a:r>
              <a:rPr lang="en-US" sz="1600" b="0" dirty="0" smtClean="0"/>
              <a:t>providing </a:t>
            </a:r>
            <a:r>
              <a:rPr lang="en-US" sz="1600" b="0" dirty="0"/>
              <a:t>appropriate care.</a:t>
            </a:r>
          </a:p>
          <a:p>
            <a:endParaRPr lang="en-US" sz="1600" dirty="0"/>
          </a:p>
          <a:p>
            <a:pPr marL="0" indent="0">
              <a:buNone/>
            </a:pPr>
            <a:r>
              <a:rPr lang="en-US" sz="1600" dirty="0"/>
              <a:t>Status: </a:t>
            </a:r>
            <a:r>
              <a:rPr lang="en-US" sz="1600" b="0" dirty="0" smtClean="0"/>
              <a:t>The last two months have shown an increase in the in all parameters. Continue </a:t>
            </a:r>
            <a:r>
              <a:rPr lang="en-US" sz="1600" b="0" dirty="0"/>
              <a:t>to monitor for a trend in increased TAT</a:t>
            </a:r>
            <a:r>
              <a:rPr lang="en-US" sz="1400" b="0" dirty="0" smtClean="0"/>
              <a:t>. </a:t>
            </a:r>
            <a:r>
              <a:rPr lang="en-US" sz="1600" b="0" dirty="0" smtClean="0"/>
              <a:t>If increase continues, investigate potential causes of outliers.</a:t>
            </a:r>
            <a:endParaRPr lang="en-US" sz="1600" b="0" dirty="0"/>
          </a:p>
        </p:txBody>
      </p:sp>
    </p:spTree>
    <p:extLst>
      <p:ext uri="{BB962C8B-B14F-4D97-AF65-F5344CB8AC3E}">
        <p14:creationId xmlns:p14="http://schemas.microsoft.com/office/powerpoint/2010/main" val="384832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48939" y="4542068"/>
            <a:ext cx="195275" cy="328438"/>
          </a:xfrm>
          <a:prstGeom prst="rect">
            <a:avLst/>
          </a:prstGeom>
        </p:spPr>
        <p:txBody>
          <a:bodyPr wrap="none" lIns="96661" tIns="48331" rIns="96661" bIns="48331">
            <a:spAutoFit/>
          </a:bodyPr>
          <a:lstStyle/>
          <a:p>
            <a:endParaRPr lang="en-US" dirty="0"/>
          </a:p>
        </p:txBody>
      </p:sp>
      <p:sp>
        <p:nvSpPr>
          <p:cNvPr id="6" name="Rectangle 5"/>
          <p:cNvSpPr>
            <a:spLocks noChangeArrowheads="1"/>
          </p:cNvSpPr>
          <p:nvPr/>
        </p:nvSpPr>
        <p:spPr bwMode="auto">
          <a:xfrm>
            <a:off x="0" y="-762879"/>
            <a:ext cx="7315200" cy="2005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ctr" anchorCtr="0" compatLnSpc="1">
            <a:prstTxWarp prst="textNoShape">
              <a:avLst/>
            </a:prstTxWarp>
            <a:spAutoFit/>
          </a:bodyPr>
          <a:lstStyle/>
          <a:p>
            <a:pPr algn="ctr" defTabSz="966612"/>
            <a:endParaRPr lang="en-US" altLang="en-US" dirty="0">
              <a:solidFill>
                <a:srgbClr val="548DD4"/>
              </a:solidFill>
              <a:latin typeface="Cambria" pitchFamily="18" charset="0"/>
              <a:ea typeface="Times New Roman" pitchFamily="18" charset="0"/>
              <a:cs typeface="Times New Roman" pitchFamily="18" charset="0"/>
            </a:endParaRPr>
          </a:p>
          <a:p>
            <a:pPr algn="ctr" defTabSz="966612"/>
            <a:endParaRPr lang="en-US" altLang="en-US" dirty="0">
              <a:solidFill>
                <a:srgbClr val="548DD4"/>
              </a:solidFill>
              <a:latin typeface="Cambria" pitchFamily="18" charset="0"/>
              <a:ea typeface="Times New Roman" pitchFamily="18" charset="0"/>
              <a:cs typeface="Times New Roman" pitchFamily="18" charset="0"/>
            </a:endParaRPr>
          </a:p>
          <a:p>
            <a:pPr algn="ctr" defTabSz="966612"/>
            <a:endParaRPr lang="en-US" altLang="en-US" dirty="0">
              <a:solidFill>
                <a:srgbClr val="548DD4"/>
              </a:solidFill>
              <a:latin typeface="Cambria" pitchFamily="18" charset="0"/>
              <a:ea typeface="Times New Roman" pitchFamily="18" charset="0"/>
              <a:cs typeface="Times New Roman" pitchFamily="18" charset="0"/>
            </a:endParaRPr>
          </a:p>
          <a:p>
            <a:pPr algn="ctr" defTabSz="966612"/>
            <a:endParaRPr lang="en-US" altLang="en-US" dirty="0">
              <a:solidFill>
                <a:srgbClr val="548DD4"/>
              </a:solidFill>
              <a:latin typeface="Cambria" pitchFamily="18" charset="0"/>
              <a:ea typeface="Times New Roman" pitchFamily="18" charset="0"/>
              <a:cs typeface="Times New Roman" pitchFamily="18" charset="0"/>
            </a:endParaRPr>
          </a:p>
          <a:p>
            <a:pPr algn="ctr" defTabSz="966612"/>
            <a:endParaRPr lang="en-US" altLang="en-US" dirty="0">
              <a:solidFill>
                <a:srgbClr val="548DD4"/>
              </a:solidFill>
              <a:latin typeface="Cambria" pitchFamily="18" charset="0"/>
              <a:ea typeface="Times New Roman" pitchFamily="18" charset="0"/>
              <a:cs typeface="Times New Roman" pitchFamily="18" charset="0"/>
            </a:endParaRPr>
          </a:p>
          <a:p>
            <a:pPr algn="ctr" defTabSz="966612"/>
            <a:r>
              <a:rPr lang="en-US" altLang="en-US" dirty="0">
                <a:solidFill>
                  <a:schemeClr val="accent6">
                    <a:lumMod val="75000"/>
                  </a:schemeClr>
                </a:solidFill>
                <a:latin typeface="+mn-lt"/>
                <a:ea typeface="Times New Roman" pitchFamily="18" charset="0"/>
                <a:cs typeface="Times New Roman" pitchFamily="18" charset="0"/>
              </a:rPr>
              <a:t>Clinical Pathology Patient Care Quality</a:t>
            </a:r>
            <a:r>
              <a:rPr lang="en-US" altLang="en-US" u="sng" dirty="0">
                <a:solidFill>
                  <a:schemeClr val="accent6">
                    <a:lumMod val="75000"/>
                  </a:schemeClr>
                </a:solidFill>
                <a:latin typeface="+mn-lt"/>
                <a:ea typeface="Times New Roman" pitchFamily="18" charset="0"/>
                <a:cs typeface="Times New Roman" pitchFamily="18" charset="0"/>
              </a:rPr>
              <a:t/>
            </a:r>
            <a:br>
              <a:rPr lang="en-US" altLang="en-US" u="sng" dirty="0">
                <a:solidFill>
                  <a:schemeClr val="accent6">
                    <a:lumMod val="75000"/>
                  </a:schemeClr>
                </a:solidFill>
                <a:latin typeface="+mn-lt"/>
                <a:ea typeface="Times New Roman" pitchFamily="18" charset="0"/>
                <a:cs typeface="Times New Roman" pitchFamily="18" charset="0"/>
              </a:rPr>
            </a:br>
            <a:r>
              <a:rPr lang="en-US" altLang="en-US" dirty="0">
                <a:solidFill>
                  <a:schemeClr val="accent6">
                    <a:lumMod val="75000"/>
                  </a:schemeClr>
                </a:solidFill>
                <a:latin typeface="+mn-lt"/>
                <a:ea typeface="Times New Roman" pitchFamily="18" charset="0"/>
                <a:cs typeface="Times New Roman" pitchFamily="18" charset="0"/>
              </a:rPr>
              <a:t>CFF </a:t>
            </a:r>
            <a:r>
              <a:rPr lang="en-US" altLang="en-US" i="1" dirty="0" err="1">
                <a:solidFill>
                  <a:schemeClr val="accent6">
                    <a:lumMod val="75000"/>
                  </a:schemeClr>
                </a:solidFill>
                <a:latin typeface="+mn-lt"/>
                <a:ea typeface="Times New Roman" pitchFamily="18" charset="0"/>
                <a:cs typeface="Times New Roman" pitchFamily="18" charset="0"/>
              </a:rPr>
              <a:t>Burkholderia</a:t>
            </a:r>
            <a:r>
              <a:rPr lang="en-US" altLang="en-US" i="1" dirty="0">
                <a:solidFill>
                  <a:schemeClr val="accent6">
                    <a:lumMod val="75000"/>
                  </a:schemeClr>
                </a:solidFill>
                <a:latin typeface="+mn-lt"/>
                <a:ea typeface="Times New Roman" pitchFamily="18" charset="0"/>
                <a:cs typeface="Times New Roman" pitchFamily="18" charset="0"/>
              </a:rPr>
              <a:t> </a:t>
            </a:r>
            <a:r>
              <a:rPr lang="en-US" altLang="en-US" i="1" dirty="0" err="1">
                <a:solidFill>
                  <a:schemeClr val="accent6">
                    <a:lumMod val="75000"/>
                  </a:schemeClr>
                </a:solidFill>
                <a:latin typeface="+mn-lt"/>
                <a:ea typeface="Times New Roman" pitchFamily="18" charset="0"/>
                <a:cs typeface="Times New Roman" pitchFamily="18" charset="0"/>
              </a:rPr>
              <a:t>cepacia</a:t>
            </a:r>
            <a:r>
              <a:rPr lang="en-US" altLang="en-US" dirty="0">
                <a:solidFill>
                  <a:schemeClr val="accent6">
                    <a:lumMod val="75000"/>
                  </a:schemeClr>
                </a:solidFill>
                <a:latin typeface="+mn-lt"/>
                <a:ea typeface="Times New Roman" pitchFamily="18" charset="0"/>
                <a:cs typeface="Times New Roman" pitchFamily="18" charset="0"/>
              </a:rPr>
              <a:t> Research Laboratory and Repository</a:t>
            </a:r>
            <a:endParaRPr lang="en-US" altLang="en-US" sz="400" b="0" dirty="0">
              <a:solidFill>
                <a:schemeClr val="accent6">
                  <a:lumMod val="75000"/>
                </a:schemeClr>
              </a:solidFill>
              <a:latin typeface="+mn-lt"/>
              <a:cs typeface="Arial" pitchFamily="34" charset="0"/>
            </a:endParaRPr>
          </a:p>
          <a:p>
            <a:pPr algn="ctr" defTabSz="966612" eaLnBrk="0" hangingPunct="0"/>
            <a:endParaRPr lang="en-US" altLang="en-US" sz="1900" b="0" dirty="0">
              <a:latin typeface="Arial" pitchFamily="34" charset="0"/>
              <a:cs typeface="Arial" pitchFamily="34" charset="0"/>
            </a:endParaRPr>
          </a:p>
        </p:txBody>
      </p:sp>
      <p:sp>
        <p:nvSpPr>
          <p:cNvPr id="8" name="Rectangle 6"/>
          <p:cNvSpPr>
            <a:spLocks noChangeArrowheads="1"/>
          </p:cNvSpPr>
          <p:nvPr/>
        </p:nvSpPr>
        <p:spPr bwMode="auto">
          <a:xfrm>
            <a:off x="243840" y="1301348"/>
            <a:ext cx="6827520" cy="80997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endParaRPr lang="en-US" altLang="en-US" sz="1300" dirty="0">
              <a:ea typeface="Times New Roman" pitchFamily="18" charset="0"/>
              <a:cs typeface="Times New Roman" pitchFamily="18" charset="0"/>
            </a:endParaRPr>
          </a:p>
          <a:p>
            <a:pPr defTabSz="966612"/>
            <a:r>
              <a:rPr lang="en-US" altLang="en-US" sz="1300" dirty="0">
                <a:ea typeface="Times New Roman" pitchFamily="18" charset="0"/>
                <a:cs typeface="Times New Roman" pitchFamily="18" charset="0"/>
              </a:rPr>
              <a:t>  </a:t>
            </a:r>
          </a:p>
          <a:p>
            <a:pPr defTabSz="966612"/>
            <a:r>
              <a:rPr lang="en-US" altLang="en-US" sz="1300" dirty="0">
                <a:ea typeface="Times New Roman" pitchFamily="18" charset="0"/>
                <a:cs typeface="Times New Roman" pitchFamily="18" charset="0"/>
              </a:rPr>
              <a:t>  </a:t>
            </a:r>
          </a:p>
          <a:p>
            <a:pPr defTabSz="966612"/>
            <a:r>
              <a:rPr lang="en-US" altLang="en-US" sz="1300" dirty="0">
                <a:ea typeface="Times New Roman" pitchFamily="18" charset="0"/>
                <a:cs typeface="Times New Roman" pitchFamily="18" charset="0"/>
              </a:rPr>
              <a:t>  Monitor: </a:t>
            </a:r>
            <a:r>
              <a:rPr lang="en-US" altLang="en-US" sz="1300" b="0" dirty="0">
                <a:ea typeface="Times New Roman" pitchFamily="18" charset="0"/>
                <a:cs typeface="Times New Roman" pitchFamily="18" charset="0"/>
              </a:rPr>
              <a:t>Percent of isolates that do not meet our</a:t>
            </a:r>
            <a:r>
              <a:rPr lang="en-US" altLang="en-US" sz="1300" dirty="0">
                <a:ea typeface="Times New Roman" pitchFamily="18" charset="0"/>
                <a:cs typeface="Times New Roman" pitchFamily="18" charset="0"/>
              </a:rPr>
              <a:t> </a:t>
            </a:r>
            <a:r>
              <a:rPr lang="en-US" altLang="en-US" sz="1300" b="0" dirty="0">
                <a:ea typeface="Times New Roman" pitchFamily="18" charset="0"/>
                <a:cs typeface="Times New Roman" pitchFamily="18" charset="0"/>
              </a:rPr>
              <a:t>acceptability criteria.</a:t>
            </a:r>
          </a:p>
          <a:p>
            <a:pPr defTabSz="966612"/>
            <a:endParaRPr lang="en-US" altLang="en-US" sz="1300" b="0" dirty="0"/>
          </a:p>
          <a:p>
            <a:pPr defTabSz="966612" eaLnBrk="0" hangingPunct="0"/>
            <a:r>
              <a:rPr lang="en-US" altLang="en-US" sz="1300" dirty="0">
                <a:ea typeface="Times New Roman" pitchFamily="18" charset="0"/>
                <a:cs typeface="Times New Roman" pitchFamily="18" charset="0"/>
              </a:rPr>
              <a:t>  Quality Assurance Goal: </a:t>
            </a:r>
            <a:r>
              <a:rPr lang="en-US" altLang="en-US" sz="1300" b="0" dirty="0">
                <a:ea typeface="Times New Roman" pitchFamily="18" charset="0"/>
                <a:cs typeface="Times New Roman" pitchFamily="18" charset="0"/>
              </a:rPr>
              <a:t>97% or more of isolates received from referral </a:t>
            </a:r>
            <a:r>
              <a:rPr lang="en-US" altLang="en-US" sz="1300" b="0" dirty="0" smtClean="0">
                <a:ea typeface="Times New Roman" pitchFamily="18" charset="0"/>
                <a:cs typeface="Times New Roman" pitchFamily="18" charset="0"/>
              </a:rPr>
              <a:t>laboratories</a:t>
            </a:r>
          </a:p>
          <a:p>
            <a:pPr defTabSz="966612" eaLnBrk="0" hangingPunct="0"/>
            <a:r>
              <a:rPr lang="en-US" altLang="en-US" sz="1300" b="0" dirty="0" smtClean="0">
                <a:ea typeface="Times New Roman" pitchFamily="18" charset="0"/>
                <a:cs typeface="Times New Roman" pitchFamily="18" charset="0"/>
              </a:rPr>
              <a:t>  meet </a:t>
            </a:r>
            <a:r>
              <a:rPr lang="en-US" altLang="en-US" sz="1300" b="0" dirty="0">
                <a:ea typeface="Times New Roman" pitchFamily="18" charset="0"/>
                <a:cs typeface="Times New Roman" pitchFamily="18" charset="0"/>
              </a:rPr>
              <a:t>our </a:t>
            </a:r>
            <a:r>
              <a:rPr lang="en-US" altLang="en-US" sz="1300" b="0" dirty="0" smtClean="0">
                <a:ea typeface="Times New Roman" pitchFamily="18" charset="0"/>
                <a:cs typeface="Times New Roman" pitchFamily="18" charset="0"/>
              </a:rPr>
              <a:t>acceptability </a:t>
            </a:r>
            <a:r>
              <a:rPr lang="en-US" altLang="en-US" sz="1300" b="0" dirty="0">
                <a:ea typeface="Times New Roman" pitchFamily="18" charset="0"/>
                <a:cs typeface="Times New Roman" pitchFamily="18" charset="0"/>
              </a:rPr>
              <a:t>criteria.</a:t>
            </a:r>
          </a:p>
          <a:p>
            <a:pPr defTabSz="966612" eaLnBrk="0" hangingPunct="0"/>
            <a:endParaRPr lang="en-US" altLang="en-US" sz="1300" b="0" dirty="0"/>
          </a:p>
          <a:p>
            <a:pPr defTabSz="966612" eaLnBrk="0" hangingPunct="0"/>
            <a:r>
              <a:rPr lang="en-US" altLang="en-US" sz="1300" dirty="0">
                <a:ea typeface="Times New Roman" pitchFamily="18" charset="0"/>
                <a:cs typeface="Times New Roman" pitchFamily="18" charset="0"/>
              </a:rPr>
              <a:t>  Impact: </a:t>
            </a:r>
            <a:r>
              <a:rPr lang="en-US" altLang="en-US" sz="1300" b="0" dirty="0">
                <a:ea typeface="Times New Roman" pitchFamily="18" charset="0"/>
                <a:cs typeface="Times New Roman" pitchFamily="18" charset="0"/>
              </a:rPr>
              <a:t>Delay in reporting results to referring physician and laboratory.</a:t>
            </a:r>
          </a:p>
          <a:p>
            <a:pPr defTabSz="966612" eaLnBrk="0" hangingPunct="0"/>
            <a:endParaRPr lang="en-US" altLang="en-US" sz="1300" dirty="0">
              <a:ea typeface="Times New Roman" pitchFamily="18" charset="0"/>
              <a:cs typeface="Times New Roman" pitchFamily="18" charset="0"/>
            </a:endParaRPr>
          </a:p>
          <a:p>
            <a:pPr lvl="0" eaLnBrk="0" hangingPunct="0"/>
            <a:r>
              <a:rPr lang="en-US" altLang="en-US" sz="1300" dirty="0">
                <a:ea typeface="Times New Roman" pitchFamily="18" charset="0"/>
                <a:cs typeface="Times New Roman" pitchFamily="18" charset="0"/>
              </a:rPr>
              <a:t>  Status: </a:t>
            </a:r>
            <a:r>
              <a:rPr lang="en-US" altLang="en-US" sz="1300" b="0" dirty="0">
                <a:ea typeface="Times New Roman" pitchFamily="18" charset="0"/>
                <a:cs typeface="Times New Roman" pitchFamily="18" charset="0"/>
              </a:rPr>
              <a:t>1.4 percent of </a:t>
            </a:r>
            <a:r>
              <a:rPr lang="en-US" altLang="en-US" sz="1300" dirty="0">
                <a:ea typeface="Times New Roman" pitchFamily="18" charset="0"/>
                <a:cs typeface="Times New Roman" pitchFamily="18" charset="0"/>
              </a:rPr>
              <a:t>isolates (1303 total isolates) </a:t>
            </a:r>
            <a:r>
              <a:rPr lang="en-US" altLang="en-US" sz="1300" b="0" dirty="0">
                <a:ea typeface="Times New Roman" pitchFamily="18" charset="0"/>
                <a:cs typeface="Times New Roman" pitchFamily="18" charset="0"/>
              </a:rPr>
              <a:t>sent from 146 different referring </a:t>
            </a:r>
            <a:endParaRPr lang="en-US" altLang="en-US" sz="1300" b="0" dirty="0" smtClean="0">
              <a:ea typeface="Times New Roman" pitchFamily="18" charset="0"/>
              <a:cs typeface="Times New Roman" pitchFamily="18" charset="0"/>
            </a:endParaRPr>
          </a:p>
          <a:p>
            <a:pPr lvl="0" eaLnBrk="0" hangingPunct="0"/>
            <a:r>
              <a:rPr lang="en-US" altLang="en-US" sz="1300" b="0" dirty="0">
                <a:ea typeface="Times New Roman" pitchFamily="18" charset="0"/>
                <a:cs typeface="Times New Roman" pitchFamily="18" charset="0"/>
              </a:rPr>
              <a:t> </a:t>
            </a:r>
            <a:r>
              <a:rPr lang="en-US" altLang="en-US" sz="1300" b="0" dirty="0" smtClean="0">
                <a:ea typeface="Times New Roman" pitchFamily="18" charset="0"/>
                <a:cs typeface="Times New Roman" pitchFamily="18" charset="0"/>
              </a:rPr>
              <a:t> labs </a:t>
            </a:r>
            <a:r>
              <a:rPr lang="en-US" altLang="en-US" sz="1300" b="0" dirty="0">
                <a:ea typeface="Times New Roman" pitchFamily="18" charset="0"/>
                <a:cs typeface="Times New Roman" pitchFamily="18" charset="0"/>
              </a:rPr>
              <a:t>fell into </a:t>
            </a:r>
            <a:r>
              <a:rPr lang="en-US" altLang="en-US" sz="1300" b="0" dirty="0" smtClean="0">
                <a:ea typeface="Times New Roman" pitchFamily="18" charset="0"/>
                <a:cs typeface="Times New Roman" pitchFamily="18" charset="0"/>
              </a:rPr>
              <a:t>the </a:t>
            </a:r>
            <a:r>
              <a:rPr lang="en-US" altLang="en-US" sz="1300" b="0" dirty="0">
                <a:ea typeface="Times New Roman" pitchFamily="18" charset="0"/>
                <a:cs typeface="Times New Roman" pitchFamily="18" charset="0"/>
              </a:rPr>
              <a:t>categories listed  in the above graph.  The majority of isolates sent </a:t>
            </a:r>
            <a:r>
              <a:rPr lang="en-US" altLang="en-US" sz="1300" b="0" dirty="0" smtClean="0">
                <a:ea typeface="Times New Roman" pitchFamily="18" charset="0"/>
                <a:cs typeface="Times New Roman" pitchFamily="18" charset="0"/>
              </a:rPr>
              <a:t>from</a:t>
            </a:r>
          </a:p>
          <a:p>
            <a:pPr lvl="0" eaLnBrk="0" hangingPunct="0"/>
            <a:r>
              <a:rPr lang="en-US" altLang="en-US" sz="1300" b="0" dirty="0">
                <a:ea typeface="Times New Roman" pitchFamily="18" charset="0"/>
                <a:cs typeface="Times New Roman" pitchFamily="18" charset="0"/>
              </a:rPr>
              <a:t> </a:t>
            </a:r>
            <a:r>
              <a:rPr lang="en-US" altLang="en-US" sz="1300" b="0" dirty="0" smtClean="0">
                <a:ea typeface="Times New Roman" pitchFamily="18" charset="0"/>
                <a:cs typeface="Times New Roman" pitchFamily="18" charset="0"/>
              </a:rPr>
              <a:t> </a:t>
            </a:r>
            <a:r>
              <a:rPr lang="en-US" altLang="en-US" sz="1300" b="0" dirty="0">
                <a:ea typeface="Times New Roman" pitchFamily="18" charset="0"/>
                <a:cs typeface="Times New Roman" pitchFamily="18" charset="0"/>
              </a:rPr>
              <a:t>referring laboratory </a:t>
            </a:r>
            <a:r>
              <a:rPr lang="en-US" altLang="en-US" sz="1300" b="0" dirty="0" smtClean="0">
                <a:ea typeface="Times New Roman" pitchFamily="18" charset="0"/>
                <a:cs typeface="Times New Roman" pitchFamily="18" charset="0"/>
              </a:rPr>
              <a:t>met </a:t>
            </a:r>
            <a:r>
              <a:rPr lang="en-US" altLang="en-US" sz="1300" b="0" dirty="0">
                <a:ea typeface="Times New Roman" pitchFamily="18" charset="0"/>
                <a:cs typeface="Times New Roman" pitchFamily="18" charset="0"/>
              </a:rPr>
              <a:t>our acceptability criteria.  </a:t>
            </a:r>
            <a:r>
              <a:rPr lang="en-US" altLang="en-US" sz="1300" i="1" dirty="0">
                <a:ea typeface="Times New Roman" pitchFamily="18" charset="0"/>
                <a:cs typeface="Times New Roman" pitchFamily="18" charset="0"/>
              </a:rPr>
              <a:t>No trends needing corrective </a:t>
            </a:r>
            <a:r>
              <a:rPr lang="en-US" altLang="en-US" sz="1300" i="1" dirty="0" smtClean="0">
                <a:ea typeface="Times New Roman" pitchFamily="18" charset="0"/>
                <a:cs typeface="Times New Roman" pitchFamily="18" charset="0"/>
              </a:rPr>
              <a:t>action</a:t>
            </a:r>
          </a:p>
          <a:p>
            <a:pPr lvl="0" eaLnBrk="0" hangingPunct="0"/>
            <a:r>
              <a:rPr lang="en-US" altLang="en-US" sz="1300" i="1" dirty="0">
                <a:ea typeface="Times New Roman" pitchFamily="18" charset="0"/>
                <a:cs typeface="Times New Roman" pitchFamily="18" charset="0"/>
              </a:rPr>
              <a:t> </a:t>
            </a:r>
            <a:r>
              <a:rPr lang="en-US" altLang="en-US" sz="1300" i="1" dirty="0" smtClean="0">
                <a:ea typeface="Times New Roman" pitchFamily="18" charset="0"/>
                <a:cs typeface="Times New Roman" pitchFamily="18" charset="0"/>
              </a:rPr>
              <a:t> </a:t>
            </a:r>
            <a:r>
              <a:rPr lang="en-US" altLang="en-US" sz="1300" i="1" dirty="0">
                <a:ea typeface="Times New Roman" pitchFamily="18" charset="0"/>
                <a:cs typeface="Times New Roman" pitchFamily="18" charset="0"/>
              </a:rPr>
              <a:t>are apparent.</a:t>
            </a:r>
            <a:endParaRPr lang="en-US" altLang="en-US" sz="1300" dirty="0"/>
          </a:p>
          <a:p>
            <a:pPr lvl="0" eaLnBrk="0" hangingPunct="0"/>
            <a:endParaRPr lang="en-US" altLang="en-US" sz="1300" b="0" dirty="0">
              <a:ea typeface="Times New Roman" pitchFamily="18" charset="0"/>
              <a:cs typeface="Times New Roman" pitchFamily="18" charset="0"/>
            </a:endParaRPr>
          </a:p>
        </p:txBody>
      </p:sp>
      <p:sp>
        <p:nvSpPr>
          <p:cNvPr id="9" name="Rectangle 8"/>
          <p:cNvSpPr/>
          <p:nvPr/>
        </p:nvSpPr>
        <p:spPr>
          <a:xfrm>
            <a:off x="487681" y="1280160"/>
            <a:ext cx="6583680" cy="328438"/>
          </a:xfrm>
          <a:prstGeom prst="rect">
            <a:avLst/>
          </a:prstGeom>
        </p:spPr>
        <p:txBody>
          <a:bodyPr wrap="square" lIns="96661" tIns="48331" rIns="96661" bIns="48331">
            <a:spAutoFit/>
          </a:bodyPr>
          <a:lstStyle/>
          <a:p>
            <a:pPr lvl="0" algn="ctr" eaLnBrk="0" fontAlgn="base" hangingPunct="0">
              <a:spcBef>
                <a:spcPct val="0"/>
              </a:spcBef>
              <a:spcAft>
                <a:spcPct val="0"/>
              </a:spcAft>
            </a:pPr>
            <a:r>
              <a:rPr kumimoji="0" lang="en-US" altLang="en-US" b="0" i="0"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Referring Laboratory Report Card</a:t>
            </a:r>
            <a:endParaRPr lang="en-US" altLang="en-US" sz="500" b="0" dirty="0">
              <a:latin typeface="Arial" pitchFamily="34" charset="0"/>
              <a:cs typeface="Arial" pitchFamily="34" charset="0"/>
            </a:endParaRPr>
          </a:p>
        </p:txBody>
      </p:sp>
      <p:graphicFrame>
        <p:nvGraphicFramePr>
          <p:cNvPr id="7" name="Chart 6"/>
          <p:cNvGraphicFramePr/>
          <p:nvPr>
            <p:extLst>
              <p:ext uri="{D42A27DB-BD31-4B8C-83A1-F6EECF244321}">
                <p14:modId xmlns:p14="http://schemas.microsoft.com/office/powerpoint/2010/main" val="1186475058"/>
              </p:ext>
            </p:extLst>
          </p:nvPr>
        </p:nvGraphicFramePr>
        <p:xfrm>
          <a:off x="114951" y="1608598"/>
          <a:ext cx="6990080" cy="488061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33213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06302" y="4800600"/>
            <a:ext cx="5791200" cy="4247317"/>
          </a:xfrm>
          <a:prstGeom prst="rect">
            <a:avLst/>
          </a:prstGeom>
          <a:noFill/>
        </p:spPr>
        <p:txBody>
          <a:bodyPr wrap="square" rtlCol="0">
            <a:spAutoFit/>
          </a:bodyPr>
          <a:lstStyle/>
          <a:p>
            <a:r>
              <a:rPr lang="en-US" dirty="0" smtClean="0"/>
              <a:t>Purpose: </a:t>
            </a:r>
            <a:r>
              <a:rPr lang="en-US" b="0" dirty="0" smtClean="0"/>
              <a:t>Proficiency Testing is required for laboratory accreditation. Specimens are sent from an outside agency, tested and results reported to the agency. Our results are then graded and compared to the results other laboratories obtained. </a:t>
            </a:r>
          </a:p>
          <a:p>
            <a:endParaRPr lang="en-US" b="0" dirty="0"/>
          </a:p>
          <a:p>
            <a:r>
              <a:rPr lang="en-US" dirty="0" smtClean="0"/>
              <a:t>Goal: </a:t>
            </a:r>
            <a:r>
              <a:rPr lang="en-US" b="0" dirty="0" smtClean="0"/>
              <a:t>If the percent satisfactory falls below 98.5 %, a root case analysis is performed.  </a:t>
            </a:r>
          </a:p>
          <a:p>
            <a:endParaRPr lang="en-US" b="0" dirty="0"/>
          </a:p>
          <a:p>
            <a:r>
              <a:rPr lang="en-US" dirty="0" smtClean="0"/>
              <a:t>Status: </a:t>
            </a:r>
            <a:r>
              <a:rPr lang="en-US" b="0" dirty="0" smtClean="0"/>
              <a:t>We continue to show excellent performance</a:t>
            </a:r>
            <a:r>
              <a:rPr lang="en-US" b="0" dirty="0"/>
              <a:t>. It is unrealistic to expect a score of 100% on all challenges as some tests are not scored due to lack of consensus or specimen quality issues. </a:t>
            </a:r>
          </a:p>
          <a:p>
            <a:endParaRPr lang="en-US" b="0" dirty="0" smtClean="0"/>
          </a:p>
          <a:p>
            <a:r>
              <a:rPr lang="en-US" b="0" dirty="0"/>
              <a:t>Each failure is investigated to determine the cause. </a:t>
            </a:r>
            <a:r>
              <a:rPr lang="en-US" b="0" dirty="0" smtClean="0"/>
              <a:t>Common causes for failing a </a:t>
            </a:r>
            <a:r>
              <a:rPr lang="en-US" b="0" dirty="0" err="1" smtClean="0"/>
              <a:t>challege</a:t>
            </a:r>
            <a:r>
              <a:rPr lang="en-US" b="0" dirty="0" smtClean="0"/>
              <a:t> are clerical errors in entering results and failure to submit results be the deadline. </a:t>
            </a:r>
            <a:endParaRPr lang="en-US" b="0" dirty="0"/>
          </a:p>
          <a:p>
            <a:endParaRPr lang="en-US" b="0" dirty="0"/>
          </a:p>
          <a:p>
            <a:r>
              <a:rPr lang="en-US" b="0" dirty="0" smtClean="0"/>
              <a:t> </a:t>
            </a:r>
            <a:endParaRPr lang="en-US" b="0" dirty="0"/>
          </a:p>
        </p:txBody>
      </p:sp>
      <p:sp>
        <p:nvSpPr>
          <p:cNvPr id="21" name="Title 1"/>
          <p:cNvSpPr>
            <a:spLocks noGrp="1"/>
          </p:cNvSpPr>
          <p:nvPr>
            <p:ph type="title"/>
          </p:nvPr>
        </p:nvSpPr>
        <p:spPr>
          <a:xfrm>
            <a:off x="469452" y="152400"/>
            <a:ext cx="6584950" cy="4905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Pathology</a:t>
            </a:r>
            <a:r>
              <a:rPr lang="en-US" sz="1400" b="1" u="sng" dirty="0">
                <a:solidFill>
                  <a:schemeClr val="accent2"/>
                </a:solidFill>
              </a:rPr>
              <a:t/>
            </a:r>
            <a:br>
              <a:rPr lang="en-US" sz="1400" b="1" u="sng" dirty="0">
                <a:solidFill>
                  <a:schemeClr val="accent2"/>
                </a:solidFill>
              </a:rPr>
            </a:br>
            <a:endParaRPr lang="en-US" sz="1400" dirty="0" smtClean="0"/>
          </a:p>
        </p:txBody>
      </p:sp>
      <p:graphicFrame>
        <p:nvGraphicFramePr>
          <p:cNvPr id="13" name="Chart 12"/>
          <p:cNvGraphicFramePr>
            <a:graphicFrameLocks/>
          </p:cNvGraphicFramePr>
          <p:nvPr>
            <p:extLst>
              <p:ext uri="{D42A27DB-BD31-4B8C-83A1-F6EECF244321}">
                <p14:modId xmlns:p14="http://schemas.microsoft.com/office/powerpoint/2010/main" val="332015375"/>
              </p:ext>
            </p:extLst>
          </p:nvPr>
        </p:nvGraphicFramePr>
        <p:xfrm>
          <a:off x="609600" y="1066800"/>
          <a:ext cx="6019800" cy="3352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344223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81000" y="76200"/>
            <a:ext cx="6584950" cy="714375"/>
          </a:xfrm>
        </p:spPr>
        <p:txBody>
          <a:bodyPr/>
          <a:lstStyle/>
          <a:p>
            <a:r>
              <a:rPr lang="en-US" sz="1400" b="1" dirty="0">
                <a:solidFill>
                  <a:schemeClr val="accent2"/>
                </a:solidFill>
              </a:rPr>
              <a:t>Clinical Pathology Patient Care Quality</a:t>
            </a:r>
            <a:r>
              <a:rPr lang="en-US" sz="1400" b="1" u="sng" dirty="0">
                <a:solidFill>
                  <a:schemeClr val="accent2"/>
                </a:solidFill>
              </a:rPr>
              <a:t/>
            </a:r>
            <a:br>
              <a:rPr lang="en-US" sz="1400" b="1" u="sng" dirty="0">
                <a:solidFill>
                  <a:schemeClr val="accent2"/>
                </a:solidFill>
              </a:rPr>
            </a:br>
            <a:r>
              <a:rPr lang="en-US" sz="1400" b="1" dirty="0" smtClean="0">
                <a:solidFill>
                  <a:schemeClr val="accent2"/>
                </a:solidFill>
              </a:rPr>
              <a:t>Blood Bank</a:t>
            </a:r>
            <a:endParaRPr lang="en-US" sz="1400" b="1" dirty="0" smtClean="0"/>
          </a:p>
        </p:txBody>
      </p:sp>
      <p:graphicFrame>
        <p:nvGraphicFramePr>
          <p:cNvPr id="6" name="Chart 5"/>
          <p:cNvGraphicFramePr>
            <a:graphicFrameLocks/>
          </p:cNvGraphicFramePr>
          <p:nvPr>
            <p:extLst>
              <p:ext uri="{D42A27DB-BD31-4B8C-83A1-F6EECF244321}">
                <p14:modId xmlns:p14="http://schemas.microsoft.com/office/powerpoint/2010/main" val="2967898591"/>
              </p:ext>
            </p:extLst>
          </p:nvPr>
        </p:nvGraphicFramePr>
        <p:xfrm>
          <a:off x="838200" y="3200400"/>
          <a:ext cx="5791200" cy="2573078"/>
        </p:xfrm>
        <a:graphic>
          <a:graphicData uri="http://schemas.openxmlformats.org/drawingml/2006/chart">
            <c:chart xmlns:c="http://schemas.openxmlformats.org/drawingml/2006/chart" xmlns:r="http://schemas.openxmlformats.org/officeDocument/2006/relationships" r:id="rId2"/>
          </a:graphicData>
        </a:graphic>
      </p:graphicFrame>
      <p:sp>
        <p:nvSpPr>
          <p:cNvPr id="2" name="Rectangle 1"/>
          <p:cNvSpPr/>
          <p:nvPr/>
        </p:nvSpPr>
        <p:spPr>
          <a:xfrm>
            <a:off x="510363" y="6019800"/>
            <a:ext cx="2994837" cy="2785378"/>
          </a:xfrm>
          <a:prstGeom prst="rect">
            <a:avLst/>
          </a:prstGeom>
        </p:spPr>
        <p:txBody>
          <a:bodyPr wrap="square">
            <a:spAutoFit/>
          </a:bodyPr>
          <a:lstStyle/>
          <a:p>
            <a:r>
              <a:rPr lang="en-US" dirty="0"/>
              <a:t>Description of the Problem:</a:t>
            </a:r>
          </a:p>
          <a:p>
            <a:r>
              <a:rPr lang="en-US" sz="1600" b="0" dirty="0"/>
              <a:t>Unusable specimens being submitted by the Emergency Department. </a:t>
            </a:r>
          </a:p>
          <a:p>
            <a:r>
              <a:rPr lang="en-US" sz="1600" dirty="0"/>
              <a:t>Impact</a:t>
            </a:r>
            <a:r>
              <a:rPr lang="en-US" sz="1600" b="0" dirty="0"/>
              <a:t>: Delay in providing blood components; waste as the specimen had to be redrawn. </a:t>
            </a:r>
            <a:endParaRPr lang="en-US" sz="1600" b="0" dirty="0" smtClean="0"/>
          </a:p>
          <a:p>
            <a:r>
              <a:rPr lang="en-US" sz="1600" dirty="0" smtClean="0"/>
              <a:t>Description </a:t>
            </a:r>
            <a:r>
              <a:rPr lang="en-US" sz="1600" dirty="0"/>
              <a:t>of Solution:</a:t>
            </a:r>
          </a:p>
          <a:p>
            <a:r>
              <a:rPr lang="en-US" sz="1600" b="0" dirty="0"/>
              <a:t>Providing information to the ED staff collecting specimens.</a:t>
            </a:r>
          </a:p>
        </p:txBody>
      </p:sp>
      <p:sp>
        <p:nvSpPr>
          <p:cNvPr id="8" name="TextBox 7"/>
          <p:cNvSpPr txBox="1"/>
          <p:nvPr/>
        </p:nvSpPr>
        <p:spPr>
          <a:xfrm>
            <a:off x="3886200" y="5943600"/>
            <a:ext cx="2982283" cy="3539430"/>
          </a:xfrm>
          <a:prstGeom prst="rect">
            <a:avLst/>
          </a:prstGeom>
          <a:noFill/>
        </p:spPr>
        <p:txBody>
          <a:bodyPr wrap="square" rtlCol="0">
            <a:spAutoFit/>
          </a:bodyPr>
          <a:lstStyle/>
          <a:p>
            <a:r>
              <a:rPr lang="en-US" sz="1600" dirty="0" smtClean="0"/>
              <a:t>How we know it worked:</a:t>
            </a:r>
          </a:p>
          <a:p>
            <a:r>
              <a:rPr lang="en-US" sz="1600" b="0" dirty="0"/>
              <a:t>The number of ED specimen problems per quarter has dropped </a:t>
            </a:r>
            <a:r>
              <a:rPr lang="en-US" sz="1600" b="0" dirty="0" smtClean="0"/>
              <a:t>from </a:t>
            </a:r>
            <a:r>
              <a:rPr lang="en-US" sz="1600" b="0" dirty="0"/>
              <a:t>o</a:t>
            </a:r>
            <a:r>
              <a:rPr lang="en-US" sz="1600" b="0" dirty="0" smtClean="0"/>
              <a:t>ver 90 per quarter to less than 40 </a:t>
            </a:r>
            <a:r>
              <a:rPr lang="en-US" sz="1600" b="0" dirty="0"/>
              <a:t>due to enhanced training of ED staff</a:t>
            </a:r>
            <a:r>
              <a:rPr lang="en-US" sz="1600" b="0" dirty="0" smtClean="0"/>
              <a:t>.</a:t>
            </a:r>
          </a:p>
          <a:p>
            <a:r>
              <a:rPr lang="en-US" sz="1600" dirty="0"/>
              <a:t>Area for </a:t>
            </a:r>
            <a:r>
              <a:rPr lang="en-US" sz="1600" dirty="0" smtClean="0"/>
              <a:t>Improvement:</a:t>
            </a:r>
          </a:p>
          <a:p>
            <a:r>
              <a:rPr lang="en-US" sz="1600" b="0" dirty="0" smtClean="0"/>
              <a:t>Low volume (QNS), </a:t>
            </a:r>
            <a:r>
              <a:rPr lang="en-US" sz="1600" b="0" dirty="0" err="1" smtClean="0"/>
              <a:t>hemolyzed</a:t>
            </a:r>
            <a:r>
              <a:rPr lang="en-US" sz="1600" b="0" dirty="0" smtClean="0"/>
              <a:t> and clotted specimens. Occurrences of “no patient identification on requisition” increased this quarter. Monitoring to continue to ensure change is sustained.</a:t>
            </a:r>
            <a:endParaRPr lang="en-US" sz="1600" b="0" dirty="0"/>
          </a:p>
        </p:txBody>
      </p:sp>
      <p:graphicFrame>
        <p:nvGraphicFramePr>
          <p:cNvPr id="10" name="Chart 9"/>
          <p:cNvGraphicFramePr>
            <a:graphicFrameLocks/>
          </p:cNvGraphicFramePr>
          <p:nvPr>
            <p:extLst>
              <p:ext uri="{D42A27DB-BD31-4B8C-83A1-F6EECF244321}">
                <p14:modId xmlns:p14="http://schemas.microsoft.com/office/powerpoint/2010/main" val="216903018"/>
              </p:ext>
            </p:extLst>
          </p:nvPr>
        </p:nvGraphicFramePr>
        <p:xfrm>
          <a:off x="838200" y="762000"/>
          <a:ext cx="5791200" cy="2286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81000" y="152400"/>
            <a:ext cx="6584950" cy="714375"/>
          </a:xfrm>
        </p:spPr>
        <p:txBody>
          <a:bodyPr/>
          <a:lstStyle/>
          <a:p>
            <a:r>
              <a:rPr lang="en-US" sz="1400" b="1" dirty="0">
                <a:solidFill>
                  <a:schemeClr val="accent2"/>
                </a:solidFill>
              </a:rPr>
              <a:t>Clinical Pathology Patient Care Quality</a:t>
            </a:r>
            <a:r>
              <a:rPr lang="en-US" sz="1400" b="1" u="sng" dirty="0">
                <a:solidFill>
                  <a:schemeClr val="accent2"/>
                </a:solidFill>
              </a:rPr>
              <a:t/>
            </a:r>
            <a:br>
              <a:rPr lang="en-US" sz="1400" b="1" u="sng" dirty="0">
                <a:solidFill>
                  <a:schemeClr val="accent2"/>
                </a:solidFill>
              </a:rPr>
            </a:br>
            <a:r>
              <a:rPr lang="en-US" sz="1400" b="1" dirty="0" smtClean="0">
                <a:solidFill>
                  <a:schemeClr val="accent2"/>
                </a:solidFill>
              </a:rPr>
              <a:t>Blood Bank Emergency Department</a:t>
            </a:r>
            <a:br>
              <a:rPr lang="en-US" sz="1400" b="1" dirty="0" smtClean="0">
                <a:solidFill>
                  <a:schemeClr val="accent2"/>
                </a:solidFill>
              </a:rPr>
            </a:br>
            <a:r>
              <a:rPr lang="en-US" sz="1400" b="1" dirty="0" smtClean="0">
                <a:solidFill>
                  <a:schemeClr val="accent2"/>
                </a:solidFill>
              </a:rPr>
              <a:t>Type and Screen Turn Around Time</a:t>
            </a:r>
            <a:endParaRPr lang="en-US" sz="1400" b="1" dirty="0" smtClean="0"/>
          </a:p>
        </p:txBody>
      </p:sp>
      <p:sp>
        <p:nvSpPr>
          <p:cNvPr id="2" name="Rectangle 1"/>
          <p:cNvSpPr/>
          <p:nvPr/>
        </p:nvSpPr>
        <p:spPr>
          <a:xfrm>
            <a:off x="1031358" y="6400800"/>
            <a:ext cx="5585638" cy="2785378"/>
          </a:xfrm>
          <a:prstGeom prst="rect">
            <a:avLst/>
          </a:prstGeom>
        </p:spPr>
        <p:txBody>
          <a:bodyPr wrap="square">
            <a:spAutoFit/>
          </a:bodyPr>
          <a:lstStyle/>
          <a:p>
            <a:r>
              <a:rPr lang="en-US" dirty="0"/>
              <a:t>Description of </a:t>
            </a:r>
            <a:r>
              <a:rPr lang="en-US" dirty="0" smtClean="0"/>
              <a:t>Monitor:</a:t>
            </a:r>
            <a:endParaRPr lang="en-US" dirty="0"/>
          </a:p>
          <a:p>
            <a:r>
              <a:rPr lang="en-US" sz="1600" b="0" dirty="0" smtClean="0"/>
              <a:t>Turn-around time from receipt in-lab to report for Type and Screen.</a:t>
            </a:r>
          </a:p>
          <a:p>
            <a:r>
              <a:rPr lang="en-US" sz="1600" dirty="0" smtClean="0"/>
              <a:t>Impact</a:t>
            </a:r>
            <a:r>
              <a:rPr lang="en-US" sz="1600" b="0" dirty="0"/>
              <a:t>: </a:t>
            </a:r>
            <a:endParaRPr lang="en-US" sz="1600" b="0" dirty="0" smtClean="0"/>
          </a:p>
          <a:p>
            <a:r>
              <a:rPr lang="en-US" sz="1600" b="0" dirty="0" smtClean="0"/>
              <a:t>Delay in transfusion or use of </a:t>
            </a:r>
            <a:r>
              <a:rPr lang="en-US" sz="1600" b="0" dirty="0" err="1" smtClean="0"/>
              <a:t>uncrossmatched</a:t>
            </a:r>
            <a:r>
              <a:rPr lang="en-US" sz="1600" b="0" dirty="0" smtClean="0"/>
              <a:t> components.</a:t>
            </a:r>
          </a:p>
          <a:p>
            <a:r>
              <a:rPr lang="en-US" sz="1600" dirty="0" smtClean="0"/>
              <a:t>Goal: </a:t>
            </a:r>
            <a:r>
              <a:rPr lang="en-US" sz="1600" b="0" dirty="0" smtClean="0"/>
              <a:t>Initial goal of &lt;= 75 minutes TAT  is being met consistently. </a:t>
            </a:r>
            <a:endParaRPr lang="en-US" sz="1600" b="0" dirty="0"/>
          </a:p>
          <a:p>
            <a:r>
              <a:rPr lang="en-US" sz="1600" dirty="0" smtClean="0"/>
              <a:t>Status</a:t>
            </a:r>
            <a:r>
              <a:rPr lang="en-US" sz="1600" dirty="0"/>
              <a:t>: </a:t>
            </a:r>
            <a:r>
              <a:rPr lang="en-US" sz="1600" dirty="0" smtClean="0"/>
              <a:t> Change monitor to  95</a:t>
            </a:r>
            <a:r>
              <a:rPr lang="en-US" sz="1600" b="0" dirty="0" smtClean="0"/>
              <a:t> % </a:t>
            </a:r>
            <a:r>
              <a:rPr lang="en-US" sz="1600" b="0" dirty="0"/>
              <a:t>of specimens tested &lt;75 minutes.  Investigate specimens tested &gt;120 minutes.   </a:t>
            </a:r>
            <a:endParaRPr lang="en-US" sz="1600" b="0" dirty="0" smtClean="0"/>
          </a:p>
          <a:p>
            <a:endParaRPr lang="en-US" sz="1600" dirty="0"/>
          </a:p>
        </p:txBody>
      </p:sp>
      <p:sp>
        <p:nvSpPr>
          <p:cNvPr id="8" name="TextBox 7"/>
          <p:cNvSpPr txBox="1"/>
          <p:nvPr/>
        </p:nvSpPr>
        <p:spPr>
          <a:xfrm>
            <a:off x="7924800" y="4419600"/>
            <a:ext cx="2982283" cy="338554"/>
          </a:xfrm>
          <a:prstGeom prst="rect">
            <a:avLst/>
          </a:prstGeom>
          <a:noFill/>
        </p:spPr>
        <p:txBody>
          <a:bodyPr wrap="square" rtlCol="0">
            <a:spAutoFit/>
          </a:bodyPr>
          <a:lstStyle/>
          <a:p>
            <a:r>
              <a:rPr lang="en-US" sz="1600" b="0" dirty="0" smtClean="0"/>
              <a:t>.</a:t>
            </a:r>
            <a:endParaRPr lang="en-US" sz="1600" b="0" dirty="0"/>
          </a:p>
        </p:txBody>
      </p:sp>
      <p:sp>
        <p:nvSpPr>
          <p:cNvPr id="3" name="TextBox 2"/>
          <p:cNvSpPr txBox="1"/>
          <p:nvPr/>
        </p:nvSpPr>
        <p:spPr>
          <a:xfrm>
            <a:off x="2743200" y="3758709"/>
            <a:ext cx="3980121" cy="246221"/>
          </a:xfrm>
          <a:prstGeom prst="rect">
            <a:avLst/>
          </a:prstGeom>
          <a:noFill/>
        </p:spPr>
        <p:txBody>
          <a:bodyPr wrap="square" rtlCol="0">
            <a:spAutoFit/>
          </a:bodyPr>
          <a:lstStyle/>
          <a:p>
            <a:r>
              <a:rPr lang="en-US" sz="1000" b="0" dirty="0" smtClean="0"/>
              <a:t>ED = Adult Emergency	CES = </a:t>
            </a:r>
            <a:r>
              <a:rPr lang="en-US" sz="1000" b="0" dirty="0" err="1" smtClean="0"/>
              <a:t>Peds</a:t>
            </a:r>
            <a:r>
              <a:rPr lang="en-US" sz="1000" b="0" dirty="0" smtClean="0"/>
              <a:t> Emergency</a:t>
            </a:r>
            <a:endParaRPr lang="en-US" sz="1000" b="0" dirty="0"/>
          </a:p>
        </p:txBody>
      </p:sp>
      <p:graphicFrame>
        <p:nvGraphicFramePr>
          <p:cNvPr id="9" name="Chart 8"/>
          <p:cNvGraphicFramePr>
            <a:graphicFrameLocks/>
          </p:cNvGraphicFramePr>
          <p:nvPr>
            <p:extLst>
              <p:ext uri="{D42A27DB-BD31-4B8C-83A1-F6EECF244321}">
                <p14:modId xmlns:p14="http://schemas.microsoft.com/office/powerpoint/2010/main" val="2491009536"/>
              </p:ext>
            </p:extLst>
          </p:nvPr>
        </p:nvGraphicFramePr>
        <p:xfrm>
          <a:off x="744279" y="1012994"/>
          <a:ext cx="6096000" cy="302560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1599308593"/>
              </p:ext>
            </p:extLst>
          </p:nvPr>
        </p:nvGraphicFramePr>
        <p:xfrm>
          <a:off x="767317" y="4004930"/>
          <a:ext cx="6113720" cy="2209800"/>
        </p:xfrm>
        <a:graphic>
          <a:graphicData uri="http://schemas.openxmlformats.org/drawingml/2006/chart">
            <c:chart xmlns:c="http://schemas.openxmlformats.org/drawingml/2006/chart" xmlns:r="http://schemas.openxmlformats.org/officeDocument/2006/relationships" r:id="rId3"/>
          </a:graphicData>
        </a:graphic>
      </p:graphicFrame>
      <p:sp>
        <p:nvSpPr>
          <p:cNvPr id="4" name="Explosion 2 3"/>
          <p:cNvSpPr/>
          <p:nvPr/>
        </p:nvSpPr>
        <p:spPr bwMode="auto">
          <a:xfrm>
            <a:off x="193158" y="5105400"/>
            <a:ext cx="1676400" cy="1609948"/>
          </a:xfrm>
          <a:prstGeom prst="irregularSeal2">
            <a:avLst/>
          </a:prstGeom>
          <a:solidFill>
            <a:srgbClr val="F7FD03">
              <a:alpha val="22745"/>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66788"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chemeClr val="tx1"/>
                </a:solidFill>
                <a:effectLst/>
                <a:latin typeface="Arial" charset="0"/>
                <a:cs typeface="Arial" charset="0"/>
              </a:rPr>
              <a:t>New Goals</a:t>
            </a:r>
          </a:p>
        </p:txBody>
      </p:sp>
    </p:spTree>
    <p:extLst>
      <p:ext uri="{BB962C8B-B14F-4D97-AF65-F5344CB8AC3E}">
        <p14:creationId xmlns:p14="http://schemas.microsoft.com/office/powerpoint/2010/main" val="656085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81000" y="457200"/>
            <a:ext cx="6584950" cy="452437"/>
          </a:xfrm>
        </p:spPr>
        <p:txBody>
          <a:bodyPr/>
          <a:lstStyle/>
          <a:p>
            <a:r>
              <a:rPr lang="en-US" sz="1400" b="1" dirty="0">
                <a:solidFill>
                  <a:schemeClr val="accent2"/>
                </a:solidFill>
              </a:rPr>
              <a:t>Clinical Pathology Patient Care </a:t>
            </a:r>
            <a:r>
              <a:rPr lang="en-US" sz="1400" b="1" dirty="0" smtClean="0">
                <a:solidFill>
                  <a:schemeClr val="accent2"/>
                </a:solidFill>
              </a:rPr>
              <a:t>Quality</a:t>
            </a:r>
            <a:r>
              <a:rPr lang="en-US" sz="1400" b="1" u="sng" dirty="0">
                <a:solidFill>
                  <a:schemeClr val="accent2"/>
                </a:solidFill>
              </a:rPr>
              <a:t/>
            </a:r>
            <a:br>
              <a:rPr lang="en-US" sz="1400" b="1" u="sng" dirty="0">
                <a:solidFill>
                  <a:schemeClr val="accent2"/>
                </a:solidFill>
              </a:rPr>
            </a:br>
            <a:r>
              <a:rPr lang="en-US" sz="1400" b="1" dirty="0" smtClean="0">
                <a:solidFill>
                  <a:schemeClr val="accent2"/>
                </a:solidFill>
              </a:rPr>
              <a:t>Blood Bank Biological Product Deviation Reports (BPDR)</a:t>
            </a:r>
            <a:endParaRPr lang="en-US" sz="1800" b="1" dirty="0" smtClean="0"/>
          </a:p>
        </p:txBody>
      </p:sp>
      <p:sp>
        <p:nvSpPr>
          <p:cNvPr id="3" name="Content Placeholder 2"/>
          <p:cNvSpPr>
            <a:spLocks noGrp="1"/>
          </p:cNvSpPr>
          <p:nvPr>
            <p:ph idx="1"/>
          </p:nvPr>
        </p:nvSpPr>
        <p:spPr/>
        <p:txBody>
          <a:bodyPr/>
          <a:lstStyle/>
          <a:p>
            <a:endParaRPr lang="en-US" dirty="0" smtClean="0"/>
          </a:p>
          <a:p>
            <a:endParaRPr lang="en-US" dirty="0"/>
          </a:p>
          <a:p>
            <a:endParaRPr lang="en-US" dirty="0"/>
          </a:p>
        </p:txBody>
      </p:sp>
      <p:sp>
        <p:nvSpPr>
          <p:cNvPr id="11" name="Rectangle 3"/>
          <p:cNvSpPr txBox="1">
            <a:spLocks noChangeArrowheads="1"/>
          </p:cNvSpPr>
          <p:nvPr/>
        </p:nvSpPr>
        <p:spPr bwMode="auto">
          <a:xfrm>
            <a:off x="474009" y="5943600"/>
            <a:ext cx="6096000" cy="33528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400" dirty="0" smtClean="0"/>
              <a:t>Description of Problem:</a:t>
            </a:r>
          </a:p>
          <a:p>
            <a:pPr marL="0" indent="0" eaLnBrk="1" hangingPunct="1">
              <a:buNone/>
            </a:pPr>
            <a:r>
              <a:rPr lang="en-US" sz="1400" b="0" dirty="0" smtClean="0"/>
              <a:t>Certain defined errors involving blood components must be reported to the Food and Drug Administration with 45 days of identifying that the error occurred. </a:t>
            </a:r>
          </a:p>
          <a:p>
            <a:pPr marL="0" indent="0" eaLnBrk="1" hangingPunct="1">
              <a:buNone/>
            </a:pPr>
            <a:r>
              <a:rPr lang="en-US" sz="1400" dirty="0" smtClean="0"/>
              <a:t>Impact of Problem:</a:t>
            </a:r>
          </a:p>
          <a:p>
            <a:pPr marL="0" indent="0" eaLnBrk="1" hangingPunct="1">
              <a:buNone/>
            </a:pPr>
            <a:r>
              <a:rPr lang="en-US" sz="1400" b="0" dirty="0" smtClean="0"/>
              <a:t>The impact on the patient is most often inconsequential, but represents a deviation from standard operations. </a:t>
            </a:r>
          </a:p>
          <a:p>
            <a:pPr marL="0" indent="0" eaLnBrk="1" hangingPunct="1">
              <a:buNone/>
            </a:pPr>
            <a:endParaRPr lang="en-US" sz="1400" b="0" dirty="0" smtClean="0"/>
          </a:p>
          <a:p>
            <a:pPr marL="0" indent="0" eaLnBrk="1" hangingPunct="1">
              <a:buNone/>
            </a:pPr>
            <a:r>
              <a:rPr lang="en-US" sz="1400" dirty="0" smtClean="0"/>
              <a:t>Goal: </a:t>
            </a:r>
            <a:r>
              <a:rPr lang="en-US" sz="1400" b="0" dirty="0" smtClean="0"/>
              <a:t>reduce total errors with a focus on the most common errors.</a:t>
            </a:r>
          </a:p>
          <a:p>
            <a:pPr marL="0" indent="0" eaLnBrk="1" hangingPunct="1">
              <a:buNone/>
            </a:pPr>
            <a:endParaRPr lang="en-US" sz="1400" b="0" dirty="0" smtClean="0"/>
          </a:p>
          <a:p>
            <a:pPr marL="0" indent="0" eaLnBrk="1" hangingPunct="1">
              <a:buNone/>
            </a:pPr>
            <a:r>
              <a:rPr lang="en-US" sz="1400" dirty="0" smtClean="0"/>
              <a:t>Areas </a:t>
            </a:r>
            <a:r>
              <a:rPr lang="en-US" sz="1400" dirty="0"/>
              <a:t>for continued </a:t>
            </a:r>
            <a:r>
              <a:rPr lang="en-US" sz="1400" dirty="0" smtClean="0"/>
              <a:t>improvement and monitoring:</a:t>
            </a:r>
          </a:p>
          <a:p>
            <a:pPr marL="0" indent="0" eaLnBrk="1" hangingPunct="1">
              <a:buNone/>
            </a:pPr>
            <a:r>
              <a:rPr lang="en-US" sz="1400" b="0" dirty="0" smtClean="0"/>
              <a:t>Focus on process improvements on error prevention as inspection of the product at the time of issue is prone to overlook labeling errors.  </a:t>
            </a:r>
            <a:endParaRPr lang="en-US" sz="1400" b="0" dirty="0"/>
          </a:p>
        </p:txBody>
      </p:sp>
      <p:graphicFrame>
        <p:nvGraphicFramePr>
          <p:cNvPr id="6" name="Chart 5"/>
          <p:cNvGraphicFramePr>
            <a:graphicFrameLocks/>
          </p:cNvGraphicFramePr>
          <p:nvPr>
            <p:extLst>
              <p:ext uri="{D42A27DB-BD31-4B8C-83A1-F6EECF244321}">
                <p14:modId xmlns:p14="http://schemas.microsoft.com/office/powerpoint/2010/main" val="1620512810"/>
              </p:ext>
            </p:extLst>
          </p:nvPr>
        </p:nvGraphicFramePr>
        <p:xfrm>
          <a:off x="474008" y="3048000"/>
          <a:ext cx="6383991" cy="2667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539346648"/>
              </p:ext>
            </p:extLst>
          </p:nvPr>
        </p:nvGraphicFramePr>
        <p:xfrm>
          <a:off x="474009" y="914401"/>
          <a:ext cx="6133043" cy="2133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433057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65125" y="385763"/>
            <a:ext cx="6584950" cy="452437"/>
          </a:xfrm>
        </p:spPr>
        <p:txBody>
          <a:bodyPr/>
          <a:lstStyle/>
          <a:p>
            <a:r>
              <a:rPr lang="en-US" sz="1400" b="1" dirty="0">
                <a:solidFill>
                  <a:schemeClr val="accent2"/>
                </a:solidFill>
              </a:rPr>
              <a:t>Clinical Pathology Patient Care </a:t>
            </a:r>
            <a:r>
              <a:rPr lang="en-US" sz="1400" b="1" dirty="0" smtClean="0">
                <a:solidFill>
                  <a:schemeClr val="accent2"/>
                </a:solidFill>
              </a:rPr>
              <a:t>Quality</a:t>
            </a:r>
            <a:r>
              <a:rPr lang="en-US" sz="1400" b="1" u="sng" dirty="0">
                <a:solidFill>
                  <a:schemeClr val="accent2"/>
                </a:solidFill>
              </a:rPr>
              <a:t/>
            </a:r>
            <a:br>
              <a:rPr lang="en-US" sz="1400" b="1" u="sng" dirty="0">
                <a:solidFill>
                  <a:schemeClr val="accent2"/>
                </a:solidFill>
              </a:rPr>
            </a:br>
            <a:r>
              <a:rPr lang="en-US" sz="1400" b="1" dirty="0" smtClean="0">
                <a:solidFill>
                  <a:schemeClr val="accent2"/>
                </a:solidFill>
              </a:rPr>
              <a:t>ID/Specimen Mismatch</a:t>
            </a:r>
            <a:endParaRPr lang="en-US" sz="1800" b="1" dirty="0" smtClean="0"/>
          </a:p>
        </p:txBody>
      </p:sp>
      <p:sp>
        <p:nvSpPr>
          <p:cNvPr id="3" name="Content Placeholder 2"/>
          <p:cNvSpPr>
            <a:spLocks noGrp="1"/>
          </p:cNvSpPr>
          <p:nvPr>
            <p:ph idx="1"/>
          </p:nvPr>
        </p:nvSpPr>
        <p:spPr/>
        <p:txBody>
          <a:bodyPr/>
          <a:lstStyle/>
          <a:p>
            <a:endParaRPr lang="en-US" dirty="0" smtClean="0"/>
          </a:p>
          <a:p>
            <a:endParaRPr lang="en-US" dirty="0"/>
          </a:p>
          <a:p>
            <a:endParaRPr lang="en-US" dirty="0"/>
          </a:p>
        </p:txBody>
      </p:sp>
      <p:sp>
        <p:nvSpPr>
          <p:cNvPr id="11" name="Rectangle 3"/>
          <p:cNvSpPr txBox="1">
            <a:spLocks noChangeArrowheads="1"/>
          </p:cNvSpPr>
          <p:nvPr/>
        </p:nvSpPr>
        <p:spPr bwMode="auto">
          <a:xfrm>
            <a:off x="685801" y="4841358"/>
            <a:ext cx="6096000" cy="39624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400" dirty="0" smtClean="0"/>
              <a:t>Description of Problem:</a:t>
            </a:r>
          </a:p>
          <a:p>
            <a:pPr marL="0" indent="0" eaLnBrk="1" hangingPunct="1">
              <a:buNone/>
            </a:pPr>
            <a:r>
              <a:rPr lang="en-US" sz="1400" b="0" dirty="0" smtClean="0"/>
              <a:t>The wrong patient barcode is scanned or MRN is manually entered by  patient care staff when using the glucose meter.  </a:t>
            </a:r>
          </a:p>
          <a:p>
            <a:pPr marL="0" indent="0" eaLnBrk="1" hangingPunct="1">
              <a:buNone/>
            </a:pPr>
            <a:r>
              <a:rPr lang="en-US" sz="1400" dirty="0" smtClean="0"/>
              <a:t>Impact of Problem:</a:t>
            </a:r>
          </a:p>
          <a:p>
            <a:pPr marL="0" indent="0" eaLnBrk="1" hangingPunct="1">
              <a:buNone/>
            </a:pPr>
            <a:r>
              <a:rPr lang="en-US" sz="1400" b="0" dirty="0" smtClean="0"/>
              <a:t>Patient results are delayed in getting to the patient’s chart. Repeat testing performed wasting reagents.  </a:t>
            </a:r>
          </a:p>
          <a:p>
            <a:pPr marL="0" indent="0" eaLnBrk="1" hangingPunct="1">
              <a:buNone/>
            </a:pPr>
            <a:r>
              <a:rPr lang="en-US" sz="1400" dirty="0" smtClean="0"/>
              <a:t>Reported by:  </a:t>
            </a:r>
            <a:r>
              <a:rPr lang="en-US" sz="1400" b="0" dirty="0" smtClean="0"/>
              <a:t>POC testing staff/nursing</a:t>
            </a:r>
          </a:p>
          <a:p>
            <a:pPr marL="0" indent="0" eaLnBrk="1" hangingPunct="1">
              <a:buNone/>
            </a:pPr>
            <a:r>
              <a:rPr lang="en-US" sz="1400" dirty="0" smtClean="0"/>
              <a:t>Goal: </a:t>
            </a:r>
            <a:r>
              <a:rPr lang="en-US" sz="1400" b="0" dirty="0" smtClean="0"/>
              <a:t>Reduce the number of wristband barcode reading errors.</a:t>
            </a:r>
          </a:p>
          <a:p>
            <a:pPr marL="0" indent="0" eaLnBrk="1" hangingPunct="1">
              <a:buNone/>
            </a:pPr>
            <a:r>
              <a:rPr lang="en-US" sz="1400" dirty="0"/>
              <a:t>Description of Solution:</a:t>
            </a:r>
          </a:p>
          <a:p>
            <a:pPr marL="0" indent="0" eaLnBrk="1" hangingPunct="1">
              <a:buNone/>
            </a:pPr>
            <a:r>
              <a:rPr lang="en-US" sz="1400" b="0" dirty="0" smtClean="0"/>
              <a:t>Competency assessment and training occurred during nursing blitz. </a:t>
            </a:r>
            <a:endParaRPr lang="en-US" sz="1400" b="0" dirty="0"/>
          </a:p>
          <a:p>
            <a:pPr marL="0" indent="0" eaLnBrk="1" hangingPunct="1">
              <a:buNone/>
            </a:pPr>
            <a:r>
              <a:rPr lang="en-US" sz="1400" dirty="0" smtClean="0"/>
              <a:t>How Do We Know It Worked:</a:t>
            </a:r>
          </a:p>
          <a:p>
            <a:pPr marL="0" indent="0" eaLnBrk="1" hangingPunct="1">
              <a:buNone/>
            </a:pPr>
            <a:r>
              <a:rPr lang="en-US" sz="1400" b="0" dirty="0" smtClean="0"/>
              <a:t>Decrease in reported errors.</a:t>
            </a:r>
          </a:p>
          <a:p>
            <a:pPr marL="0" indent="0" eaLnBrk="1" hangingPunct="1">
              <a:buNone/>
            </a:pPr>
            <a:r>
              <a:rPr lang="en-US" sz="1400" dirty="0" smtClean="0"/>
              <a:t>Areas </a:t>
            </a:r>
            <a:r>
              <a:rPr lang="en-US" sz="1400" dirty="0"/>
              <a:t>for continued </a:t>
            </a:r>
            <a:r>
              <a:rPr lang="en-US" sz="1400" dirty="0" smtClean="0"/>
              <a:t>improvement and monitoring:</a:t>
            </a:r>
          </a:p>
          <a:p>
            <a:pPr marL="0" indent="0" eaLnBrk="1" hangingPunct="1">
              <a:buNone/>
            </a:pPr>
            <a:r>
              <a:rPr lang="en-US" sz="1400" b="0" dirty="0" smtClean="0"/>
              <a:t>While the number of errors has been reduced, there are still a significant number of errors that require manual intervention to get the results charted. Continue monitoring for continuing/sustained improvement</a:t>
            </a:r>
            <a:r>
              <a:rPr lang="en-US" sz="1400" dirty="0" smtClean="0"/>
              <a:t>.</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1" y="1057898"/>
            <a:ext cx="6248400" cy="34902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287255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65125" y="385763"/>
            <a:ext cx="6584950" cy="452437"/>
          </a:xfrm>
        </p:spPr>
        <p:txBody>
          <a:bodyPr/>
          <a:lstStyle/>
          <a:p>
            <a:pPr marL="0" indent="0" eaLnBrk="1" hangingPunct="1"/>
            <a:r>
              <a:rPr lang="en-US" sz="1400" b="1" dirty="0">
                <a:solidFill>
                  <a:schemeClr val="accent2"/>
                </a:solidFill>
              </a:rPr>
              <a:t>Clinical Pathology Patient Care </a:t>
            </a:r>
            <a:r>
              <a:rPr lang="en-US" sz="1400" b="1" dirty="0" smtClean="0">
                <a:solidFill>
                  <a:schemeClr val="accent2"/>
                </a:solidFill>
              </a:rPr>
              <a:t>Quality</a:t>
            </a:r>
            <a:r>
              <a:rPr lang="en-US" sz="1400" b="1" u="sng" dirty="0">
                <a:solidFill>
                  <a:schemeClr val="accent2"/>
                </a:solidFill>
              </a:rPr>
              <a:t/>
            </a:r>
            <a:br>
              <a:rPr lang="en-US" sz="1400" b="1" u="sng" dirty="0">
                <a:solidFill>
                  <a:schemeClr val="accent2"/>
                </a:solidFill>
              </a:rPr>
            </a:br>
            <a:r>
              <a:rPr lang="en-US" sz="1400" b="1" dirty="0">
                <a:solidFill>
                  <a:schemeClr val="accent6">
                    <a:lumMod val="75000"/>
                  </a:schemeClr>
                </a:solidFill>
              </a:rPr>
              <a:t>Monitoring of Specimen/Testing/Reporting of Laboratory Results</a:t>
            </a:r>
          </a:p>
        </p:txBody>
      </p:sp>
      <p:sp>
        <p:nvSpPr>
          <p:cNvPr id="3" name="Content Placeholder 2"/>
          <p:cNvSpPr>
            <a:spLocks noGrp="1"/>
          </p:cNvSpPr>
          <p:nvPr>
            <p:ph idx="1"/>
          </p:nvPr>
        </p:nvSpPr>
        <p:spPr/>
        <p:txBody>
          <a:bodyPr/>
          <a:lstStyle/>
          <a:p>
            <a:endParaRPr lang="en-US" dirty="0" smtClean="0"/>
          </a:p>
          <a:p>
            <a:endParaRPr lang="en-US" dirty="0"/>
          </a:p>
          <a:p>
            <a:endParaRPr lang="en-US" dirty="0"/>
          </a:p>
        </p:txBody>
      </p:sp>
      <p:sp>
        <p:nvSpPr>
          <p:cNvPr id="11" name="Rectangle 3"/>
          <p:cNvSpPr txBox="1">
            <a:spLocks noChangeArrowheads="1"/>
          </p:cNvSpPr>
          <p:nvPr/>
        </p:nvSpPr>
        <p:spPr bwMode="auto">
          <a:xfrm>
            <a:off x="461018" y="7110688"/>
            <a:ext cx="6473182" cy="2261912"/>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400" dirty="0" smtClean="0"/>
              <a:t>Description of Problem:</a:t>
            </a:r>
          </a:p>
          <a:p>
            <a:pPr marL="0" indent="0" eaLnBrk="1" hangingPunct="1">
              <a:buNone/>
            </a:pPr>
            <a:r>
              <a:rPr lang="en-US" sz="1400" b="0" dirty="0" smtClean="0"/>
              <a:t>Monitoring of Specimen/Testing/Reporting of Laboratory Results</a:t>
            </a:r>
          </a:p>
          <a:p>
            <a:pPr marL="0" indent="0" eaLnBrk="1" hangingPunct="1">
              <a:buNone/>
            </a:pPr>
            <a:r>
              <a:rPr lang="en-US" sz="1400" dirty="0" smtClean="0"/>
              <a:t>Impact of Problem:</a:t>
            </a:r>
          </a:p>
          <a:p>
            <a:pPr marL="0" indent="0" eaLnBrk="1" hangingPunct="1">
              <a:buNone/>
            </a:pPr>
            <a:r>
              <a:rPr lang="en-US" sz="1400" b="0" dirty="0" smtClean="0"/>
              <a:t>Patient results are delayed in getting to the patient’s chart. </a:t>
            </a:r>
          </a:p>
          <a:p>
            <a:pPr marL="0" indent="0" eaLnBrk="1" hangingPunct="1">
              <a:buNone/>
            </a:pPr>
            <a:r>
              <a:rPr lang="en-US" sz="1400" dirty="0" smtClean="0"/>
              <a:t>Reported by:  </a:t>
            </a:r>
            <a:r>
              <a:rPr lang="en-US" sz="1400" b="0" dirty="0" smtClean="0"/>
              <a:t>Pathology and clinical staff reports</a:t>
            </a:r>
          </a:p>
          <a:p>
            <a:pPr marL="0" indent="0" eaLnBrk="1" hangingPunct="1">
              <a:buNone/>
            </a:pPr>
            <a:r>
              <a:rPr lang="en-US" sz="1400" dirty="0" smtClean="0"/>
              <a:t>Goal: </a:t>
            </a:r>
            <a:r>
              <a:rPr lang="en-US" sz="1400" b="0" dirty="0" smtClean="0"/>
              <a:t>Reduce the specimens not able to be tested</a:t>
            </a:r>
          </a:p>
          <a:p>
            <a:pPr marL="0" indent="0" eaLnBrk="1" hangingPunct="1">
              <a:buNone/>
            </a:pPr>
            <a:r>
              <a:rPr lang="en-US" sz="1400" dirty="0" smtClean="0"/>
              <a:t>Status: </a:t>
            </a:r>
            <a:r>
              <a:rPr lang="en-US" sz="1400" b="0" dirty="0" smtClean="0"/>
              <a:t>ID/Specimen mismatches continue to be the source of the greatest number of errors. </a:t>
            </a:r>
            <a:r>
              <a:rPr lang="en-US" sz="1400" b="0" dirty="0" err="1" smtClean="0"/>
              <a:t>Hemolyzed</a:t>
            </a:r>
            <a:r>
              <a:rPr lang="en-US" sz="1400" b="0" dirty="0" smtClean="0"/>
              <a:t> specimens are the second most common errors.  The Emergency Department has the largest number of errors.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838200"/>
            <a:ext cx="6941839" cy="4067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599" y="4572000"/>
            <a:ext cx="6865639" cy="25599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0632030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18479</TotalTime>
  <Words>1780</Words>
  <Application>Microsoft Office PowerPoint</Application>
  <PresentationFormat>Custom</PresentationFormat>
  <Paragraphs>231</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PowerPoint Presentation</vt:lpstr>
      <vt:lpstr>PowerPoint Presentation</vt:lpstr>
      <vt:lpstr>PowerPoint Presentation</vt:lpstr>
      <vt:lpstr>  Clinical Pathology Patient Care Quality Pathology </vt:lpstr>
      <vt:lpstr>Clinical Pathology Patient Care Quality Blood Bank</vt:lpstr>
      <vt:lpstr>Clinical Pathology Patient Care Quality Blood Bank Emergency Department Type and Screen Turn Around Time</vt:lpstr>
      <vt:lpstr>Clinical Pathology Patient Care Quality Blood Bank Biological Product Deviation Reports (BPDR)</vt:lpstr>
      <vt:lpstr>Clinical Pathology Patient Care Quality ID/Specimen Mismatch</vt:lpstr>
      <vt:lpstr>Clinical Pathology Patient Care Quality Monitoring of Specimen/Testing/Reporting of Laboratory Results</vt:lpstr>
      <vt:lpstr>  Monthly CP QA Highlight Hematology  </vt:lpstr>
      <vt:lpstr>  Clinical Pathology-Current Projects **This is a highlight of projects ongoing in the CP labs.  This list is not meant to be all inclusive of every activity occurring in the department. </vt:lpstr>
      <vt:lpstr>PowerPoint Presentation</vt:lpstr>
    </vt:vector>
  </TitlesOfParts>
  <Company>University of Michigan Medical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University of Michigan</dc:creator>
  <cp:lastModifiedBy>Butch, Suzanne</cp:lastModifiedBy>
  <cp:revision>1013</cp:revision>
  <cp:lastPrinted>2014-09-26T13:00:21Z</cp:lastPrinted>
  <dcterms:created xsi:type="dcterms:W3CDTF">2008-09-25T21:02:44Z</dcterms:created>
  <dcterms:modified xsi:type="dcterms:W3CDTF">2015-05-18T18:24:16Z</dcterms:modified>
</cp:coreProperties>
</file>