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1" r:id="rId2"/>
    <p:sldId id="307" r:id="rId3"/>
    <p:sldId id="277" r:id="rId4"/>
    <p:sldId id="304" r:id="rId5"/>
    <p:sldId id="297" r:id="rId6"/>
    <p:sldId id="308" r:id="rId7"/>
    <p:sldId id="298" r:id="rId8"/>
    <p:sldId id="293" r:id="rId9"/>
    <p:sldId id="305" r:id="rId10"/>
    <p:sldId id="306" r:id="rId11"/>
    <p:sldId id="292" r:id="rId12"/>
    <p:sldId id="278" r:id="rId13"/>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00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639" autoAdjust="0"/>
  </p:normalViewPr>
  <p:slideViewPr>
    <p:cSldViewPr>
      <p:cViewPr>
        <p:scale>
          <a:sx n="80" d="100"/>
          <a:sy n="80" d="100"/>
        </p:scale>
        <p:origin x="-3420" y="-168"/>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pPr>
                <a:defRPr/>
              </a:pPr>
              <a:t>5</a:t>
            </a:fld>
            <a:endParaRPr lang="en-US"/>
          </a:p>
        </p:txBody>
      </p:sp>
    </p:spTree>
    <p:extLst>
      <p:ext uri="{BB962C8B-B14F-4D97-AF65-F5344CB8AC3E}">
        <p14:creationId xmlns:p14="http://schemas.microsoft.com/office/powerpoint/2010/main" val="3442130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3442130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344213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martkris@umich.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1961803" y="7372856"/>
            <a:ext cx="3391599"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December 2014</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smtClean="0">
                <a:solidFill>
                  <a:schemeClr val="accent2"/>
                </a:solidFill>
              </a:rPr>
              <a:t>Monthly CP QA Highlight</a:t>
            </a:r>
            <a:br>
              <a:rPr lang="en-US" sz="1400" b="1" dirty="0" smtClean="0">
                <a:solidFill>
                  <a:schemeClr val="accent2"/>
                </a:solidFill>
              </a:rPr>
            </a:br>
            <a:r>
              <a:rPr lang="en-US" sz="1400" b="1" dirty="0" smtClean="0">
                <a:solidFill>
                  <a:schemeClr val="accent2"/>
                </a:solidFill>
              </a:rPr>
              <a:t>Chemistry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228600" y="3175516"/>
            <a:ext cx="3429000" cy="6197083"/>
          </a:xfrm>
          <a:prstGeom prst="rect">
            <a:avLst/>
          </a:prstGeom>
          <a:ln>
            <a:solidFill>
              <a:schemeClr val="tx1"/>
            </a:solidFill>
          </a:ln>
        </p:spPr>
        <p:txBody>
          <a:bodyPr/>
          <a:lstStyle/>
          <a:p>
            <a:pPr marL="0" indent="0" eaLnBrk="1" hangingPunct="1">
              <a:buFontTx/>
              <a:buNone/>
            </a:pPr>
            <a:r>
              <a:rPr lang="en-US" sz="1800" b="1" dirty="0" smtClean="0"/>
              <a:t>Background: </a:t>
            </a:r>
            <a:r>
              <a:rPr lang="en-US" sz="1800" dirty="0"/>
              <a:t>Ethyl </a:t>
            </a:r>
            <a:r>
              <a:rPr lang="en-US" sz="1800" dirty="0" err="1"/>
              <a:t>glucuronide</a:t>
            </a:r>
            <a:r>
              <a:rPr lang="en-US" sz="1800" dirty="0"/>
              <a:t> typically is used by rehab/drug treatment centers to monitor recent alcohol intake.  About 75-10 tests had been run per week.  Tests had been run on the ABX </a:t>
            </a:r>
            <a:r>
              <a:rPr lang="en-US" sz="1800" dirty="0" err="1"/>
              <a:t>Pentra</a:t>
            </a:r>
            <a:r>
              <a:rPr lang="en-US" sz="1800" dirty="0"/>
              <a:t> and batched 2x per week. The assay took approximately 1.5-2 hours to perform. Only 4-5 % of results are considered positive (&gt;500 </a:t>
            </a:r>
            <a:r>
              <a:rPr lang="en-US" sz="1800" dirty="0" err="1"/>
              <a:t>ng</a:t>
            </a:r>
            <a:r>
              <a:rPr lang="en-US" sz="1800" dirty="0"/>
              <a:t>/ml).</a:t>
            </a:r>
          </a:p>
          <a:p>
            <a:pPr marL="0" indent="0" eaLnBrk="1" hangingPunct="1">
              <a:buFontTx/>
              <a:buNone/>
            </a:pPr>
            <a:r>
              <a:rPr lang="en-US" sz="1800" b="1" dirty="0" smtClean="0"/>
              <a:t>Impact </a:t>
            </a:r>
            <a:r>
              <a:rPr lang="en-US" sz="1800" b="1" dirty="0"/>
              <a:t>of Problem: </a:t>
            </a:r>
            <a:r>
              <a:rPr lang="en-US" sz="1800" dirty="0" smtClean="0"/>
              <a:t>Tests are not available 24/7.</a:t>
            </a:r>
            <a:endParaRPr lang="en-US" sz="1800" b="1" dirty="0" smtClean="0"/>
          </a:p>
          <a:p>
            <a:pPr marL="0" indent="0" eaLnBrk="1" hangingPunct="1">
              <a:buFontTx/>
              <a:buNone/>
            </a:pPr>
            <a:endParaRPr lang="en-US" sz="1600" b="1" dirty="0" smtClean="0">
              <a:solidFill>
                <a:srgbClr val="000000"/>
              </a:solidFill>
            </a:endParaRPr>
          </a:p>
        </p:txBody>
      </p:sp>
      <p:sp>
        <p:nvSpPr>
          <p:cNvPr id="4" name="Rectangle 3"/>
          <p:cNvSpPr txBox="1">
            <a:spLocks noChangeArrowheads="1"/>
          </p:cNvSpPr>
          <p:nvPr/>
        </p:nvSpPr>
        <p:spPr bwMode="auto">
          <a:xfrm>
            <a:off x="3733800" y="3169846"/>
            <a:ext cx="3190963" cy="6196816"/>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800" dirty="0">
                <a:solidFill>
                  <a:srgbClr val="000000"/>
                </a:solidFill>
              </a:rPr>
              <a:t>Description of the Change: </a:t>
            </a:r>
            <a:r>
              <a:rPr lang="en-US" sz="1800" b="0" dirty="0">
                <a:solidFill>
                  <a:srgbClr val="000000"/>
                </a:solidFill>
              </a:rPr>
              <a:t>Starting in January 2015 the test will be moved to a different platform.  Utilizing 3</a:t>
            </a:r>
            <a:r>
              <a:rPr lang="en-US" sz="1800" b="0" baseline="30000" dirty="0">
                <a:solidFill>
                  <a:srgbClr val="000000"/>
                </a:solidFill>
              </a:rPr>
              <a:t>rd</a:t>
            </a:r>
            <a:r>
              <a:rPr lang="en-US" sz="1800" b="0" dirty="0">
                <a:solidFill>
                  <a:srgbClr val="000000"/>
                </a:solidFill>
              </a:rPr>
              <a:t> party reagents the  </a:t>
            </a:r>
            <a:r>
              <a:rPr lang="en-US" sz="1800" b="0" dirty="0" err="1">
                <a:solidFill>
                  <a:srgbClr val="000000"/>
                </a:solidFill>
              </a:rPr>
              <a:t>Advia</a:t>
            </a:r>
            <a:r>
              <a:rPr lang="en-US" sz="1800" b="0" dirty="0">
                <a:solidFill>
                  <a:srgbClr val="000000"/>
                </a:solidFill>
              </a:rPr>
              <a:t> 1800 that is connected to the automation line will be used to perform the test. This will allow the test to be run 24/7 and save over $20,000  based on the current volume of tests performed annually.  The </a:t>
            </a:r>
            <a:r>
              <a:rPr lang="en-US" sz="1800" b="0" dirty="0" err="1">
                <a:solidFill>
                  <a:srgbClr val="000000"/>
                </a:solidFill>
              </a:rPr>
              <a:t>Pentra</a:t>
            </a:r>
            <a:r>
              <a:rPr lang="en-US" sz="1800" b="0" dirty="0">
                <a:solidFill>
                  <a:srgbClr val="000000"/>
                </a:solidFill>
              </a:rPr>
              <a:t> will still be used to confirm results that are &gt;500ng/ml.</a:t>
            </a:r>
          </a:p>
          <a:p>
            <a:pPr marL="0" indent="0" eaLnBrk="1" hangingPunct="1">
              <a:buNone/>
            </a:pPr>
            <a:r>
              <a:rPr lang="en-US" sz="1800" dirty="0" smtClean="0">
                <a:solidFill>
                  <a:srgbClr val="000000"/>
                </a:solidFill>
              </a:rPr>
              <a:t>Follow-up:</a:t>
            </a:r>
          </a:p>
          <a:p>
            <a:pPr marL="0" indent="0" eaLnBrk="1" hangingPunct="1">
              <a:buNone/>
            </a:pPr>
            <a:r>
              <a:rPr lang="en-US" sz="1800" b="0" dirty="0" smtClean="0">
                <a:solidFill>
                  <a:srgbClr val="000000"/>
                </a:solidFill>
              </a:rPr>
              <a:t>Trend the TAT along with cost savings over the 2015 calendar year to ensure gains were actualized.</a:t>
            </a:r>
          </a:p>
        </p:txBody>
      </p:sp>
      <p:pic>
        <p:nvPicPr>
          <p:cNvPr id="5" name="Picture 4" descr="0907HOR-MED_ABXPentra4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685800"/>
            <a:ext cx="2819400" cy="196344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914400"/>
            <a:ext cx="2895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99655" y="2514600"/>
            <a:ext cx="2161169" cy="523220"/>
          </a:xfrm>
          <a:prstGeom prst="rect">
            <a:avLst/>
          </a:prstGeom>
          <a:noFill/>
        </p:spPr>
        <p:txBody>
          <a:bodyPr wrap="none" lIns="91440" tIns="45720" rIns="91440" bIns="45720">
            <a:spAutoFit/>
          </a:bodyPr>
          <a:lstStyle/>
          <a:p>
            <a:pPr algn="ctr"/>
            <a:r>
              <a:rPr lang="en-US" sz="2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ABX </a:t>
            </a:r>
            <a:r>
              <a:rPr lang="en-US" sz="2800" b="1" cap="none" spc="0"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Pentra</a:t>
            </a:r>
            <a:endParaRPr lang="en-US" sz="28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8" name="Rectangle 7"/>
          <p:cNvSpPr/>
          <p:nvPr/>
        </p:nvSpPr>
        <p:spPr>
          <a:xfrm>
            <a:off x="4541912" y="2514600"/>
            <a:ext cx="2064989" cy="523220"/>
          </a:xfrm>
          <a:prstGeom prst="rect">
            <a:avLst/>
          </a:prstGeom>
          <a:noFill/>
        </p:spPr>
        <p:txBody>
          <a:bodyPr wrap="none" lIns="91440" tIns="45720" rIns="91440" bIns="45720">
            <a:spAutoFit/>
          </a:bodyPr>
          <a:lstStyle/>
          <a:p>
            <a:pPr algn="ctr"/>
            <a:r>
              <a:rPr lang="en-US" sz="2800" b="1" cap="none" spc="0" dirty="0" err="1"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Advia</a:t>
            </a:r>
            <a:r>
              <a:rPr lang="en-US" sz="28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 1800</a:t>
            </a:r>
            <a:endParaRPr lang="en-US" sz="28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1456572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876109587"/>
              </p:ext>
            </p:extLst>
          </p:nvPr>
        </p:nvGraphicFramePr>
        <p:xfrm>
          <a:off x="457200" y="1447800"/>
          <a:ext cx="6584949" cy="375412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pPr algn="ctr"/>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r>
                        <a:rPr lang="en-US" sz="1200" dirty="0" smtClean="0"/>
                        <a:t>Customer Service/Call</a:t>
                      </a:r>
                      <a:r>
                        <a:rPr lang="en-US" sz="1200" baseline="0" dirty="0" smtClean="0"/>
                        <a:t> Center</a:t>
                      </a:r>
                      <a:endParaRPr lang="en-US" sz="1200" dirty="0"/>
                    </a:p>
                  </a:txBody>
                  <a:tcPr/>
                </a:tc>
                <a:tc>
                  <a:txBody>
                    <a:bodyPr/>
                    <a:lstStyle/>
                    <a:p>
                      <a:r>
                        <a:rPr lang="en-US" sz="1200" dirty="0" smtClean="0"/>
                        <a:t>Address multiple issues</a:t>
                      </a:r>
                      <a:r>
                        <a:rPr lang="en-US" sz="1200" baseline="0" dirty="0" smtClean="0"/>
                        <a:t> related to providing an appropriate level of customer service for UMHS care providers.</a:t>
                      </a:r>
                      <a:endParaRPr lang="en-US" sz="1200" dirty="0"/>
                    </a:p>
                  </a:txBody>
                  <a:tcPr/>
                </a:tc>
                <a:tc>
                  <a:txBody>
                    <a:bodyPr/>
                    <a:lstStyle/>
                    <a:p>
                      <a:r>
                        <a:rPr lang="en-US" sz="1200" dirty="0" smtClean="0"/>
                        <a:t>Dr.</a:t>
                      </a:r>
                      <a:r>
                        <a:rPr lang="en-US" sz="1200" baseline="0" dirty="0" smtClean="0"/>
                        <a:t> Newton</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a:t>
                      </a:r>
                      <a:r>
                        <a:rPr lang="en-US" sz="1200" smtClean="0"/>
                        <a:t>Butch/K</a:t>
                      </a:r>
                      <a:r>
                        <a:rPr lang="en-US" sz="1200" dirty="0" smtClean="0"/>
                        <a:t>.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Davis/K. Martin/J. Sica</a:t>
                      </a:r>
                      <a:endParaRPr lang="en-US" sz="1200" dirty="0"/>
                    </a:p>
                  </a:txBody>
                  <a:tcPr/>
                </a:tc>
              </a:tr>
              <a:tr h="370840">
                <a:tc>
                  <a:txBody>
                    <a:bodyPr/>
                    <a:lstStyle/>
                    <a:p>
                      <a:r>
                        <a:rPr lang="en-US" sz="1200" dirty="0" smtClean="0"/>
                        <a:t>NCRC</a:t>
                      </a:r>
                      <a:r>
                        <a:rPr lang="en-US" sz="1200" baseline="0" dirty="0" smtClean="0"/>
                        <a:t> Planning</a:t>
                      </a:r>
                      <a:endParaRPr lang="en-US" sz="1200" dirty="0"/>
                    </a:p>
                  </a:txBody>
                  <a:tcPr/>
                </a:tc>
                <a:tc>
                  <a:txBody>
                    <a:bodyPr/>
                    <a:lstStyle/>
                    <a:p>
                      <a:r>
                        <a:rPr lang="en-US" sz="1200" dirty="0" smtClean="0"/>
                        <a:t>Begin work to</a:t>
                      </a:r>
                      <a:r>
                        <a:rPr lang="en-US" sz="1200" baseline="0" dirty="0" smtClean="0"/>
                        <a:t> plan for the future state of the non-STAT Clinical Labs move to NCRC</a:t>
                      </a:r>
                      <a:endParaRPr lang="en-US" sz="1200" dirty="0"/>
                    </a:p>
                  </a:txBody>
                  <a:tcPr/>
                </a:tc>
                <a:tc>
                  <a:txBody>
                    <a:bodyPr/>
                    <a:lstStyle/>
                    <a:p>
                      <a:r>
                        <a:rPr lang="en-US" sz="1200" dirty="0" smtClean="0"/>
                        <a:t>PRR Committee</a:t>
                      </a:r>
                      <a:endParaRPr lang="en-US" sz="1200" dirty="0"/>
                    </a:p>
                  </a:txBody>
                  <a:tcPr/>
                </a:tc>
              </a:tr>
              <a:tr h="370840">
                <a:tc>
                  <a:txBody>
                    <a:bodyPr/>
                    <a:lstStyle/>
                    <a:p>
                      <a:r>
                        <a:rPr lang="en-US" sz="1200" dirty="0" smtClean="0"/>
                        <a:t>Lab Ready Labels</a:t>
                      </a:r>
                      <a:endParaRPr lang="en-US" sz="1200" dirty="0"/>
                    </a:p>
                  </a:txBody>
                  <a:tcPr/>
                </a:tc>
                <a:tc>
                  <a:txBody>
                    <a:bodyPr/>
                    <a:lstStyle/>
                    <a:p>
                      <a:r>
                        <a:rPr lang="en-US" sz="1200" dirty="0" smtClean="0"/>
                        <a:t>Installation of</a:t>
                      </a:r>
                      <a:r>
                        <a:rPr lang="en-US" sz="1200" baseline="0" dirty="0" smtClean="0"/>
                        <a:t> lab label printers</a:t>
                      </a:r>
                      <a:r>
                        <a:rPr lang="en-US" sz="1200" dirty="0" smtClean="0"/>
                        <a:t> in the ED</a:t>
                      </a:r>
                      <a:r>
                        <a:rPr lang="en-US" sz="1200" baseline="0" dirty="0" smtClean="0"/>
                        <a:t> &amp; Ambulatory Care clinics.</a:t>
                      </a:r>
                      <a:endParaRPr lang="en-US" sz="1200" dirty="0"/>
                    </a:p>
                  </a:txBody>
                  <a:tcPr/>
                </a:tc>
                <a:tc>
                  <a:txBody>
                    <a:bodyPr/>
                    <a:lstStyle/>
                    <a:p>
                      <a:r>
                        <a:rPr lang="en-US" sz="1200" dirty="0" smtClean="0"/>
                        <a:t>K. Davis/K. Martin</a:t>
                      </a:r>
                      <a:endParaRPr lang="en-US" sz="1200" dirty="0"/>
                    </a:p>
                  </a:txBody>
                  <a:tcPr/>
                </a:tc>
              </a:tr>
            </a:tbl>
          </a:graphicData>
        </a:graphic>
      </p:graphicFrame>
      <p:sp>
        <p:nvSpPr>
          <p:cNvPr id="6" name="Title 1"/>
          <p:cNvSpPr>
            <a:spLocks noGrp="1"/>
          </p:cNvSpPr>
          <p:nvPr>
            <p:ph type="title"/>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8002191"/>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pPr>
              <a:buFont typeface="Arial" charset="0"/>
              <a:buChar char="•"/>
            </a:pPr>
            <a:r>
              <a:rPr lang="en-US" sz="1600" dirty="0"/>
              <a:t>Labs that are working on process improvement projects that would like to display data can contact Kristina Martin (</a:t>
            </a:r>
            <a:r>
              <a:rPr lang="en-US" sz="1600" dirty="0">
                <a:hlinkClick r:id="rId2"/>
              </a:rPr>
              <a:t>martkris@umich.edu</a:t>
            </a:r>
            <a:r>
              <a:rPr lang="en-US" sz="1600" dirty="0"/>
              <a:t>) </a:t>
            </a:r>
            <a:r>
              <a:rPr lang="en-US" sz="1600" dirty="0" smtClean="0"/>
              <a:t>for future </a:t>
            </a:r>
            <a:r>
              <a:rPr lang="en-US" sz="1600" dirty="0"/>
              <a:t>dashboards.</a:t>
            </a:r>
          </a:p>
          <a:p>
            <a:endParaRPr lang="en-US" sz="1600" b="0" dirty="0"/>
          </a:p>
          <a:p>
            <a:pPr>
              <a:buFont typeface="Arial" charset="0"/>
              <a:buChar char="•"/>
            </a:pPr>
            <a:endParaRPr lang="en-US" sz="1600" b="0" dirty="0"/>
          </a:p>
          <a:p>
            <a:r>
              <a:rPr lang="en-US" sz="2200" dirty="0" smtClean="0"/>
              <a:t>Kudos</a:t>
            </a:r>
          </a:p>
          <a:p>
            <a:endParaRPr lang="en-US" sz="2200" dirty="0" smtClean="0"/>
          </a:p>
          <a:p>
            <a:pPr marL="342900" indent="-342900">
              <a:buFont typeface="Arial" pitchFamily="34" charset="0"/>
              <a:buChar char="•"/>
            </a:pPr>
            <a:r>
              <a:rPr lang="en-US" sz="2200" dirty="0" smtClean="0">
                <a:solidFill>
                  <a:srgbClr val="FF0000"/>
                </a:solidFill>
              </a:rPr>
              <a:t>Suzanne Butch-</a:t>
            </a:r>
            <a:r>
              <a:rPr lang="en-US" sz="2200" b="0" dirty="0"/>
              <a:t> </a:t>
            </a:r>
            <a:r>
              <a:rPr lang="en-US" sz="2200" b="0" dirty="0" smtClean="0"/>
              <a:t>Nomination to serve on the Centers for Medicare and Medicaid Services advisory panel for input on payment rates of new tests and factors used for coverage determinations.</a:t>
            </a:r>
            <a:endParaRPr lang="en-US" sz="2200" dirty="0">
              <a:solidFill>
                <a:srgbClr val="FF0000"/>
              </a:solidFill>
            </a:endParaRPr>
          </a:p>
          <a:p>
            <a:pPr marL="342900" indent="-342900">
              <a:buFont typeface="Arial" pitchFamily="34" charset="0"/>
              <a:buChar char="•"/>
            </a:pPr>
            <a:r>
              <a:rPr lang="en-US" sz="2200" dirty="0" smtClean="0">
                <a:solidFill>
                  <a:srgbClr val="FF0000"/>
                </a:solidFill>
              </a:rPr>
              <a:t>Catherine Dixon, Michelle Russell &amp; Brent Temple-</a:t>
            </a:r>
            <a:r>
              <a:rPr lang="en-US" sz="2200" b="0" dirty="0" smtClean="0"/>
              <a:t>Creation of a medical laboratory science </a:t>
            </a:r>
            <a:r>
              <a:rPr lang="en-US" sz="2200" b="0" dirty="0" smtClean="0"/>
              <a:t>internship </a:t>
            </a:r>
            <a:r>
              <a:rPr lang="en-US" sz="2200" b="0" dirty="0" smtClean="0"/>
              <a:t>webpage to house information tools &amp; resources for prospective &amp; current MLS students.</a:t>
            </a:r>
          </a:p>
          <a:p>
            <a:pPr marL="342900" indent="-342900">
              <a:buFont typeface="Arial" pitchFamily="34" charset="0"/>
              <a:buChar char="•"/>
            </a:pPr>
            <a:r>
              <a:rPr lang="en-US" sz="2200" dirty="0" smtClean="0">
                <a:solidFill>
                  <a:srgbClr val="FF0000"/>
                </a:solidFill>
              </a:rPr>
              <a:t>Chris Gaunt &amp; Beth Lawless-</a:t>
            </a:r>
            <a:r>
              <a:rPr lang="en-US" sz="2200" b="0" dirty="0" smtClean="0"/>
              <a:t> Modifying the test codes for ordering </a:t>
            </a:r>
            <a:r>
              <a:rPr lang="en-US" sz="2200" b="0" dirty="0" err="1" smtClean="0"/>
              <a:t>porphyrin</a:t>
            </a:r>
            <a:r>
              <a:rPr lang="en-US" sz="2200" b="0" dirty="0" smtClean="0"/>
              <a:t> testing to align with other reference labs.  </a:t>
            </a:r>
            <a:r>
              <a:rPr lang="en-US" sz="2200" b="0" dirty="0" err="1" smtClean="0"/>
              <a:t>Heme-Onc</a:t>
            </a:r>
            <a:r>
              <a:rPr lang="en-US" sz="2200" b="0" dirty="0" smtClean="0"/>
              <a:t> physicians have noted this will greatly help with confusion regarding ordering of these tests.</a:t>
            </a:r>
            <a:endParaRPr lang="en-US" sz="2200" dirty="0" smtClean="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6553200"/>
            <a:ext cx="6858000" cy="2677656"/>
          </a:xfrm>
          <a:prstGeom prst="rect">
            <a:avLst/>
          </a:prstGeom>
          <a:noFill/>
        </p:spPr>
        <p:txBody>
          <a:bodyPr wrap="square" rtlCol="0">
            <a:spAutoFit/>
          </a:bodyPr>
          <a:lstStyle/>
          <a:p>
            <a:pPr marL="285750" indent="-285750">
              <a:buFont typeface="Arial" pitchFamily="34" charset="0"/>
              <a:buChar char="•"/>
            </a:pPr>
            <a:r>
              <a:rPr lang="en-US" sz="1200" b="0" dirty="0" smtClean="0"/>
              <a:t>We have not been able to meet our goal despite numerous endeavors to create incentives for donors. We’ve also teamed up with Wolverines for Life for donor recruitment and Blood Battle events. </a:t>
            </a:r>
            <a:r>
              <a:rPr lang="en-US" sz="1200" b="0" dirty="0"/>
              <a:t>. A notable exception was the increase in donors at November’s Blood Battle with Ohio State. </a:t>
            </a:r>
            <a:endParaRPr lang="en-US" sz="1200" b="0" dirty="0" smtClean="0"/>
          </a:p>
          <a:p>
            <a:pPr marL="285750" indent="-285750">
              <a:buFont typeface="Arial" pitchFamily="34" charset="0"/>
              <a:buChar char="•"/>
            </a:pPr>
            <a:r>
              <a:rPr lang="en-US" sz="1200" b="0" dirty="0"/>
              <a:t>T</a:t>
            </a:r>
            <a:r>
              <a:rPr lang="en-US" sz="1200" b="0" dirty="0" smtClean="0"/>
              <a:t>ypically there are ~ 10 presenting donors per drive who are deferred either due to their current health status or answers on the donor questionnaire.</a:t>
            </a:r>
          </a:p>
          <a:p>
            <a:pPr marL="285750" indent="-285750">
              <a:buFont typeface="Arial" pitchFamily="34" charset="0"/>
              <a:buChar char="•"/>
            </a:pPr>
            <a:r>
              <a:rPr lang="en-US" sz="1200" b="0" dirty="0"/>
              <a:t>The number of no shows hovers around 25% per drive. This is due to people forgetting their appointment despite reminders from ARC, or being too busy to come to the appointment.</a:t>
            </a:r>
          </a:p>
          <a:p>
            <a:pPr marL="285750" indent="-285750">
              <a:buFont typeface="Arial" pitchFamily="34" charset="0"/>
              <a:buChar char="•"/>
            </a:pPr>
            <a:r>
              <a:rPr lang="en-US" sz="1200" b="0" dirty="0"/>
              <a:t>In response to donor need, we have moved the start time starting in August 2014 from 7am to 6am so more staff could donate before day shift begins or during midnight-day shift overlaps.</a:t>
            </a:r>
          </a:p>
          <a:p>
            <a:pPr marL="285750" indent="-285750">
              <a:buFont typeface="Arial" pitchFamily="34" charset="0"/>
              <a:buChar char="•"/>
            </a:pPr>
            <a:r>
              <a:rPr lang="en-US" sz="1200" b="0" dirty="0" smtClean="0"/>
              <a:t>Blood drives are typically held monthly and can range from 1-2 days.  There are numerous other drives held throughout the University of Michigan campus.  </a:t>
            </a:r>
          </a:p>
          <a:p>
            <a:pPr marL="285750" indent="-285750">
              <a:buFont typeface="Arial" pitchFamily="34" charset="0"/>
              <a:buChar char="•"/>
            </a:pPr>
            <a:r>
              <a:rPr lang="en-US" sz="1200" b="0" dirty="0" smtClean="0"/>
              <a:t>Donors can find upcoming drives by going to </a:t>
            </a:r>
            <a:r>
              <a:rPr lang="en-US" sz="1200" dirty="0" smtClean="0">
                <a:solidFill>
                  <a:srgbClr val="FF0000"/>
                </a:solidFill>
              </a:rPr>
              <a:t>wwww.redcrossblood.org</a:t>
            </a:r>
            <a:r>
              <a:rPr lang="en-US" sz="1200" b="0" dirty="0" smtClean="0"/>
              <a:t> and searching under the </a:t>
            </a:r>
            <a:r>
              <a:rPr lang="en-US" sz="1200" dirty="0" smtClean="0">
                <a:solidFill>
                  <a:srgbClr val="000066"/>
                </a:solidFill>
              </a:rPr>
              <a:t>Sponsor Code=</a:t>
            </a:r>
            <a:r>
              <a:rPr lang="en-US" sz="1200" dirty="0" err="1" smtClean="0">
                <a:solidFill>
                  <a:srgbClr val="000066"/>
                </a:solidFill>
              </a:rPr>
              <a:t>goblue</a:t>
            </a:r>
            <a:endParaRPr lang="en-US" sz="1200" dirty="0">
              <a:solidFill>
                <a:srgbClr val="000066"/>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592" y="819150"/>
            <a:ext cx="5211763" cy="2838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txBox="1">
            <a:spLocks/>
          </p:cNvSpPr>
          <p:nvPr/>
        </p:nvSpPr>
        <p:spPr bwMode="auto">
          <a:xfrm>
            <a:off x="381000" y="228601"/>
            <a:ext cx="6584950" cy="60960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algn="ctr">
              <a:buNone/>
            </a:pPr>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Pathology-Blood Drive</a:t>
            </a:r>
            <a:endParaRPr lang="en-US" sz="1600" dirty="0" smtClean="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7593" y="3733800"/>
            <a:ext cx="5211763"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83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Blood Bank</a:t>
            </a:r>
            <a:endParaRPr lang="en-US" sz="1800" b="1" dirty="0" smtClean="0"/>
          </a:p>
        </p:txBody>
      </p:sp>
      <p:sp>
        <p:nvSpPr>
          <p:cNvPr id="9" name="TextBox 8"/>
          <p:cNvSpPr txBox="1"/>
          <p:nvPr/>
        </p:nvSpPr>
        <p:spPr>
          <a:xfrm>
            <a:off x="713581" y="4953000"/>
            <a:ext cx="5943600" cy="3785652"/>
          </a:xfrm>
          <a:prstGeom prst="rect">
            <a:avLst/>
          </a:prstGeom>
          <a:noFill/>
          <a:ln>
            <a:solidFill>
              <a:schemeClr val="tx1"/>
            </a:solidFill>
          </a:ln>
        </p:spPr>
        <p:txBody>
          <a:bodyPr wrap="square" rtlCol="0">
            <a:spAutoFit/>
          </a:bodyPr>
          <a:lstStyle/>
          <a:p>
            <a:r>
              <a:rPr lang="en-US" sz="2000" b="0" dirty="0"/>
              <a:t>The Blood Bank experienced an increase in TAT for Emergency </a:t>
            </a:r>
            <a:r>
              <a:rPr lang="en-US" sz="2000" b="0" dirty="0" smtClean="0"/>
              <a:t>Departments (ED=Adult, CES=Children’s) </a:t>
            </a:r>
            <a:r>
              <a:rPr lang="en-US" sz="2000" b="0" dirty="0"/>
              <a:t>type and screen testing during the Soft go-live </a:t>
            </a:r>
            <a:r>
              <a:rPr lang="en-US" sz="2000" b="0" dirty="0" smtClean="0"/>
              <a:t>implementation starting in June 2013.  </a:t>
            </a:r>
            <a:r>
              <a:rPr lang="en-US" sz="2000" b="0" dirty="0"/>
              <a:t>As staff have gained more confidence using the new </a:t>
            </a:r>
            <a:r>
              <a:rPr lang="en-US" sz="2000" b="0" dirty="0" smtClean="0"/>
              <a:t>software and developed more efficient processes using the system, </a:t>
            </a:r>
            <a:r>
              <a:rPr lang="en-US" sz="2000" b="0" dirty="0"/>
              <a:t>there has been a steady decrease in the TAT approaching pre-Soft conditions</a:t>
            </a:r>
            <a:r>
              <a:rPr lang="en-US" sz="2000" b="0" dirty="0" smtClean="0"/>
              <a:t>.  The TAT goal is 60 minutes.  The Blood Bank is looking at how to further modifications of their processes to meet this goal TAT.</a:t>
            </a:r>
            <a:endParaRPr lang="en-US" sz="2000" b="0" dirty="0">
              <a:solidFill>
                <a:srgbClr val="FF0000"/>
              </a:solidFill>
            </a:endParaRPr>
          </a:p>
        </p:txBody>
      </p:sp>
      <p:sp>
        <p:nvSpPr>
          <p:cNvPr id="4" name="TextBox 3"/>
          <p:cNvSpPr txBox="1"/>
          <p:nvPr/>
        </p:nvSpPr>
        <p:spPr>
          <a:xfrm rot="16200000">
            <a:off x="-216373" y="2150291"/>
            <a:ext cx="1270948" cy="323165"/>
          </a:xfrm>
          <a:prstGeom prst="rect">
            <a:avLst/>
          </a:prstGeom>
          <a:noFill/>
        </p:spPr>
        <p:txBody>
          <a:bodyPr wrap="square" rtlCol="0">
            <a:spAutoFit/>
          </a:bodyPr>
          <a:lstStyle/>
          <a:p>
            <a:r>
              <a:rPr lang="en-US" dirty="0" smtClean="0"/>
              <a:t>Minutes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684" y="1142999"/>
            <a:ext cx="6427433"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14743" y="76200"/>
            <a:ext cx="6584950" cy="533400"/>
          </a:xfrm>
        </p:spPr>
        <p:txBody>
          <a:bodyPr/>
          <a:lstStyle/>
          <a:p>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600" dirty="0" smtClean="0">
                <a:solidFill>
                  <a:schemeClr val="accent2"/>
                </a:solidFill>
              </a:rPr>
              <a:t>Chemistry</a:t>
            </a:r>
            <a:endParaRPr lang="en-US" sz="1800" b="1" dirty="0" smtClean="0"/>
          </a:p>
        </p:txBody>
      </p:sp>
      <p:sp>
        <p:nvSpPr>
          <p:cNvPr id="7" name="Content Placeholder 5"/>
          <p:cNvSpPr>
            <a:spLocks noGrp="1" noChangeArrowheads="1"/>
          </p:cNvSpPr>
          <p:nvPr>
            <p:ph idx="1"/>
          </p:nvPr>
        </p:nvSpPr>
        <p:spPr>
          <a:xfrm>
            <a:off x="329587" y="3657599"/>
            <a:ext cx="3425739" cy="5867400"/>
          </a:xfrm>
          <a:prstGeom prst="rect">
            <a:avLst/>
          </a:prstGeom>
          <a:ln>
            <a:solidFill>
              <a:schemeClr val="tx1"/>
            </a:solidFill>
          </a:ln>
        </p:spPr>
        <p:txBody>
          <a:bodyPr/>
          <a:lstStyle/>
          <a:p>
            <a:pPr marL="0" indent="0" eaLnBrk="1" hangingPunct="1">
              <a:buFontTx/>
              <a:buNone/>
            </a:pPr>
            <a:r>
              <a:rPr lang="en-US" sz="1400" b="1" dirty="0"/>
              <a:t>Description of Problem: </a:t>
            </a:r>
            <a:r>
              <a:rPr lang="en-US" sz="1400" dirty="0"/>
              <a:t>The guaiac method for detecting blood in the stool as a detection of colorectal cancer requires the patient to adhere to several dietary restrictions as well as to collect three separate stool samples.  Due to this complexity, we had low compliance (&lt;20%).  Newer methodologies such as FIT are available that only require a single sample, no dietary restrictions, and have a higher sensitivity.  </a:t>
            </a:r>
            <a:endParaRPr lang="en-US" sz="1400" b="1" dirty="0"/>
          </a:p>
          <a:p>
            <a:pPr marL="0" indent="0" eaLnBrk="1" hangingPunct="1">
              <a:buFontTx/>
              <a:buNone/>
            </a:pPr>
            <a:r>
              <a:rPr lang="en-US" sz="1400" b="1" dirty="0"/>
              <a:t>Impact of Problem: </a:t>
            </a:r>
          </a:p>
          <a:p>
            <a:pPr marL="0" indent="0" eaLnBrk="1" hangingPunct="1">
              <a:buFontTx/>
              <a:buNone/>
            </a:pPr>
            <a:r>
              <a:rPr lang="en-US" sz="1400" dirty="0"/>
              <a:t>Formerly, the guaiac cards </a:t>
            </a:r>
            <a:r>
              <a:rPr lang="en-US" sz="1400" dirty="0" smtClean="0"/>
              <a:t>we distributed </a:t>
            </a:r>
            <a:r>
              <a:rPr lang="en-US" sz="1400" dirty="0"/>
              <a:t>had a low rate of return as indicated </a:t>
            </a:r>
            <a:r>
              <a:rPr lang="en-US" sz="1400" dirty="0" smtClean="0"/>
              <a:t>above</a:t>
            </a:r>
            <a:endParaRPr lang="en-US" sz="1400" dirty="0"/>
          </a:p>
          <a:p>
            <a:pPr marL="0" indent="0" eaLnBrk="1" hangingPunct="1">
              <a:buFontTx/>
              <a:buNone/>
            </a:pPr>
            <a:r>
              <a:rPr lang="en-US" sz="1400" b="1" dirty="0"/>
              <a:t>Reporter of Problem:</a:t>
            </a:r>
          </a:p>
          <a:p>
            <a:pPr marL="0" indent="0" eaLnBrk="1" hangingPunct="1">
              <a:buFontTx/>
              <a:buNone/>
            </a:pPr>
            <a:r>
              <a:rPr lang="en-US" sz="1400" dirty="0"/>
              <a:t>Laboratories, physician </a:t>
            </a:r>
            <a:r>
              <a:rPr lang="en-US" sz="1400" dirty="0" smtClean="0"/>
              <a:t>offices</a:t>
            </a:r>
          </a:p>
          <a:p>
            <a:pPr marL="0" indent="0" eaLnBrk="1" hangingPunct="1">
              <a:buNone/>
            </a:pPr>
            <a:r>
              <a:rPr lang="en-US" sz="1400" b="1" dirty="0"/>
              <a:t>Description of Solution: </a:t>
            </a:r>
          </a:p>
          <a:p>
            <a:pPr marL="0" indent="0" eaLnBrk="1" hangingPunct="1">
              <a:buNone/>
            </a:pPr>
            <a:r>
              <a:rPr lang="en-US" sz="1400" dirty="0"/>
              <a:t>Implement the immunochemical method for detection of colorectal cancer. Physicians would order the test </a:t>
            </a:r>
            <a:r>
              <a:rPr lang="en-US" sz="1400" dirty="0" smtClean="0"/>
              <a:t>in MiChart when </a:t>
            </a:r>
            <a:r>
              <a:rPr lang="en-US" sz="1400" dirty="0"/>
              <a:t>the kit was handed to the patient. </a:t>
            </a:r>
          </a:p>
        </p:txBody>
      </p:sp>
      <p:sp>
        <p:nvSpPr>
          <p:cNvPr id="8" name="Rectangle 3"/>
          <p:cNvSpPr txBox="1">
            <a:spLocks noChangeArrowheads="1"/>
          </p:cNvSpPr>
          <p:nvPr/>
        </p:nvSpPr>
        <p:spPr bwMode="auto">
          <a:xfrm>
            <a:off x="3935681" y="3657598"/>
            <a:ext cx="3216693" cy="5867401"/>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b="0" dirty="0"/>
              <a:t>Pre-stamped envelopes provided to the patient will be returned to the laboratory where the test will be run. </a:t>
            </a:r>
          </a:p>
          <a:p>
            <a:pPr marL="0" indent="0" eaLnBrk="1" hangingPunct="1">
              <a:buNone/>
            </a:pPr>
            <a:r>
              <a:rPr lang="en-US" sz="1400" dirty="0" smtClean="0"/>
              <a:t>How </a:t>
            </a:r>
            <a:r>
              <a:rPr lang="en-US" sz="1400" dirty="0"/>
              <a:t>we know it worked:</a:t>
            </a:r>
          </a:p>
          <a:p>
            <a:pPr marL="0" indent="0" eaLnBrk="1" hangingPunct="1">
              <a:buNone/>
            </a:pPr>
            <a:r>
              <a:rPr lang="en-US" sz="1400" b="0" dirty="0"/>
              <a:t>We continue to  see  a positive outcome relative to patient compliance with returning the kit for testing. For the past 6 months we’ve seen a 1-2% increase each month.</a:t>
            </a:r>
          </a:p>
          <a:p>
            <a:pPr marL="0" indent="0" eaLnBrk="1" hangingPunct="1">
              <a:buNone/>
            </a:pPr>
            <a:r>
              <a:rPr lang="en-US" sz="1400" b="0" dirty="0"/>
              <a:t>Since November 2013 we have increased compliance by 40%.  Issues related to the date of order, release &amp; collection are being investigated by MiChart &amp; Chemistry.</a:t>
            </a:r>
          </a:p>
          <a:p>
            <a:pPr marL="0" indent="0" eaLnBrk="1" hangingPunct="1">
              <a:buNone/>
            </a:pPr>
            <a:r>
              <a:rPr lang="en-US" sz="1400" dirty="0" smtClean="0"/>
              <a:t>Date </a:t>
            </a:r>
            <a:r>
              <a:rPr lang="en-US" sz="1400" dirty="0"/>
              <a:t>Solution Implemented: </a:t>
            </a:r>
            <a:r>
              <a:rPr lang="en-US" sz="1400" b="0" dirty="0"/>
              <a:t>October 29,  </a:t>
            </a:r>
            <a:r>
              <a:rPr lang="en-US" sz="1400" b="0" dirty="0" smtClean="0"/>
              <a:t>2013</a:t>
            </a:r>
          </a:p>
          <a:p>
            <a:pPr marL="0" indent="0" eaLnBrk="1" hangingPunct="1">
              <a:buNone/>
            </a:pPr>
            <a:r>
              <a:rPr lang="en-US" sz="1400" dirty="0" smtClean="0"/>
              <a:t>Area for Improvement:</a:t>
            </a:r>
          </a:p>
          <a:p>
            <a:pPr marL="0" indent="0" eaLnBrk="1" hangingPunct="1">
              <a:buNone/>
            </a:pPr>
            <a:r>
              <a:rPr lang="en-US" sz="1400" b="0" dirty="0" smtClean="0"/>
              <a:t>There continues to be some confusion from physicians relative to ordering this test vs. the former guaiac method that is used for non-colorectal occult bleeding screening by physicians. This is being addressed by the Lab Ambassador program and modifications to the Pathology Handbook.</a:t>
            </a:r>
            <a:endParaRPr lang="en-US" sz="1400" b="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587" y="609600"/>
            <a:ext cx="6864350" cy="304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33525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152400"/>
            <a:ext cx="6584950" cy="4905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40242" y="4586176"/>
            <a:ext cx="3429000" cy="4786423"/>
          </a:xfrm>
          <a:prstGeom prst="rect">
            <a:avLst/>
          </a:prstGeom>
          <a:ln>
            <a:solidFill>
              <a:schemeClr val="tx1"/>
            </a:solidFill>
          </a:ln>
        </p:spPr>
        <p:txBody>
          <a:bodyPr/>
          <a:lstStyle/>
          <a:p>
            <a:pPr marL="0" indent="0" eaLnBrk="1" hangingPunct="1">
              <a:buFontTx/>
              <a:buNone/>
            </a:pPr>
            <a:r>
              <a:rPr lang="en-US" sz="1400" b="1" dirty="0"/>
              <a:t>Description of Problem: </a:t>
            </a:r>
          </a:p>
          <a:p>
            <a:pPr marL="0" indent="0" eaLnBrk="1" hangingPunct="1">
              <a:buFontTx/>
              <a:buNone/>
            </a:pPr>
            <a:r>
              <a:rPr lang="en-US" sz="1400" dirty="0"/>
              <a:t>The Hematology lab created specific parameters related to the complete blood count (CBC) that reflex to the pathologist for a review starting in 2005.</a:t>
            </a:r>
          </a:p>
          <a:p>
            <a:pPr marL="0" indent="0" eaLnBrk="1" hangingPunct="1">
              <a:buFontTx/>
              <a:buNone/>
            </a:pPr>
            <a:r>
              <a:rPr lang="en-US" sz="1400" b="1" dirty="0"/>
              <a:t>Impact of Problem: </a:t>
            </a:r>
          </a:p>
          <a:p>
            <a:pPr marL="0" indent="0" eaLnBrk="1" hangingPunct="1">
              <a:buFontTx/>
              <a:buNone/>
            </a:pPr>
            <a:r>
              <a:rPr lang="en-US" sz="1400" dirty="0"/>
              <a:t>Inappropriate requests increase cost due to the additional pathologist review (path-rev) and impair the turnaround time for patients that require a pathologist review since there is no way to prioritize these if all of the slides are reviewed.</a:t>
            </a:r>
          </a:p>
          <a:p>
            <a:pPr marL="0" indent="0" eaLnBrk="1" hangingPunct="1">
              <a:buFontTx/>
              <a:buNone/>
            </a:pPr>
            <a:r>
              <a:rPr lang="en-US" sz="1400" b="1" dirty="0"/>
              <a:t>Reporter of Problem: </a:t>
            </a:r>
          </a:p>
          <a:p>
            <a:pPr marL="0" indent="0" eaLnBrk="1" hangingPunct="1">
              <a:buFontTx/>
              <a:buNone/>
            </a:pPr>
            <a:r>
              <a:rPr lang="en-US" sz="1400" dirty="0"/>
              <a:t>Hematology Pathologists/Staff</a:t>
            </a:r>
          </a:p>
          <a:p>
            <a:pPr marL="0" lvl="0" indent="0" eaLnBrk="1" hangingPunct="1">
              <a:buNone/>
            </a:pPr>
            <a:r>
              <a:rPr lang="en-US" sz="1400" b="1" dirty="0">
                <a:solidFill>
                  <a:srgbClr val="000000"/>
                </a:solidFill>
              </a:rPr>
              <a:t>Description of Solution</a:t>
            </a:r>
            <a:r>
              <a:rPr lang="en-US" sz="1400" dirty="0">
                <a:solidFill>
                  <a:srgbClr val="000000"/>
                </a:solidFill>
              </a:rPr>
              <a:t>: Alter the current policy based on medical director guidance to allow specially trained, competency assessed technologists to prescreen path-rev slides. If screens are determined to be inappropriate for </a:t>
            </a:r>
            <a:endParaRPr lang="en-US" sz="1400" dirty="0"/>
          </a:p>
          <a:p>
            <a:pPr marL="0" indent="0" eaLnBrk="1" hangingPunct="1">
              <a:buFontTx/>
              <a:buNone/>
            </a:pPr>
            <a:endParaRPr lang="en-US" sz="1400" dirty="0"/>
          </a:p>
        </p:txBody>
      </p:sp>
      <p:sp>
        <p:nvSpPr>
          <p:cNvPr id="4" name="Rectangle 3"/>
          <p:cNvSpPr txBox="1">
            <a:spLocks noChangeArrowheads="1"/>
          </p:cNvSpPr>
          <p:nvPr/>
        </p:nvSpPr>
        <p:spPr bwMode="auto">
          <a:xfrm>
            <a:off x="4012870" y="4572000"/>
            <a:ext cx="3064293" cy="48006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lvl="0" indent="0" eaLnBrk="1" hangingPunct="1">
              <a:buNone/>
            </a:pPr>
            <a:r>
              <a:rPr lang="en-US" sz="1400" b="0" dirty="0">
                <a:solidFill>
                  <a:srgbClr val="000000"/>
                </a:solidFill>
              </a:rPr>
              <a:t>pathologist review the path-rev would be canceled.</a:t>
            </a:r>
          </a:p>
          <a:p>
            <a:pPr marL="0" indent="0" eaLnBrk="1" hangingPunct="1">
              <a:buNone/>
            </a:pPr>
            <a:r>
              <a:rPr lang="en-US" sz="1400" dirty="0"/>
              <a:t>How we know it worked?</a:t>
            </a:r>
          </a:p>
          <a:p>
            <a:pPr marL="0" indent="0" eaLnBrk="1" hangingPunct="1">
              <a:buNone/>
            </a:pPr>
            <a:r>
              <a:rPr lang="en-US" sz="1400" b="0" dirty="0"/>
              <a:t>Over 40% of all path-rev orders requests received each month are canceled (blue bars in </a:t>
            </a:r>
            <a:r>
              <a:rPr lang="en-US" sz="1400" b="0" dirty="0" smtClean="0"/>
              <a:t>graph) </a:t>
            </a:r>
            <a:r>
              <a:rPr lang="en-US" sz="1400" b="0" dirty="0"/>
              <a:t>thus improving turnaround time and decreasing the cost to the institution and patient.  Technologist decisions are assessed monthly.  Approximately, 10 cases per month are reviewed rotated between 5 screener technologists.  This equates to each technologist being assessed twice per year.</a:t>
            </a:r>
          </a:p>
          <a:p>
            <a:pPr marL="0" indent="0" eaLnBrk="1" hangingPunct="1">
              <a:buNone/>
            </a:pPr>
            <a:r>
              <a:rPr lang="en-US" sz="1400" dirty="0"/>
              <a:t>Areas for continued improvement: </a:t>
            </a:r>
            <a:r>
              <a:rPr lang="en-US" sz="1400" b="0" dirty="0" smtClean="0"/>
              <a:t>On 11/10/14 the Hematology lab is implementing the revised criteria to </a:t>
            </a:r>
            <a:r>
              <a:rPr lang="en-US" sz="1400" b="0" dirty="0"/>
              <a:t>reflex the </a:t>
            </a:r>
            <a:r>
              <a:rPr lang="en-US" sz="1400" b="0" dirty="0" smtClean="0"/>
              <a:t>path-rev. </a:t>
            </a:r>
            <a:r>
              <a:rPr lang="en-US" sz="1400" b="0" dirty="0"/>
              <a:t>They are monitoring the outcome of via a spot-check QC process.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799" y="762001"/>
            <a:ext cx="6772363" cy="3657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4135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Hematology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81000" y="3758406"/>
            <a:ext cx="3429000" cy="5741854"/>
          </a:xfrm>
          <a:prstGeom prst="rect">
            <a:avLst/>
          </a:prstGeom>
          <a:ln>
            <a:solidFill>
              <a:schemeClr val="tx1"/>
            </a:solidFill>
          </a:ln>
        </p:spPr>
        <p:txBody>
          <a:bodyPr/>
          <a:lstStyle/>
          <a:p>
            <a:pPr marL="0" indent="0" eaLnBrk="1" hangingPunct="1">
              <a:buFontTx/>
              <a:buNone/>
            </a:pPr>
            <a:r>
              <a:rPr lang="en-US" sz="1400" b="1" dirty="0"/>
              <a:t>Description of Problem: </a:t>
            </a:r>
          </a:p>
          <a:p>
            <a:pPr marL="0" indent="0" eaLnBrk="1" hangingPunct="1">
              <a:buFontTx/>
              <a:buNone/>
            </a:pPr>
            <a:r>
              <a:rPr lang="en-US" sz="1400" dirty="0"/>
              <a:t>Historically, </a:t>
            </a:r>
            <a:r>
              <a:rPr lang="en-US" sz="1400" dirty="0" smtClean="0"/>
              <a:t>Medical Doctor (MD) </a:t>
            </a:r>
            <a:r>
              <a:rPr lang="en-US" sz="1400" dirty="0"/>
              <a:t>requests have been processed as ordered.  During the past </a:t>
            </a:r>
            <a:r>
              <a:rPr lang="en-US" sz="1400" dirty="0" smtClean="0"/>
              <a:t>year, </a:t>
            </a:r>
            <a:r>
              <a:rPr lang="en-US" sz="1400" dirty="0"/>
              <a:t>there has been an upward trend in the number of Pathology Review requests from providers</a:t>
            </a:r>
            <a:r>
              <a:rPr lang="en-US" sz="1400" dirty="0" smtClean="0"/>
              <a:t>.  There was a notable increase after the inpatient MiChart go-live in June 2014. </a:t>
            </a:r>
            <a:r>
              <a:rPr lang="en-US" sz="1400" dirty="0"/>
              <a:t>Investigation into why this is occurring and whether the requests are appropriate and could be triaged in other ways is in progress.</a:t>
            </a:r>
          </a:p>
          <a:p>
            <a:pPr marL="0" indent="0" eaLnBrk="1" hangingPunct="1">
              <a:buFontTx/>
              <a:buNone/>
            </a:pPr>
            <a:r>
              <a:rPr lang="en-US" sz="1400" b="1" dirty="0"/>
              <a:t>Impact of Problem: </a:t>
            </a:r>
          </a:p>
          <a:p>
            <a:pPr marL="0" indent="0" eaLnBrk="1" hangingPunct="1">
              <a:buFontTx/>
              <a:buNone/>
            </a:pPr>
            <a:r>
              <a:rPr lang="en-US" sz="1400" dirty="0" smtClean="0"/>
              <a:t>Inappropriate </a:t>
            </a:r>
            <a:r>
              <a:rPr lang="en-US" sz="1400" dirty="0"/>
              <a:t>requests </a:t>
            </a:r>
            <a:r>
              <a:rPr lang="en-US" sz="1400" dirty="0" smtClean="0"/>
              <a:t>result </a:t>
            </a:r>
            <a:r>
              <a:rPr lang="en-US" sz="1400" dirty="0"/>
              <a:t>in the unneeded cost of Pathologist review and </a:t>
            </a:r>
            <a:r>
              <a:rPr lang="en-US" sz="1400" dirty="0" smtClean="0"/>
              <a:t>delayed </a:t>
            </a:r>
            <a:r>
              <a:rPr lang="en-US" sz="1400" dirty="0"/>
              <a:t>turnaround time for patients </a:t>
            </a:r>
            <a:r>
              <a:rPr lang="en-US" sz="1400" dirty="0" smtClean="0"/>
              <a:t>who require </a:t>
            </a:r>
            <a:r>
              <a:rPr lang="en-US" sz="1400" dirty="0"/>
              <a:t>a pathologist to review their slide. </a:t>
            </a:r>
          </a:p>
          <a:p>
            <a:pPr marL="0" indent="0" eaLnBrk="1" hangingPunct="1">
              <a:buFontTx/>
              <a:buNone/>
            </a:pPr>
            <a:r>
              <a:rPr lang="en-US" sz="1400" b="1" dirty="0"/>
              <a:t>Reporter of Problem: </a:t>
            </a:r>
          </a:p>
          <a:p>
            <a:pPr marL="0" indent="0" eaLnBrk="1" hangingPunct="1">
              <a:buFontTx/>
              <a:buNone/>
            </a:pPr>
            <a:r>
              <a:rPr lang="en-US" sz="1400" dirty="0"/>
              <a:t>Hematology Pathologists/Staff</a:t>
            </a:r>
          </a:p>
          <a:p>
            <a:pPr marL="0" indent="0" eaLnBrk="1" hangingPunct="1">
              <a:buFontTx/>
              <a:buNone/>
            </a:pPr>
            <a:r>
              <a:rPr lang="en-US" sz="1400" b="1" dirty="0">
                <a:solidFill>
                  <a:srgbClr val="000000"/>
                </a:solidFill>
              </a:rPr>
              <a:t>Description of Solution: </a:t>
            </a:r>
            <a:r>
              <a:rPr lang="en-US" sz="1400" dirty="0">
                <a:solidFill>
                  <a:srgbClr val="000000"/>
                </a:solidFill>
              </a:rPr>
              <a:t>Alter the current policy and allow technologists to prescreen MD request slides similarly to the Path-rev process used for CBCs</a:t>
            </a:r>
            <a:r>
              <a:rPr lang="en-US" sz="1400" dirty="0" smtClean="0">
                <a:solidFill>
                  <a:srgbClr val="000000"/>
                </a:solidFill>
              </a:rPr>
              <a:t>. Work with MiChart team to remove ability for MD requests on standing orders.</a:t>
            </a:r>
            <a:endParaRPr lang="en-US" sz="1400" dirty="0"/>
          </a:p>
        </p:txBody>
      </p:sp>
      <p:sp>
        <p:nvSpPr>
          <p:cNvPr id="4" name="Rectangle 3"/>
          <p:cNvSpPr txBox="1">
            <a:spLocks noChangeArrowheads="1"/>
          </p:cNvSpPr>
          <p:nvPr/>
        </p:nvSpPr>
        <p:spPr bwMode="auto">
          <a:xfrm>
            <a:off x="4031920" y="3758406"/>
            <a:ext cx="3130880" cy="5766594"/>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400" b="0" kern="0" dirty="0">
                <a:solidFill>
                  <a:srgbClr val="000000"/>
                </a:solidFill>
              </a:rPr>
              <a:t>To assure patient safety, an initial audit by a pathologist review of cases deemed not to require MD Path Review was performed. </a:t>
            </a:r>
            <a:r>
              <a:rPr lang="en-US" sz="1400" b="0" kern="0" dirty="0" smtClean="0">
                <a:solidFill>
                  <a:srgbClr val="000000"/>
                </a:solidFill>
              </a:rPr>
              <a:t>When the screens are deemed </a:t>
            </a:r>
            <a:r>
              <a:rPr lang="en-US" sz="1400" b="0" kern="0" dirty="0">
                <a:solidFill>
                  <a:srgbClr val="000000"/>
                </a:solidFill>
              </a:rPr>
              <a:t>to be inappropriate, the MD Path Review will be canceled by the technologist. Techs are now allowed to verify positive crystals on urine specimens.  This resulted in 17 fewer orders in November for a pathologist review.</a:t>
            </a:r>
          </a:p>
          <a:p>
            <a:pPr marL="0" indent="0" eaLnBrk="1" hangingPunct="1">
              <a:buFontTx/>
              <a:buNone/>
            </a:pPr>
            <a:r>
              <a:rPr lang="en-US" sz="1400" dirty="0" smtClean="0">
                <a:solidFill>
                  <a:srgbClr val="000000"/>
                </a:solidFill>
              </a:rPr>
              <a:t>How </a:t>
            </a:r>
            <a:r>
              <a:rPr lang="en-US" sz="1400" dirty="0">
                <a:solidFill>
                  <a:srgbClr val="000000"/>
                </a:solidFill>
              </a:rPr>
              <a:t>we know it worked?</a:t>
            </a:r>
          </a:p>
          <a:p>
            <a:pPr marL="0" indent="0" eaLnBrk="1" hangingPunct="1">
              <a:buFontTx/>
              <a:buNone/>
            </a:pPr>
            <a:r>
              <a:rPr lang="en-US" sz="1400" b="0" dirty="0" smtClean="0">
                <a:solidFill>
                  <a:srgbClr val="000000"/>
                </a:solidFill>
              </a:rPr>
              <a:t>Number of requests has decreased due to countermeasures with standing orders.  Plans </a:t>
            </a:r>
            <a:r>
              <a:rPr lang="en-US" sz="1400" b="0" dirty="0">
                <a:solidFill>
                  <a:srgbClr val="000000"/>
                </a:solidFill>
              </a:rPr>
              <a:t>for implementation are </a:t>
            </a:r>
            <a:r>
              <a:rPr lang="en-US" sz="1400" b="0" dirty="0" smtClean="0">
                <a:solidFill>
                  <a:srgbClr val="000000"/>
                </a:solidFill>
              </a:rPr>
              <a:t>ongoing. </a:t>
            </a:r>
            <a:endParaRPr lang="en-US" sz="1400" b="0" dirty="0">
              <a:solidFill>
                <a:srgbClr val="000000"/>
              </a:solidFill>
            </a:endParaRPr>
          </a:p>
          <a:p>
            <a:pPr marL="0" indent="0" eaLnBrk="1" hangingPunct="1">
              <a:buFontTx/>
              <a:buNone/>
            </a:pPr>
            <a:r>
              <a:rPr lang="en-US" sz="1400" dirty="0" smtClean="0">
                <a:solidFill>
                  <a:srgbClr val="000000"/>
                </a:solidFill>
              </a:rPr>
              <a:t>Areas </a:t>
            </a:r>
            <a:r>
              <a:rPr lang="en-US" sz="1400" dirty="0">
                <a:solidFill>
                  <a:srgbClr val="000000"/>
                </a:solidFill>
              </a:rPr>
              <a:t>for continued improvement: </a:t>
            </a:r>
            <a:r>
              <a:rPr lang="en-US" sz="1400" b="0" dirty="0">
                <a:solidFill>
                  <a:srgbClr val="000000"/>
                </a:solidFill>
              </a:rPr>
              <a:t>Hematology </a:t>
            </a:r>
            <a:r>
              <a:rPr lang="en-US" sz="1400" b="0" dirty="0" smtClean="0">
                <a:solidFill>
                  <a:srgbClr val="000000"/>
                </a:solidFill>
              </a:rPr>
              <a:t>is investigating </a:t>
            </a:r>
            <a:r>
              <a:rPr lang="en-US" sz="1400" b="0" dirty="0">
                <a:solidFill>
                  <a:srgbClr val="000000"/>
                </a:solidFill>
              </a:rPr>
              <a:t>reasons why orders are received in error </a:t>
            </a:r>
            <a:r>
              <a:rPr lang="en-US" sz="1400" b="0" dirty="0" smtClean="0">
                <a:solidFill>
                  <a:srgbClr val="000000"/>
                </a:solidFill>
              </a:rPr>
              <a:t>from </a:t>
            </a:r>
            <a:r>
              <a:rPr lang="en-US" sz="1400" b="0" dirty="0">
                <a:solidFill>
                  <a:srgbClr val="000000"/>
                </a:solidFill>
              </a:rPr>
              <a:t>providers (e.g</a:t>
            </a:r>
            <a:r>
              <a:rPr lang="en-US" sz="1400" b="0" dirty="0" smtClean="0">
                <a:solidFill>
                  <a:srgbClr val="000000"/>
                </a:solidFill>
              </a:rPr>
              <a:t>. </a:t>
            </a:r>
            <a:r>
              <a:rPr lang="en-US" sz="1400" b="0" dirty="0">
                <a:solidFill>
                  <a:srgbClr val="000000"/>
                </a:solidFill>
              </a:rPr>
              <a:t>errant orders, or improper understanding of the order code</a:t>
            </a:r>
            <a:r>
              <a:rPr lang="en-US" sz="1400" b="0" dirty="0" smtClean="0">
                <a:solidFill>
                  <a:srgbClr val="000000"/>
                </a:solidFill>
              </a:rPr>
              <a:t>). </a:t>
            </a:r>
            <a:r>
              <a:rPr lang="en-US" sz="1400" b="0" dirty="0">
                <a:solidFill>
                  <a:srgbClr val="000000"/>
                </a:solidFill>
              </a:rPr>
              <a:t>Example of improper ordering: for  one day a single patient had 18 path review orders. 1/1/15 MCV&lt;65 will no longer need a path review.</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685800"/>
            <a:ext cx="7010400" cy="3072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47618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Microbiology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366330" y="5476875"/>
            <a:ext cx="3429000" cy="3962400"/>
          </a:xfrm>
          <a:prstGeom prst="rect">
            <a:avLst/>
          </a:prstGeom>
          <a:ln>
            <a:solidFill>
              <a:schemeClr val="tx1"/>
            </a:solidFill>
          </a:ln>
        </p:spPr>
        <p:txBody>
          <a:bodyPr/>
          <a:lstStyle/>
          <a:p>
            <a:pPr marL="0" indent="0" eaLnBrk="1" hangingPunct="1">
              <a:buFontTx/>
              <a:buNone/>
            </a:pPr>
            <a:r>
              <a:rPr lang="en-US" sz="1400" b="1" dirty="0"/>
              <a:t>Description of Problem</a:t>
            </a:r>
            <a:r>
              <a:rPr lang="en-US" sz="1400" b="1" dirty="0" smtClean="0"/>
              <a:t>: </a:t>
            </a:r>
            <a:r>
              <a:rPr lang="en-US" sz="1400" dirty="0"/>
              <a:t>The American Thoracic Society has set a turn around time (TAT) standard of 24 hours or less for AFB smears. Since the beginning of  2014, the Microbiology laboratory has met this goal. In the past, AFB specimens were processed Sunday through Friday with a batch cutoff of 6 PM. Smears did not have set read out times scheduled, and were done as the workload permitted</a:t>
            </a:r>
            <a:r>
              <a:rPr lang="en-US" sz="1400" dirty="0" smtClean="0"/>
              <a:t>.</a:t>
            </a:r>
          </a:p>
          <a:p>
            <a:pPr marL="0" indent="0" eaLnBrk="1" hangingPunct="1">
              <a:buFontTx/>
              <a:buNone/>
            </a:pPr>
            <a:r>
              <a:rPr lang="en-US" sz="1400" b="1" dirty="0" smtClean="0"/>
              <a:t>Impact </a:t>
            </a:r>
            <a:r>
              <a:rPr lang="en-US" sz="1400" b="1" dirty="0"/>
              <a:t>of Problem: </a:t>
            </a:r>
          </a:p>
          <a:p>
            <a:pPr marL="0" indent="0" eaLnBrk="1" hangingPunct="1">
              <a:buFontTx/>
              <a:buNone/>
            </a:pPr>
            <a:r>
              <a:rPr lang="en-US" sz="1400" dirty="0"/>
              <a:t>The ability to identify potentially infectious tuberculosis patients via AFB smear identification is critical to treatment and isolation of the patient.</a:t>
            </a:r>
          </a:p>
          <a:p>
            <a:pPr marL="0" indent="0" eaLnBrk="1" hangingPunct="1">
              <a:buFontTx/>
              <a:buNone/>
            </a:pPr>
            <a:r>
              <a:rPr lang="en-US" sz="1400" b="1" dirty="0" smtClean="0"/>
              <a:t>Reporter </a:t>
            </a:r>
            <a:r>
              <a:rPr lang="en-US" sz="1400" b="1" dirty="0"/>
              <a:t>of Problem: </a:t>
            </a:r>
            <a:r>
              <a:rPr lang="en-US" sz="1400" dirty="0" smtClean="0"/>
              <a:t>Microbiology staff</a:t>
            </a:r>
            <a:endParaRPr lang="en-US" sz="1400" b="1" dirty="0"/>
          </a:p>
        </p:txBody>
      </p:sp>
      <p:sp>
        <p:nvSpPr>
          <p:cNvPr id="4" name="Rectangle 3"/>
          <p:cNvSpPr txBox="1">
            <a:spLocks noChangeArrowheads="1"/>
          </p:cNvSpPr>
          <p:nvPr/>
        </p:nvSpPr>
        <p:spPr bwMode="auto">
          <a:xfrm>
            <a:off x="3983303" y="5505450"/>
            <a:ext cx="3064293" cy="39624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None/>
            </a:pPr>
            <a:r>
              <a:rPr lang="en-US" sz="1400" dirty="0">
                <a:solidFill>
                  <a:srgbClr val="000000"/>
                </a:solidFill>
              </a:rPr>
              <a:t>Description of Solution:</a:t>
            </a:r>
            <a:endParaRPr lang="en-US" sz="1400" dirty="0"/>
          </a:p>
          <a:p>
            <a:pPr marL="0" indent="0" eaLnBrk="1" hangingPunct="1">
              <a:buFontTx/>
              <a:buNone/>
            </a:pPr>
            <a:r>
              <a:rPr lang="en-US" sz="1400" b="0" dirty="0" smtClean="0">
                <a:solidFill>
                  <a:srgbClr val="000000"/>
                </a:solidFill>
              </a:rPr>
              <a:t>Peggy Mahlmeister and the Microbiology staff implemented a change to read our smears by 10am the following day.</a:t>
            </a:r>
          </a:p>
          <a:p>
            <a:pPr marL="0" indent="0" eaLnBrk="1" hangingPunct="1">
              <a:buFontTx/>
              <a:buNone/>
            </a:pPr>
            <a:r>
              <a:rPr lang="en-US" sz="1400" dirty="0" smtClean="0">
                <a:solidFill>
                  <a:srgbClr val="000000"/>
                </a:solidFill>
              </a:rPr>
              <a:t>How </a:t>
            </a:r>
            <a:r>
              <a:rPr lang="en-US" sz="1400" dirty="0">
                <a:solidFill>
                  <a:srgbClr val="000000"/>
                </a:solidFill>
              </a:rPr>
              <a:t>we know it worked</a:t>
            </a:r>
            <a:r>
              <a:rPr lang="en-US" sz="1400" dirty="0" smtClean="0">
                <a:solidFill>
                  <a:srgbClr val="000000"/>
                </a:solidFill>
              </a:rPr>
              <a:t>? </a:t>
            </a:r>
            <a:r>
              <a:rPr lang="en-US" sz="1400" b="0" dirty="0" smtClean="0">
                <a:solidFill>
                  <a:srgbClr val="000000"/>
                </a:solidFill>
              </a:rPr>
              <a:t>For the past three months we have seen a continued decrease in the TAT.</a:t>
            </a:r>
            <a:endParaRPr lang="en-US" sz="1400" dirty="0">
              <a:solidFill>
                <a:srgbClr val="000000"/>
              </a:solidFill>
            </a:endParaRPr>
          </a:p>
          <a:p>
            <a:pPr marL="0" indent="0" eaLnBrk="1" hangingPunct="1">
              <a:buFontTx/>
              <a:buNone/>
            </a:pPr>
            <a:r>
              <a:rPr lang="en-US" sz="1400" dirty="0" smtClean="0">
                <a:solidFill>
                  <a:srgbClr val="000000"/>
                </a:solidFill>
              </a:rPr>
              <a:t>Areas </a:t>
            </a:r>
            <a:r>
              <a:rPr lang="en-US" sz="1400" dirty="0">
                <a:solidFill>
                  <a:srgbClr val="000000"/>
                </a:solidFill>
              </a:rPr>
              <a:t>for continued </a:t>
            </a:r>
            <a:r>
              <a:rPr lang="en-US" sz="1400" dirty="0" smtClean="0">
                <a:solidFill>
                  <a:srgbClr val="000000"/>
                </a:solidFill>
              </a:rPr>
              <a:t>improvement:</a:t>
            </a:r>
            <a:r>
              <a:rPr lang="en-US" sz="1400" b="0" dirty="0" smtClean="0">
                <a:solidFill>
                  <a:srgbClr val="000000"/>
                </a:solidFill>
              </a:rPr>
              <a:t> The Microbiology laboratory is continuing to look for opportunities to further reduce the TAT to meet the goal TAT.</a:t>
            </a:r>
            <a:endParaRPr lang="en-US" sz="1400" dirty="0">
              <a:solidFill>
                <a:srgbClr val="000000"/>
              </a:solidFill>
            </a:endParaRPr>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330" y="762000"/>
            <a:ext cx="6767983"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795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400" b="1" dirty="0" smtClean="0">
                <a:solidFill>
                  <a:schemeClr val="accent2"/>
                </a:solidFill>
              </a:rPr>
              <a:t>Point of Care</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228600" y="3175516"/>
            <a:ext cx="3429000" cy="6197083"/>
          </a:xfrm>
          <a:prstGeom prst="rect">
            <a:avLst/>
          </a:prstGeom>
          <a:ln>
            <a:solidFill>
              <a:schemeClr val="tx1"/>
            </a:solidFill>
          </a:ln>
        </p:spPr>
        <p:txBody>
          <a:bodyPr/>
          <a:lstStyle/>
          <a:p>
            <a:pPr marL="0" indent="0" eaLnBrk="1" hangingPunct="1">
              <a:buFontTx/>
              <a:buNone/>
            </a:pPr>
            <a:r>
              <a:rPr lang="en-US" sz="1200" b="1" dirty="0" smtClean="0"/>
              <a:t>Description of the Problem:</a:t>
            </a:r>
          </a:p>
          <a:p>
            <a:pPr marL="0" indent="0" eaLnBrk="1" hangingPunct="1">
              <a:buFontTx/>
              <a:buNone/>
            </a:pPr>
            <a:r>
              <a:rPr lang="en-US" sz="1200" dirty="0"/>
              <a:t>Once MiChart was implemented, a change  occurred in how the patient was identified</a:t>
            </a:r>
            <a:r>
              <a:rPr lang="en-US" sz="1200" b="1" dirty="0"/>
              <a:t>.  </a:t>
            </a:r>
            <a:r>
              <a:rPr lang="en-US" sz="1200" dirty="0"/>
              <a:t>In order to correlate billing information relative to the specific patient stay, the CSN number on the patient’s wristband is used rather than the MRN. The patient’s wristband was changed so that the glucometer CSN number is now a 1D barcode versus the MRN which is a 2D barcode. Since making this change, numerous errors have occurred where the MRN was manually entered by mistake into the glucometer.  This then transmits to the RAALS middleware.  The RAALS middleware requires the current CSN to function properly. </a:t>
            </a:r>
          </a:p>
          <a:p>
            <a:pPr marL="0" indent="0" eaLnBrk="1" hangingPunct="1">
              <a:buFontTx/>
              <a:buNone/>
            </a:pPr>
            <a:r>
              <a:rPr lang="en-US" sz="1200" b="1" dirty="0" smtClean="0"/>
              <a:t>Impact </a:t>
            </a:r>
            <a:r>
              <a:rPr lang="en-US" sz="1200" b="1" dirty="0"/>
              <a:t>of Problem: </a:t>
            </a:r>
            <a:r>
              <a:rPr lang="en-US" sz="1200" dirty="0"/>
              <a:t>The errors cause a delay in results being reported to the patient record.  Additionally, the corrective action requires the POC Coordinator to match the misidentified patient results and then manually report them to the correct CSN. This opens the opportunity for human transcription errors along with inefficient use of the coordinator’s time to work on other tasks.</a:t>
            </a:r>
            <a:endParaRPr lang="en-US" sz="1200" b="1" dirty="0"/>
          </a:p>
          <a:p>
            <a:pPr marL="0" indent="0" eaLnBrk="1" hangingPunct="1">
              <a:buFontTx/>
              <a:buNone/>
            </a:pPr>
            <a:r>
              <a:rPr lang="en-US" sz="1200" b="1" dirty="0" smtClean="0"/>
              <a:t>Reporter </a:t>
            </a:r>
            <a:r>
              <a:rPr lang="en-US" sz="1200" b="1" dirty="0"/>
              <a:t>of Problem:  </a:t>
            </a:r>
            <a:r>
              <a:rPr lang="en-US" sz="1200" dirty="0"/>
              <a:t>POC Coordinator &amp; Nursing Leadership</a:t>
            </a:r>
          </a:p>
          <a:p>
            <a:pPr marL="0" indent="0" eaLnBrk="1" hangingPunct="1">
              <a:buFontTx/>
              <a:buNone/>
            </a:pPr>
            <a:r>
              <a:rPr lang="en-US" sz="1200" b="1" dirty="0">
                <a:solidFill>
                  <a:srgbClr val="000000"/>
                </a:solidFill>
              </a:rPr>
              <a:t>Description of Root Causes Identified: </a:t>
            </a:r>
          </a:p>
          <a:p>
            <a:pPr eaLnBrk="1" hangingPunct="1"/>
            <a:r>
              <a:rPr lang="en-US" sz="1200" dirty="0">
                <a:solidFill>
                  <a:srgbClr val="000000"/>
                </a:solidFill>
              </a:rPr>
              <a:t>Nursing is not able to access the barcode and has to manually enter CSN.  Manual entry may be incorrect or the MRN (traditionally used for other tasks to identify patients) may be used by mistake.</a:t>
            </a:r>
            <a:endParaRPr lang="en-US" sz="1200" b="1" dirty="0"/>
          </a:p>
        </p:txBody>
      </p:sp>
      <p:sp>
        <p:nvSpPr>
          <p:cNvPr id="4" name="Rectangle 3"/>
          <p:cNvSpPr txBox="1">
            <a:spLocks noChangeArrowheads="1"/>
          </p:cNvSpPr>
          <p:nvPr/>
        </p:nvSpPr>
        <p:spPr bwMode="auto">
          <a:xfrm>
            <a:off x="3862431" y="3175784"/>
            <a:ext cx="3190963" cy="6196816"/>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150" b="0" dirty="0">
                <a:solidFill>
                  <a:srgbClr val="000000"/>
                </a:solidFill>
              </a:rPr>
              <a:t>This is especially true of pediatric wristbands which are smaller. Nurse educators have refocused training on this aspect. Investigation into modifying the patient wristband to allow more barcodes to be visible and align vertically versus horizontally is ongoing by MiChart.</a:t>
            </a:r>
          </a:p>
          <a:p>
            <a:pPr eaLnBrk="1" hangingPunct="1"/>
            <a:r>
              <a:rPr lang="en-US" sz="1150" b="0" dirty="0">
                <a:solidFill>
                  <a:srgbClr val="000000"/>
                </a:solidFill>
              </a:rPr>
              <a:t>CSN mismatch-Examples of patients presenting at the ER or IPLV (Inpatient Like Venues) and then admitted on a different day (thus different CSN) still have their “old” wristband on that is no longer valid.</a:t>
            </a:r>
            <a:r>
              <a:rPr lang="en-US" sz="1150" b="0" dirty="0">
                <a:solidFill>
                  <a:srgbClr val="FF0000"/>
                </a:solidFill>
              </a:rPr>
              <a:t> </a:t>
            </a:r>
          </a:p>
          <a:p>
            <a:pPr eaLnBrk="1" hangingPunct="1"/>
            <a:r>
              <a:rPr lang="en-US" sz="1150" b="0" dirty="0">
                <a:solidFill>
                  <a:srgbClr val="000000"/>
                </a:solidFill>
              </a:rPr>
              <a:t>Wristband printing-future visit day used to print wristband.  Practice change by nursing to replace patient wrist band every time patient comes or returns to the floor (e.g. go to OR </a:t>
            </a:r>
            <a:r>
              <a:rPr lang="en-US" sz="1150" b="0" dirty="0" err="1">
                <a:solidFill>
                  <a:srgbClr val="000000"/>
                </a:solidFill>
              </a:rPr>
              <a:t>or</a:t>
            </a:r>
            <a:r>
              <a:rPr lang="en-US" sz="1150" b="0" dirty="0">
                <a:solidFill>
                  <a:srgbClr val="000000"/>
                </a:solidFill>
              </a:rPr>
              <a:t> procedure area and come back).</a:t>
            </a:r>
          </a:p>
          <a:p>
            <a:pPr eaLnBrk="1" hangingPunct="1"/>
            <a:r>
              <a:rPr lang="en-US" sz="1150" b="0" dirty="0">
                <a:solidFill>
                  <a:srgbClr val="000000"/>
                </a:solidFill>
              </a:rPr>
              <a:t>Identified reasons why nurses are manually entering MRNs and implementing countermeasures to address delays in downloading patient names &amp; results to the patient’s record.</a:t>
            </a:r>
            <a:endParaRPr lang="en-US" sz="1200" dirty="0">
              <a:solidFill>
                <a:srgbClr val="000000"/>
              </a:solidFill>
            </a:endParaRPr>
          </a:p>
          <a:p>
            <a:pPr marL="0" indent="0" eaLnBrk="1" hangingPunct="1">
              <a:buNone/>
            </a:pPr>
            <a:r>
              <a:rPr lang="en-US" sz="1200" dirty="0">
                <a:solidFill>
                  <a:srgbClr val="000000"/>
                </a:solidFill>
              </a:rPr>
              <a:t>Follow-up</a:t>
            </a:r>
          </a:p>
          <a:p>
            <a:pPr marL="0" indent="0" eaLnBrk="1" hangingPunct="1">
              <a:buNone/>
            </a:pPr>
            <a:r>
              <a:rPr lang="en-US" sz="1100" b="0" dirty="0">
                <a:solidFill>
                  <a:srgbClr val="000000"/>
                </a:solidFill>
              </a:rPr>
              <a:t>During the month of November  we saw a small decrease in the number of errors relative to October, however the number of occurrences is still higher than past months. Education Nurse Coordinator Sheryl Woloskie reiterated best practices on 12/4/14 to Nurse Educators &amp; Managers.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 y="661184"/>
            <a:ext cx="699032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3045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152400"/>
            <a:ext cx="6584950" cy="1138237"/>
          </a:xfrm>
        </p:spPr>
        <p:txBody>
          <a:bodyPr/>
          <a:lstStyle/>
          <a:p>
            <a:r>
              <a:rPr lang="en-US" sz="1400" b="1" dirty="0" smtClean="0">
                <a:solidFill>
                  <a:schemeClr val="accent2"/>
                </a:solidFill>
              </a:rPr>
              <a:t>Clinical Pathology Quality and Performance</a:t>
            </a:r>
            <a:r>
              <a:rPr lang="en-US" sz="1400" b="1" u="sng" dirty="0" smtClean="0">
                <a:solidFill>
                  <a:schemeClr val="accent2"/>
                </a:solidFill>
              </a:rPr>
              <a:t/>
            </a:r>
            <a:br>
              <a:rPr lang="en-US" sz="1400" b="1" u="sng" dirty="0" smtClean="0">
                <a:solidFill>
                  <a:schemeClr val="accent2"/>
                </a:solidFill>
              </a:rPr>
            </a:br>
            <a:r>
              <a:rPr lang="en-US" sz="1400" b="1" u="sng" dirty="0" smtClean="0">
                <a:solidFill>
                  <a:schemeClr val="accent2"/>
                </a:solidFill>
              </a:rPr>
              <a:t/>
            </a:r>
            <a:br>
              <a:rPr lang="en-US" sz="1400" b="1" u="sng" dirty="0" smtClean="0">
                <a:solidFill>
                  <a:schemeClr val="accent2"/>
                </a:solidFill>
              </a:rPr>
            </a:br>
            <a:r>
              <a:rPr lang="en-US" sz="1400" dirty="0" smtClean="0">
                <a:solidFill>
                  <a:schemeClr val="accent2"/>
                </a:solidFill>
              </a:rPr>
              <a:t>Laboratory Safety Audits</a:t>
            </a:r>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endParaRPr lang="en-US" sz="1400" dirty="0" smtClean="0"/>
          </a:p>
        </p:txBody>
      </p:sp>
      <p:sp>
        <p:nvSpPr>
          <p:cNvPr id="2" name="TextBox 1"/>
          <p:cNvSpPr txBox="1"/>
          <p:nvPr/>
        </p:nvSpPr>
        <p:spPr>
          <a:xfrm>
            <a:off x="188175" y="6553200"/>
            <a:ext cx="6857999" cy="1077218"/>
          </a:xfrm>
          <a:prstGeom prst="rect">
            <a:avLst/>
          </a:prstGeom>
          <a:noFill/>
        </p:spPr>
        <p:txBody>
          <a:bodyPr wrap="square" rtlCol="0">
            <a:spAutoFit/>
          </a:bodyPr>
          <a:lstStyle/>
          <a:p>
            <a:r>
              <a:rPr lang="en-US" sz="1600" dirty="0"/>
              <a:t>Safety audits were performed by the Pathology Safety Liaisons between March and </a:t>
            </a:r>
            <a:r>
              <a:rPr lang="en-US" sz="1600" dirty="0" smtClean="0"/>
              <a:t>December </a:t>
            </a:r>
            <a:r>
              <a:rPr lang="en-US" sz="1600" dirty="0"/>
              <a:t>2014.  Each Safety Liaison will work with the section supervisor &amp; Compliance Manager to rectify the “needs attention” </a:t>
            </a:r>
            <a:r>
              <a:rPr lang="en-US" sz="1600" dirty="0" smtClean="0"/>
              <a:t>areas by December 31</a:t>
            </a:r>
            <a:r>
              <a:rPr lang="en-US" sz="1600" baseline="30000" dirty="0" smtClean="0"/>
              <a:t>st</a:t>
            </a:r>
            <a:r>
              <a:rPr lang="en-US" sz="1600" dirty="0" smtClean="0"/>
              <a:t>, 2014.  </a:t>
            </a:r>
            <a:endParaRPr lang="en-US"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01" y="1600200"/>
            <a:ext cx="6921185" cy="466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9574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15539</TotalTime>
  <Words>2183</Words>
  <Application>Microsoft Office PowerPoint</Application>
  <PresentationFormat>Custom</PresentationFormat>
  <Paragraphs>116</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PowerPoint Presentation</vt:lpstr>
      <vt:lpstr>Clinical Pathology Patient Care Quality  Blood Bank</vt:lpstr>
      <vt:lpstr>Clinical Pathology Patient Care Quality Chemistry</vt:lpstr>
      <vt:lpstr>  Clinical Pathology Patient Care Quality Hematology </vt:lpstr>
      <vt:lpstr>  Clinical Pathology Patient Care Quality Hematology  </vt:lpstr>
      <vt:lpstr>  Clinical Pathology Patient Care Quality Microbiology  </vt:lpstr>
      <vt:lpstr>  Clinical Pathology Patient Care Quality Point of Care  </vt:lpstr>
      <vt:lpstr>Clinical Pathology Quality and Performance  Laboratory Safety Audits  </vt:lpstr>
      <vt:lpstr>  Monthly CP QA Highlight Chemistry  </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Martin, Kristina</cp:lastModifiedBy>
  <cp:revision>939</cp:revision>
  <cp:lastPrinted>2014-09-26T13:00:21Z</cp:lastPrinted>
  <dcterms:created xsi:type="dcterms:W3CDTF">2008-09-25T21:02:44Z</dcterms:created>
  <dcterms:modified xsi:type="dcterms:W3CDTF">2014-12-31T12:00:23Z</dcterms:modified>
</cp:coreProperties>
</file>