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314" r:id="rId3"/>
    <p:sldId id="311" r:id="rId4"/>
    <p:sldId id="309" r:id="rId5"/>
    <p:sldId id="277" r:id="rId6"/>
    <p:sldId id="304" r:id="rId7"/>
    <p:sldId id="310" r:id="rId8"/>
    <p:sldId id="313" r:id="rId9"/>
    <p:sldId id="292" r:id="rId10"/>
    <p:sldId id="278" r:id="rId11"/>
  </p:sldIdLst>
  <p:sldSz cx="7315200" cy="96012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5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5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5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5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5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5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5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5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5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ren, David" initials="K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BDEEFF"/>
    <a:srgbClr val="EEEEFC"/>
    <a:srgbClr val="D4D5F8"/>
    <a:srgbClr val="33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4639" autoAdjust="0"/>
  </p:normalViewPr>
  <p:slideViewPr>
    <p:cSldViewPr>
      <p:cViewPr>
        <p:scale>
          <a:sx n="100" d="100"/>
          <a:sy n="100" d="100"/>
        </p:scale>
        <p:origin x="-2964" y="-66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Turn Around</a:t>
            </a:r>
            <a:r>
              <a:rPr lang="en-US" baseline="0" dirty="0" smtClean="0"/>
              <a:t> Time for STAT and Routine Automated Testing Jan 2013 to Jan 2015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STAT Automated TAT</c:v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'Chemical Pathology Data'!$AF$2:$AT$2</c:f>
              <c:numCache>
                <c:formatCode>mmm\-yy</c:formatCode>
                <c:ptCount val="15"/>
                <c:pt idx="0">
                  <c:v>41609</c:v>
                </c:pt>
                <c:pt idx="1">
                  <c:v>41640</c:v>
                </c:pt>
                <c:pt idx="2">
                  <c:v>41671</c:v>
                </c:pt>
                <c:pt idx="3">
                  <c:v>41699</c:v>
                </c:pt>
                <c:pt idx="4">
                  <c:v>41730</c:v>
                </c:pt>
                <c:pt idx="5">
                  <c:v>41760</c:v>
                </c:pt>
                <c:pt idx="6">
                  <c:v>41791</c:v>
                </c:pt>
                <c:pt idx="7" formatCode="d\-mmm">
                  <c:v>41834</c:v>
                </c:pt>
                <c:pt idx="8" formatCode="d\-mmm">
                  <c:v>41865</c:v>
                </c:pt>
                <c:pt idx="9">
                  <c:v>41883</c:v>
                </c:pt>
                <c:pt idx="10">
                  <c:v>41913</c:v>
                </c:pt>
                <c:pt idx="11">
                  <c:v>41944</c:v>
                </c:pt>
                <c:pt idx="12">
                  <c:v>41974</c:v>
                </c:pt>
                <c:pt idx="13" formatCode="d\-mmm">
                  <c:v>42019</c:v>
                </c:pt>
                <c:pt idx="14">
                  <c:v>42036</c:v>
                </c:pt>
              </c:numCache>
            </c:numRef>
          </c:cat>
          <c:val>
            <c:numRef>
              <c:f>'Chemical Pathology Data'!$AF$3:$AT$3</c:f>
              <c:numCache>
                <c:formatCode>0.0%</c:formatCode>
                <c:ptCount val="15"/>
                <c:pt idx="0">
                  <c:v>0.997</c:v>
                </c:pt>
                <c:pt idx="1">
                  <c:v>0.996</c:v>
                </c:pt>
                <c:pt idx="2">
                  <c:v>0.998</c:v>
                </c:pt>
                <c:pt idx="3">
                  <c:v>0.997</c:v>
                </c:pt>
                <c:pt idx="4" formatCode="0.00%">
                  <c:v>0.99840000000000007</c:v>
                </c:pt>
                <c:pt idx="5" formatCode="0.00%">
                  <c:v>0.99769999999999992</c:v>
                </c:pt>
                <c:pt idx="6" formatCode="0.00%">
                  <c:v>0.99730000000000008</c:v>
                </c:pt>
                <c:pt idx="7" formatCode="0.00%">
                  <c:v>0.98660000000000003</c:v>
                </c:pt>
                <c:pt idx="8" formatCode="0.00%">
                  <c:v>0.99690000000000001</c:v>
                </c:pt>
                <c:pt idx="9" formatCode="0.00%">
                  <c:v>0.99730000000000008</c:v>
                </c:pt>
                <c:pt idx="10" formatCode="0.00%">
                  <c:v>0.99569999999999992</c:v>
                </c:pt>
                <c:pt idx="11" formatCode="0.00%">
                  <c:v>0.99639999999999995</c:v>
                </c:pt>
                <c:pt idx="12" formatCode="0.00%">
                  <c:v>0.99549999999999994</c:v>
                </c:pt>
                <c:pt idx="13" formatCode="0.00%">
                  <c:v>0.99730000000000008</c:v>
                </c:pt>
                <c:pt idx="14" formatCode="0.00%">
                  <c:v>0.99609999999999999</c:v>
                </c:pt>
              </c:numCache>
            </c:numRef>
          </c:val>
          <c:smooth val="0"/>
        </c:ser>
        <c:ser>
          <c:idx val="1"/>
          <c:order val="1"/>
          <c:tx>
            <c:v>Routine Automated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'Chemical Pathology Data'!$AF$2:$AT$2</c:f>
              <c:numCache>
                <c:formatCode>mmm\-yy</c:formatCode>
                <c:ptCount val="15"/>
                <c:pt idx="0">
                  <c:v>41609</c:v>
                </c:pt>
                <c:pt idx="1">
                  <c:v>41640</c:v>
                </c:pt>
                <c:pt idx="2">
                  <c:v>41671</c:v>
                </c:pt>
                <c:pt idx="3">
                  <c:v>41699</c:v>
                </c:pt>
                <c:pt idx="4">
                  <c:v>41730</c:v>
                </c:pt>
                <c:pt idx="5">
                  <c:v>41760</c:v>
                </c:pt>
                <c:pt idx="6">
                  <c:v>41791</c:v>
                </c:pt>
                <c:pt idx="7" formatCode="d\-mmm">
                  <c:v>41834</c:v>
                </c:pt>
                <c:pt idx="8" formatCode="d\-mmm">
                  <c:v>41865</c:v>
                </c:pt>
                <c:pt idx="9">
                  <c:v>41883</c:v>
                </c:pt>
                <c:pt idx="10">
                  <c:v>41913</c:v>
                </c:pt>
                <c:pt idx="11">
                  <c:v>41944</c:v>
                </c:pt>
                <c:pt idx="12">
                  <c:v>41974</c:v>
                </c:pt>
                <c:pt idx="13" formatCode="d\-mmm">
                  <c:v>42019</c:v>
                </c:pt>
                <c:pt idx="14">
                  <c:v>42036</c:v>
                </c:pt>
              </c:numCache>
            </c:numRef>
          </c:cat>
          <c:val>
            <c:numRef>
              <c:f>'Chemical Pathology Data'!$AF$4:$AT$4</c:f>
              <c:numCache>
                <c:formatCode>0.0%</c:formatCode>
                <c:ptCount val="15"/>
                <c:pt idx="0">
                  <c:v>0.998</c:v>
                </c:pt>
                <c:pt idx="1">
                  <c:v>0.997</c:v>
                </c:pt>
                <c:pt idx="2">
                  <c:v>0.998</c:v>
                </c:pt>
                <c:pt idx="3">
                  <c:v>0.99900000000000011</c:v>
                </c:pt>
                <c:pt idx="4" formatCode="0.00%">
                  <c:v>0.99929999999999997</c:v>
                </c:pt>
                <c:pt idx="5" formatCode="0.00%">
                  <c:v>0.99750000000000005</c:v>
                </c:pt>
                <c:pt idx="6" formatCode="0.00%">
                  <c:v>0.99890000000000001</c:v>
                </c:pt>
                <c:pt idx="7" formatCode="0.00%">
                  <c:v>0.99909999999999999</c:v>
                </c:pt>
                <c:pt idx="8" formatCode="0.00%">
                  <c:v>0.99939999999999996</c:v>
                </c:pt>
                <c:pt idx="9" formatCode="0.00%">
                  <c:v>0.99900000000000011</c:v>
                </c:pt>
                <c:pt idx="10" formatCode="0.00%">
                  <c:v>0.99790000000000001</c:v>
                </c:pt>
                <c:pt idx="11" formatCode="0.00%">
                  <c:v>0.99930000000000008</c:v>
                </c:pt>
                <c:pt idx="12" formatCode="0.00%">
                  <c:v>0.99879999999999991</c:v>
                </c:pt>
                <c:pt idx="13" formatCode="0.00%">
                  <c:v>0.99939999999999996</c:v>
                </c:pt>
                <c:pt idx="14" formatCode="0.00%">
                  <c:v>0.99939999999999996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941056"/>
        <c:axId val="139184384"/>
      </c:lineChart>
      <c:dateAx>
        <c:axId val="10694105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39184384"/>
        <c:crosses val="autoZero"/>
        <c:auto val="1"/>
        <c:lblOffset val="100"/>
        <c:baseTimeUnit val="days"/>
      </c:dateAx>
      <c:valAx>
        <c:axId val="139184384"/>
        <c:scaling>
          <c:orientation val="minMax"/>
          <c:min val="0.98499999999999999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69410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ESA POC Troponin Sample TAT (IN-Lab to Complete)</a:t>
            </a:r>
          </a:p>
        </c:rich>
      </c:tx>
      <c:layout>
        <c:manualLayout>
          <c:xMode val="edge"/>
          <c:yMode val="edge"/>
          <c:x val="0.1314635152471226"/>
          <c:y val="6.426723445283626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756113112979521"/>
          <c:y val="0.14481576692373607"/>
          <c:w val="0.7228207226784823"/>
          <c:h val="0.50642673521850901"/>
        </c:manualLayout>
      </c:layout>
      <c:lineChart>
        <c:grouping val="standard"/>
        <c:varyColors val="0"/>
        <c:ser>
          <c:idx val="0"/>
          <c:order val="0"/>
          <c:tx>
            <c:v>Average TAT</c:v>
          </c:tx>
          <c:spPr>
            <a:ln w="28575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Sheet1!$H$39:$H$56</c:f>
              <c:strCache>
                <c:ptCount val="18"/>
                <c:pt idx="0">
                  <c:v>August</c:v>
                </c:pt>
                <c:pt idx="1">
                  <c:v>September</c:v>
                </c:pt>
                <c:pt idx="2">
                  <c:v>October</c:v>
                </c:pt>
                <c:pt idx="3">
                  <c:v>November</c:v>
                </c:pt>
                <c:pt idx="4">
                  <c:v>December</c:v>
                </c:pt>
                <c:pt idx="5">
                  <c:v>January</c:v>
                </c:pt>
                <c:pt idx="6">
                  <c:v>February</c:v>
                </c:pt>
                <c:pt idx="7">
                  <c:v>March</c:v>
                </c:pt>
                <c:pt idx="8">
                  <c:v>April</c:v>
                </c:pt>
                <c:pt idx="9">
                  <c:v>May</c:v>
                </c:pt>
                <c:pt idx="10">
                  <c:v>June</c:v>
                </c:pt>
                <c:pt idx="11">
                  <c:v>July</c:v>
                </c:pt>
                <c:pt idx="12">
                  <c:v>August</c:v>
                </c:pt>
                <c:pt idx="13">
                  <c:v>September</c:v>
                </c:pt>
                <c:pt idx="14">
                  <c:v>October</c:v>
                </c:pt>
                <c:pt idx="15">
                  <c:v>November</c:v>
                </c:pt>
                <c:pt idx="16">
                  <c:v>December</c:v>
                </c:pt>
                <c:pt idx="17">
                  <c:v>January</c:v>
                </c:pt>
              </c:strCache>
            </c:strRef>
          </c:cat>
          <c:val>
            <c:numRef>
              <c:f>Sheet1!$I$39:$I$56</c:f>
              <c:numCache>
                <c:formatCode>General</c:formatCode>
                <c:ptCount val="18"/>
                <c:pt idx="0">
                  <c:v>15</c:v>
                </c:pt>
                <c:pt idx="1">
                  <c:v>17</c:v>
                </c:pt>
                <c:pt idx="2">
                  <c:v>15</c:v>
                </c:pt>
                <c:pt idx="3">
                  <c:v>16</c:v>
                </c:pt>
                <c:pt idx="4">
                  <c:v>15</c:v>
                </c:pt>
                <c:pt idx="5">
                  <c:v>15</c:v>
                </c:pt>
                <c:pt idx="6">
                  <c:v>18</c:v>
                </c:pt>
                <c:pt idx="7">
                  <c:v>24</c:v>
                </c:pt>
                <c:pt idx="8">
                  <c:v>16</c:v>
                </c:pt>
                <c:pt idx="9">
                  <c:v>15</c:v>
                </c:pt>
                <c:pt idx="10">
                  <c:v>15</c:v>
                </c:pt>
                <c:pt idx="11">
                  <c:v>15</c:v>
                </c:pt>
                <c:pt idx="12">
                  <c:v>16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</c:numCache>
            </c:numRef>
          </c:val>
          <c:smooth val="0"/>
        </c:ser>
        <c:ser>
          <c:idx val="1"/>
          <c:order val="1"/>
          <c:tx>
            <c:v>Median TAT</c:v>
          </c:tx>
          <c:spPr>
            <a:ln w="28575">
              <a:solidFill>
                <a:srgbClr val="FF00FF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strRef>
              <c:f>Sheet1!$H$39:$H$56</c:f>
              <c:strCache>
                <c:ptCount val="18"/>
                <c:pt idx="0">
                  <c:v>August</c:v>
                </c:pt>
                <c:pt idx="1">
                  <c:v>September</c:v>
                </c:pt>
                <c:pt idx="2">
                  <c:v>October</c:v>
                </c:pt>
                <c:pt idx="3">
                  <c:v>November</c:v>
                </c:pt>
                <c:pt idx="4">
                  <c:v>December</c:v>
                </c:pt>
                <c:pt idx="5">
                  <c:v>January</c:v>
                </c:pt>
                <c:pt idx="6">
                  <c:v>February</c:v>
                </c:pt>
                <c:pt idx="7">
                  <c:v>March</c:v>
                </c:pt>
                <c:pt idx="8">
                  <c:v>April</c:v>
                </c:pt>
                <c:pt idx="9">
                  <c:v>May</c:v>
                </c:pt>
                <c:pt idx="10">
                  <c:v>June</c:v>
                </c:pt>
                <c:pt idx="11">
                  <c:v>July</c:v>
                </c:pt>
                <c:pt idx="12">
                  <c:v>August</c:v>
                </c:pt>
                <c:pt idx="13">
                  <c:v>September</c:v>
                </c:pt>
                <c:pt idx="14">
                  <c:v>October</c:v>
                </c:pt>
                <c:pt idx="15">
                  <c:v>November</c:v>
                </c:pt>
                <c:pt idx="16">
                  <c:v>December</c:v>
                </c:pt>
                <c:pt idx="17">
                  <c:v>January</c:v>
                </c:pt>
              </c:strCache>
            </c:strRef>
          </c:cat>
          <c:val>
            <c:numRef>
              <c:f>Sheet1!$J$39:$J$56</c:f>
              <c:numCache>
                <c:formatCode>General</c:formatCode>
                <c:ptCount val="18"/>
                <c:pt idx="0">
                  <c:v>14</c:v>
                </c:pt>
                <c:pt idx="1">
                  <c:v>14</c:v>
                </c:pt>
                <c:pt idx="2">
                  <c:v>14</c:v>
                </c:pt>
                <c:pt idx="3">
                  <c:v>14</c:v>
                </c:pt>
                <c:pt idx="4">
                  <c:v>14</c:v>
                </c:pt>
                <c:pt idx="5">
                  <c:v>14</c:v>
                </c:pt>
                <c:pt idx="6">
                  <c:v>14</c:v>
                </c:pt>
                <c:pt idx="7">
                  <c:v>14</c:v>
                </c:pt>
                <c:pt idx="8">
                  <c:v>14</c:v>
                </c:pt>
                <c:pt idx="9">
                  <c:v>14</c:v>
                </c:pt>
                <c:pt idx="10">
                  <c:v>14</c:v>
                </c:pt>
                <c:pt idx="11">
                  <c:v>14</c:v>
                </c:pt>
                <c:pt idx="12">
                  <c:v>14</c:v>
                </c:pt>
                <c:pt idx="13">
                  <c:v>14</c:v>
                </c:pt>
                <c:pt idx="14">
                  <c:v>14</c:v>
                </c:pt>
                <c:pt idx="15">
                  <c:v>14</c:v>
                </c:pt>
                <c:pt idx="16">
                  <c:v>14</c:v>
                </c:pt>
                <c:pt idx="17">
                  <c:v>14</c:v>
                </c:pt>
              </c:numCache>
            </c:numRef>
          </c:val>
          <c:smooth val="0"/>
        </c:ser>
        <c:ser>
          <c:idx val="2"/>
          <c:order val="2"/>
          <c:tx>
            <c:v>95th% TAT</c:v>
          </c:tx>
          <c:spPr>
            <a:ln w="28575">
              <a:solidFill>
                <a:srgbClr val="FFC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C000"/>
                </a:solidFill>
                <a:prstDash val="solid"/>
              </a:ln>
            </c:spPr>
          </c:marker>
          <c:cat>
            <c:strRef>
              <c:f>Sheet1!$H$39:$H$56</c:f>
              <c:strCache>
                <c:ptCount val="18"/>
                <c:pt idx="0">
                  <c:v>August</c:v>
                </c:pt>
                <c:pt idx="1">
                  <c:v>September</c:v>
                </c:pt>
                <c:pt idx="2">
                  <c:v>October</c:v>
                </c:pt>
                <c:pt idx="3">
                  <c:v>November</c:v>
                </c:pt>
                <c:pt idx="4">
                  <c:v>December</c:v>
                </c:pt>
                <c:pt idx="5">
                  <c:v>January</c:v>
                </c:pt>
                <c:pt idx="6">
                  <c:v>February</c:v>
                </c:pt>
                <c:pt idx="7">
                  <c:v>March</c:v>
                </c:pt>
                <c:pt idx="8">
                  <c:v>April</c:v>
                </c:pt>
                <c:pt idx="9">
                  <c:v>May</c:v>
                </c:pt>
                <c:pt idx="10">
                  <c:v>June</c:v>
                </c:pt>
                <c:pt idx="11">
                  <c:v>July</c:v>
                </c:pt>
                <c:pt idx="12">
                  <c:v>August</c:v>
                </c:pt>
                <c:pt idx="13">
                  <c:v>September</c:v>
                </c:pt>
                <c:pt idx="14">
                  <c:v>October</c:v>
                </c:pt>
                <c:pt idx="15">
                  <c:v>November</c:v>
                </c:pt>
                <c:pt idx="16">
                  <c:v>December</c:v>
                </c:pt>
                <c:pt idx="17">
                  <c:v>January</c:v>
                </c:pt>
              </c:strCache>
            </c:strRef>
          </c:cat>
          <c:val>
            <c:numRef>
              <c:f>Sheet1!$K$39:$K$56</c:f>
              <c:numCache>
                <c:formatCode>General</c:formatCode>
                <c:ptCount val="18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24</c:v>
                </c:pt>
                <c:pt idx="5">
                  <c:v>23</c:v>
                </c:pt>
                <c:pt idx="6">
                  <c:v>27</c:v>
                </c:pt>
                <c:pt idx="7">
                  <c:v>26</c:v>
                </c:pt>
                <c:pt idx="8">
                  <c:v>26</c:v>
                </c:pt>
                <c:pt idx="9">
                  <c:v>24</c:v>
                </c:pt>
                <c:pt idx="10">
                  <c:v>24</c:v>
                </c:pt>
                <c:pt idx="11">
                  <c:v>24</c:v>
                </c:pt>
                <c:pt idx="12">
                  <c:v>26</c:v>
                </c:pt>
                <c:pt idx="13">
                  <c:v>26</c:v>
                </c:pt>
                <c:pt idx="14">
                  <c:v>24</c:v>
                </c:pt>
                <c:pt idx="15">
                  <c:v>23</c:v>
                </c:pt>
                <c:pt idx="16">
                  <c:v>24</c:v>
                </c:pt>
                <c:pt idx="17">
                  <c:v>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949376"/>
        <c:axId val="116952064"/>
      </c:lineChart>
      <c:catAx>
        <c:axId val="1169493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/>
                  <a:t>August 2013 - January 2015</a:t>
                </a:r>
              </a:p>
            </c:rich>
          </c:tx>
          <c:layout>
            <c:manualLayout>
              <c:xMode val="edge"/>
              <c:yMode val="edge"/>
              <c:x val="0.3818990722089971"/>
              <c:y val="0.8060469201107606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95206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16952064"/>
        <c:scaling>
          <c:orientation val="minMax"/>
          <c:max val="3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/>
                  <a:t>Minutes</a:t>
                </a:r>
              </a:p>
            </c:rich>
          </c:tx>
          <c:layout>
            <c:manualLayout>
              <c:xMode val="edge"/>
              <c:yMode val="edge"/>
              <c:x val="2.8673928712278841E-2"/>
              <c:y val="0.3239075472708768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949376"/>
        <c:crosses val="autoZero"/>
        <c:crossBetween val="between"/>
        <c:majorUnit val="5"/>
      </c:valAx>
      <c:spPr>
        <a:solidFill>
          <a:schemeClr val="bg1"/>
        </a:soli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13799300994111488"/>
          <c:y val="0.884318656596497"/>
          <c:w val="0.83662500736630718"/>
          <c:h val="9.4258664095559497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9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Biological Product Deviation Report Comparison </a:t>
            </a:r>
            <a:r>
              <a:rPr lang="en-US" dirty="0" smtClean="0"/>
              <a:t>2013 </a:t>
            </a:r>
            <a:r>
              <a:rPr lang="en-US" dirty="0"/>
              <a:t>&amp; </a:t>
            </a:r>
            <a:r>
              <a:rPr lang="en-US" dirty="0" smtClean="0"/>
              <a:t>2014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2013</c:v>
          </c:tx>
          <c:spPr>
            <a:solidFill>
              <a:srgbClr val="FFC000"/>
            </a:solidFill>
          </c:spPr>
          <c:invertIfNegative val="0"/>
          <c:cat>
            <c:strRef>
              <c:f>Sheet1!$D$234:$D$242</c:f>
              <c:strCache>
                <c:ptCount val="9"/>
                <c:pt idx="0">
                  <c:v>Wrong Product/Patient Issued</c:v>
                </c:pt>
                <c:pt idx="1">
                  <c:v>Product requirements not Met</c:v>
                </c:pt>
                <c:pt idx="2">
                  <c:v>Labeling</c:v>
                </c:pt>
                <c:pt idx="3">
                  <c:v>Testing/Crossmatch selection</c:v>
                </c:pt>
                <c:pt idx="4">
                  <c:v>Unit not dispensed</c:v>
                </c:pt>
                <c:pt idx="5">
                  <c:v>QC failure</c:v>
                </c:pt>
                <c:pt idx="6">
                  <c:v>Product problem</c:v>
                </c:pt>
                <c:pt idx="7">
                  <c:v>HPC Production</c:v>
                </c:pt>
                <c:pt idx="8">
                  <c:v>SOP Not Followed</c:v>
                </c:pt>
              </c:strCache>
            </c:strRef>
          </c:cat>
          <c:val>
            <c:numRef>
              <c:f>Sheet1!$E$234:$E$242</c:f>
              <c:numCache>
                <c:formatCode>General</c:formatCode>
                <c:ptCount val="9"/>
                <c:pt idx="0">
                  <c:v>6</c:v>
                </c:pt>
                <c:pt idx="1">
                  <c:v>2</c:v>
                </c:pt>
                <c:pt idx="2">
                  <c:v>17</c:v>
                </c:pt>
                <c:pt idx="3">
                  <c:v>1</c:v>
                </c:pt>
                <c:pt idx="4">
                  <c:v>13</c:v>
                </c:pt>
                <c:pt idx="5">
                  <c:v>3</c:v>
                </c:pt>
                <c:pt idx="6">
                  <c:v>1</c:v>
                </c:pt>
                <c:pt idx="7">
                  <c:v>3</c:v>
                </c:pt>
                <c:pt idx="8">
                  <c:v>8</c:v>
                </c:pt>
              </c:numCache>
            </c:numRef>
          </c:val>
        </c:ser>
        <c:ser>
          <c:idx val="1"/>
          <c:order val="1"/>
          <c:tx>
            <c:v>2014</c:v>
          </c:tx>
          <c:invertIfNegative val="0"/>
          <c:cat>
            <c:strRef>
              <c:f>Sheet1!$D$234:$D$242</c:f>
              <c:strCache>
                <c:ptCount val="9"/>
                <c:pt idx="0">
                  <c:v>Wrong Product/Patient Issued</c:v>
                </c:pt>
                <c:pt idx="1">
                  <c:v>Product requirements not Met</c:v>
                </c:pt>
                <c:pt idx="2">
                  <c:v>Labeling</c:v>
                </c:pt>
                <c:pt idx="3">
                  <c:v>Testing/Crossmatch selection</c:v>
                </c:pt>
                <c:pt idx="4">
                  <c:v>Unit not dispensed</c:v>
                </c:pt>
                <c:pt idx="5">
                  <c:v>QC failure</c:v>
                </c:pt>
                <c:pt idx="6">
                  <c:v>Product problem</c:v>
                </c:pt>
                <c:pt idx="7">
                  <c:v>HPC Production</c:v>
                </c:pt>
                <c:pt idx="8">
                  <c:v>SOP Not Followed</c:v>
                </c:pt>
              </c:strCache>
            </c:strRef>
          </c:cat>
          <c:val>
            <c:numRef>
              <c:f>Sheet1!$F$234:$F$242</c:f>
              <c:numCache>
                <c:formatCode>General</c:formatCode>
                <c:ptCount val="9"/>
                <c:pt idx="0">
                  <c:v>14</c:v>
                </c:pt>
                <c:pt idx="1">
                  <c:v>7</c:v>
                </c:pt>
                <c:pt idx="2">
                  <c:v>12</c:v>
                </c:pt>
                <c:pt idx="3">
                  <c:v>4</c:v>
                </c:pt>
                <c:pt idx="4">
                  <c:v>13</c:v>
                </c:pt>
                <c:pt idx="5">
                  <c:v>2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883840"/>
        <c:axId val="116885376"/>
      </c:barChart>
      <c:catAx>
        <c:axId val="116883840"/>
        <c:scaling>
          <c:orientation val="minMax"/>
        </c:scaling>
        <c:delete val="0"/>
        <c:axPos val="b"/>
        <c:majorTickMark val="out"/>
        <c:minorTickMark val="none"/>
        <c:tickLblPos val="nextTo"/>
        <c:crossAx val="116885376"/>
        <c:crosses val="autoZero"/>
        <c:auto val="1"/>
        <c:lblAlgn val="ctr"/>
        <c:lblOffset val="100"/>
        <c:noMultiLvlLbl val="0"/>
      </c:catAx>
      <c:valAx>
        <c:axId val="1168853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Number of Deviations Reported to FDA</a:t>
                </a:r>
              </a:p>
            </c:rich>
          </c:tx>
          <c:layout>
            <c:manualLayout>
              <c:xMode val="edge"/>
              <c:yMode val="edge"/>
              <c:x val="3.0555555555555555E-2"/>
              <c:y val="0.1669098133566637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168838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Chart Molecular Diagnostics  Amended</a:t>
            </a:r>
            <a:r>
              <a:rPr lang="en-US" baseline="0" dirty="0"/>
              <a:t> Reports Jan 14-Feb 15 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Client Error</c:v>
          </c:tx>
          <c:spPr>
            <a:solidFill>
              <a:srgbClr val="C00000"/>
            </a:solidFill>
          </c:spPr>
          <c:invertIfNegative val="0"/>
          <c:cat>
            <c:numRef>
              <c:f>'[Chart in Microsoft PowerPoint]Sheet1'!$A$2:$A$15</c:f>
              <c:numCache>
                <c:formatCode>mmm\-yy</c:formatCode>
                <c:ptCount val="14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</c:numCache>
            </c:numRef>
          </c:cat>
          <c:val>
            <c:numRef>
              <c:f>'[Chart in Microsoft PowerPoint]Sheet1'!$B$2:$B$15</c:f>
              <c:numCache>
                <c:formatCode>General</c:formatCode>
                <c:ptCount val="14"/>
                <c:pt idx="0">
                  <c:v>18</c:v>
                </c:pt>
                <c:pt idx="1">
                  <c:v>5</c:v>
                </c:pt>
                <c:pt idx="2">
                  <c:v>2</c:v>
                </c:pt>
                <c:pt idx="3">
                  <c:v>6</c:v>
                </c:pt>
                <c:pt idx="4">
                  <c:v>10</c:v>
                </c:pt>
                <c:pt idx="5">
                  <c:v>12</c:v>
                </c:pt>
                <c:pt idx="6">
                  <c:v>7</c:v>
                </c:pt>
                <c:pt idx="7">
                  <c:v>16</c:v>
                </c:pt>
                <c:pt idx="8">
                  <c:v>15</c:v>
                </c:pt>
                <c:pt idx="9">
                  <c:v>18</c:v>
                </c:pt>
                <c:pt idx="10">
                  <c:v>4</c:v>
                </c:pt>
                <c:pt idx="11">
                  <c:v>5</c:v>
                </c:pt>
                <c:pt idx="12">
                  <c:v>11</c:v>
                </c:pt>
                <c:pt idx="13">
                  <c:v>12</c:v>
                </c:pt>
              </c:numCache>
            </c:numRef>
          </c:val>
        </c:ser>
        <c:ser>
          <c:idx val="1"/>
          <c:order val="1"/>
          <c:tx>
            <c:v>Lab Error</c:v>
          </c:tx>
          <c:spPr>
            <a:solidFill>
              <a:srgbClr val="FFC000"/>
            </a:solidFill>
          </c:spPr>
          <c:invertIfNegative val="0"/>
          <c:cat>
            <c:numRef>
              <c:f>'[Chart in Microsoft PowerPoint]Sheet1'!$A$2:$A$15</c:f>
              <c:numCache>
                <c:formatCode>mmm\-yy</c:formatCode>
                <c:ptCount val="14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</c:numCache>
            </c:numRef>
          </c:cat>
          <c:val>
            <c:numRef>
              <c:f>'[Chart in Microsoft PowerPoint]Sheet1'!$C$2:$C$15</c:f>
              <c:numCache>
                <c:formatCode>General</c:formatCode>
                <c:ptCount val="1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  <c:pt idx="4">
                  <c:v>8</c:v>
                </c:pt>
                <c:pt idx="5">
                  <c:v>5</c:v>
                </c:pt>
                <c:pt idx="6">
                  <c:v>3</c:v>
                </c:pt>
                <c:pt idx="7">
                  <c:v>8</c:v>
                </c:pt>
                <c:pt idx="8">
                  <c:v>6</c:v>
                </c:pt>
                <c:pt idx="9">
                  <c:v>8</c:v>
                </c:pt>
                <c:pt idx="10">
                  <c:v>7</c:v>
                </c:pt>
                <c:pt idx="11">
                  <c:v>6</c:v>
                </c:pt>
                <c:pt idx="12">
                  <c:v>5</c:v>
                </c:pt>
                <c:pt idx="13">
                  <c:v>3</c:v>
                </c:pt>
              </c:numCache>
            </c:numRef>
          </c:val>
        </c:ser>
        <c:ser>
          <c:idx val="2"/>
          <c:order val="2"/>
          <c:tx>
            <c:v>SOFT Error</c:v>
          </c:tx>
          <c:spPr>
            <a:solidFill>
              <a:srgbClr val="7030A0"/>
            </a:solidFill>
          </c:spPr>
          <c:invertIfNegative val="0"/>
          <c:cat>
            <c:numRef>
              <c:f>'[Chart in Microsoft PowerPoint]Sheet1'!$A$2:$A$15</c:f>
              <c:numCache>
                <c:formatCode>mmm\-yy</c:formatCode>
                <c:ptCount val="14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</c:numCache>
            </c:numRef>
          </c:cat>
          <c:val>
            <c:numRef>
              <c:f>'[Chart in Microsoft PowerPoint]Sheet1'!$D$2:$D$15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6">
                  <c:v>2</c:v>
                </c:pt>
                <c:pt idx="9">
                  <c:v>58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3"/>
          <c:order val="3"/>
          <c:tx>
            <c:v>Specimen Processing</c:v>
          </c:tx>
          <c:spPr>
            <a:solidFill>
              <a:srgbClr val="000066"/>
            </a:solidFill>
          </c:spPr>
          <c:invertIfNegative val="0"/>
          <c:cat>
            <c:numRef>
              <c:f>'[Chart in Microsoft PowerPoint]Sheet1'!$A$2:$A$15</c:f>
              <c:numCache>
                <c:formatCode>mmm\-yy</c:formatCode>
                <c:ptCount val="14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</c:numCache>
            </c:numRef>
          </c:cat>
          <c:val>
            <c:numRef>
              <c:f>'[Chart in Microsoft PowerPoint]Sheet1'!$E$2:$E$15</c:f>
              <c:numCache>
                <c:formatCode>General</c:formatCode>
                <c:ptCount val="14"/>
                <c:pt idx="8">
                  <c:v>1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533824"/>
        <c:axId val="129535360"/>
      </c:barChart>
      <c:dateAx>
        <c:axId val="12953382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29535360"/>
        <c:crosses val="autoZero"/>
        <c:auto val="1"/>
        <c:lblOffset val="100"/>
        <c:baseTimeUnit val="months"/>
      </c:dateAx>
      <c:valAx>
        <c:axId val="129535360"/>
        <c:scaling>
          <c:orientation val="minMax"/>
          <c:max val="6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5338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 AFB Turn Around Time 2014-2015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9162885889263842"/>
          <c:y val="0.1928913724494116"/>
          <c:w val="0.77083149606299217"/>
          <c:h val="0.50211455422910845"/>
        </c:manualLayout>
      </c:layout>
      <c:lineChart>
        <c:grouping val="standard"/>
        <c:varyColors val="0"/>
        <c:ser>
          <c:idx val="1"/>
          <c:order val="0"/>
          <c:tx>
            <c:v>% In Range</c:v>
          </c:tx>
          <c:marker>
            <c:symbol val="none"/>
          </c:marker>
          <c:cat>
            <c:strRef>
              <c:f>'[Chart in Microsoft PowerPoint]Sheet1'!$A$2:$A$14</c:f>
              <c:strCache>
                <c:ptCount val="13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  <c:pt idx="12">
                  <c:v>January</c:v>
                </c:pt>
              </c:strCache>
            </c:strRef>
          </c:cat>
          <c:val>
            <c:numRef>
              <c:f>'[Chart in Microsoft PowerPoint]Sheet1'!$D$2:$D$14</c:f>
              <c:numCache>
                <c:formatCode>0</c:formatCode>
                <c:ptCount val="13"/>
                <c:pt idx="0">
                  <c:v>44</c:v>
                </c:pt>
                <c:pt idx="1">
                  <c:v>48</c:v>
                </c:pt>
                <c:pt idx="2">
                  <c:v>45</c:v>
                </c:pt>
                <c:pt idx="3">
                  <c:v>47</c:v>
                </c:pt>
                <c:pt idx="4">
                  <c:v>46</c:v>
                </c:pt>
                <c:pt idx="5">
                  <c:v>44</c:v>
                </c:pt>
                <c:pt idx="6">
                  <c:v>40</c:v>
                </c:pt>
                <c:pt idx="7">
                  <c:v>37</c:v>
                </c:pt>
                <c:pt idx="8">
                  <c:v>41</c:v>
                </c:pt>
                <c:pt idx="9">
                  <c:v>43</c:v>
                </c:pt>
                <c:pt idx="10">
                  <c:v>67</c:v>
                </c:pt>
                <c:pt idx="11">
                  <c:v>58</c:v>
                </c:pt>
                <c:pt idx="12">
                  <c:v>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492480"/>
        <c:axId val="129494016"/>
      </c:lineChart>
      <c:catAx>
        <c:axId val="129492480"/>
        <c:scaling>
          <c:orientation val="minMax"/>
        </c:scaling>
        <c:delete val="0"/>
        <c:axPos val="b"/>
        <c:majorTickMark val="out"/>
        <c:minorTickMark val="none"/>
        <c:tickLblPos val="nextTo"/>
        <c:crossAx val="129494016"/>
        <c:crosses val="autoZero"/>
        <c:auto val="1"/>
        <c:lblAlgn val="ctr"/>
        <c:lblOffset val="100"/>
        <c:noMultiLvlLbl val="0"/>
      </c:catAx>
      <c:valAx>
        <c:axId val="129494016"/>
        <c:scaling>
          <c:orientation val="minMax"/>
          <c:min val="35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/>
                  <a:t>% in Range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1294924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Average TAT in Hours Jan 2014 - Jan 2015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strRef>
              <c:f>'[Chart in Microsoft PowerPoint]Sheet1'!$A$2:$A$15</c:f>
              <c:strCache>
                <c:ptCount val="14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  <c:pt idx="12">
                  <c:v>January</c:v>
                </c:pt>
                <c:pt idx="13">
                  <c:v>February</c:v>
                </c:pt>
              </c:strCache>
            </c:strRef>
          </c:cat>
          <c:val>
            <c:numRef>
              <c:f>'[Chart in Microsoft PowerPoint]Sheet1'!$C$2:$C$15</c:f>
              <c:numCache>
                <c:formatCode>General</c:formatCode>
                <c:ptCount val="14"/>
                <c:pt idx="0">
                  <c:v>30</c:v>
                </c:pt>
                <c:pt idx="1">
                  <c:v>30</c:v>
                </c:pt>
                <c:pt idx="2">
                  <c:v>31</c:v>
                </c:pt>
                <c:pt idx="3">
                  <c:v>26</c:v>
                </c:pt>
                <c:pt idx="4">
                  <c:v>30</c:v>
                </c:pt>
                <c:pt idx="5">
                  <c:v>30</c:v>
                </c:pt>
                <c:pt idx="6">
                  <c:v>31</c:v>
                </c:pt>
                <c:pt idx="7">
                  <c:v>37</c:v>
                </c:pt>
                <c:pt idx="8">
                  <c:v>31</c:v>
                </c:pt>
                <c:pt idx="9">
                  <c:v>28</c:v>
                </c:pt>
                <c:pt idx="10" formatCode="0">
                  <c:v>24.5</c:v>
                </c:pt>
                <c:pt idx="11" formatCode="0">
                  <c:v>27.8</c:v>
                </c:pt>
                <c:pt idx="12">
                  <c:v>25.6</c:v>
                </c:pt>
                <c:pt idx="13">
                  <c:v>24.4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367552"/>
        <c:axId val="137369088"/>
      </c:lineChart>
      <c:catAx>
        <c:axId val="137367552"/>
        <c:scaling>
          <c:orientation val="minMax"/>
        </c:scaling>
        <c:delete val="0"/>
        <c:axPos val="b"/>
        <c:majorTickMark val="out"/>
        <c:minorTickMark val="none"/>
        <c:tickLblPos val="nextTo"/>
        <c:crossAx val="137369088"/>
        <c:crosses val="autoZero"/>
        <c:auto val="1"/>
        <c:lblAlgn val="ctr"/>
        <c:lblOffset val="100"/>
        <c:noMultiLvlLbl val="0"/>
      </c:catAx>
      <c:valAx>
        <c:axId val="137369088"/>
        <c:scaling>
          <c:orientation val="minMax"/>
          <c:min val="20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Hours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7367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Percent Path Reviews Cancelled by Screener July 13 to Jan 15</a:t>
            </a:r>
          </a:p>
        </c:rich>
      </c:tx>
      <c:layout>
        <c:manualLayout>
          <c:xMode val="edge"/>
          <c:yMode val="edge"/>
          <c:x val="0.13634266886326193"/>
          <c:y val="2.6440677966101694E-2"/>
        </c:manualLayout>
      </c:layout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marker>
            <c:symbol val="none"/>
          </c:marker>
          <c:cat>
            <c:strRef>
              <c:f>Sheet1!$A$3:$S$3</c:f>
              <c:strCache>
                <c:ptCount val="19"/>
                <c:pt idx="0">
                  <c:v>Jul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</c:v>
                </c:pt>
                <c:pt idx="12">
                  <c:v>July</c:v>
                </c:pt>
                <c:pt idx="13">
                  <c:v>Aug</c:v>
                </c:pt>
                <c:pt idx="14">
                  <c:v>Sept</c:v>
                </c:pt>
                <c:pt idx="15">
                  <c:v>Oct</c:v>
                </c:pt>
                <c:pt idx="16">
                  <c:v>Nov</c:v>
                </c:pt>
                <c:pt idx="17">
                  <c:v>Dec</c:v>
                </c:pt>
                <c:pt idx="18">
                  <c:v>Jan</c:v>
                </c:pt>
              </c:strCache>
            </c:strRef>
          </c:cat>
          <c:val>
            <c:numRef>
              <c:f>Sheet1!$A$4:$S$4</c:f>
              <c:numCache>
                <c:formatCode>0.0%</c:formatCode>
                <c:ptCount val="19"/>
                <c:pt idx="0">
                  <c:v>0.69158878504672894</c:v>
                </c:pt>
                <c:pt idx="1">
                  <c:v>0.42307692307692307</c:v>
                </c:pt>
                <c:pt idx="2">
                  <c:v>0.46710526315789475</c:v>
                </c:pt>
                <c:pt idx="3">
                  <c:v>0.466403162055336</c:v>
                </c:pt>
                <c:pt idx="4">
                  <c:v>0.43838862559241704</c:v>
                </c:pt>
                <c:pt idx="5">
                  <c:v>0.52749999999999997</c:v>
                </c:pt>
                <c:pt idx="6">
                  <c:v>0.45916114790286977</c:v>
                </c:pt>
                <c:pt idx="7">
                  <c:v>0.42403628117913833</c:v>
                </c:pt>
                <c:pt idx="8">
                  <c:v>0.42329020332717188</c:v>
                </c:pt>
                <c:pt idx="9">
                  <c:v>0.46566523605150212</c:v>
                </c:pt>
                <c:pt idx="10">
                  <c:v>0.35772357723577236</c:v>
                </c:pt>
                <c:pt idx="11">
                  <c:v>0.37262357414448671</c:v>
                </c:pt>
                <c:pt idx="12">
                  <c:v>0.39500000000000002</c:v>
                </c:pt>
                <c:pt idx="13">
                  <c:v>0.48710166919575115</c:v>
                </c:pt>
                <c:pt idx="14">
                  <c:v>0.37480314960629924</c:v>
                </c:pt>
                <c:pt idx="15">
                  <c:v>0.42455621301775148</c:v>
                </c:pt>
                <c:pt idx="16">
                  <c:v>0.38866396761133604</c:v>
                </c:pt>
                <c:pt idx="17">
                  <c:v>0.3231292517006803</c:v>
                </c:pt>
                <c:pt idx="18">
                  <c:v>0.38235294117647056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771264"/>
        <c:axId val="137773056"/>
      </c:lineChart>
      <c:catAx>
        <c:axId val="137771264"/>
        <c:scaling>
          <c:orientation val="minMax"/>
        </c:scaling>
        <c:delete val="0"/>
        <c:axPos val="b"/>
        <c:majorTickMark val="none"/>
        <c:minorTickMark val="none"/>
        <c:tickLblPos val="nextTo"/>
        <c:crossAx val="137773056"/>
        <c:crosses val="autoZero"/>
        <c:auto val="1"/>
        <c:lblAlgn val="ctr"/>
        <c:lblOffset val="100"/>
        <c:noMultiLvlLbl val="0"/>
      </c:catAx>
      <c:valAx>
        <c:axId val="13777305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137771264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6" tIns="45748" rIns="91496" bIns="45748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794" y="0"/>
            <a:ext cx="302662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6" tIns="45748" rIns="91496" bIns="45748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16975"/>
            <a:ext cx="302662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6" tIns="45748" rIns="91496" bIns="45748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794" y="8816975"/>
            <a:ext cx="302662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6" tIns="45748" rIns="91496" bIns="45748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080973A0-0314-40D9-8222-CAF7A3A768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770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6" tIns="45748" rIns="91496" bIns="45748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794" y="0"/>
            <a:ext cx="302662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6" tIns="45748" rIns="91496" bIns="45748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66938" y="695325"/>
            <a:ext cx="2651125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818" y="4410075"/>
            <a:ext cx="5587366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6" tIns="45748" rIns="91496" bIns="457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6975"/>
            <a:ext cx="302662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6" tIns="45748" rIns="91496" bIns="45748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794" y="8816975"/>
            <a:ext cx="302662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6" tIns="45748" rIns="91496" bIns="45748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479AC776-80F3-41EA-89B2-D4AF591B19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796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AC776-80F3-41EA-89B2-D4AF591B199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85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495" y="3915073"/>
            <a:ext cx="4736495" cy="2700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5782" y="7140477"/>
            <a:ext cx="3901924" cy="322123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9AFC6-DF19-495B-9AB6-36B39B1B74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75A14-F66C-4270-8090-6FF511A11F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41020" y="506314"/>
            <a:ext cx="1254276" cy="107492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8191" y="506314"/>
            <a:ext cx="3646715" cy="107492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B5ECB-2E06-44D5-895B-95C5FACBA8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78190" y="506314"/>
            <a:ext cx="5017105" cy="107492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5FC02-213A-4E8D-B0D3-765678F766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DD98E-4E61-4D30-875B-C4B5695037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7" y="8096846"/>
            <a:ext cx="4737705" cy="25044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267" y="5340251"/>
            <a:ext cx="4737705" cy="275659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AB942-184B-4C2C-A445-229FCC3C52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8191" y="2939951"/>
            <a:ext cx="2450495" cy="83156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44801" y="2939951"/>
            <a:ext cx="2450495" cy="83156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7AE6E-1594-476C-BF6E-C9F7933221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190" y="504229"/>
            <a:ext cx="5017105" cy="21002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8191" y="2821186"/>
            <a:ext cx="2462590" cy="11751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8191" y="3996333"/>
            <a:ext cx="2462590" cy="7261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31496" y="2821186"/>
            <a:ext cx="2463800" cy="11751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31496" y="3996333"/>
            <a:ext cx="2463800" cy="7261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19FB-A2F2-47FA-B5CB-E95BBE47B8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73211-624A-4B2C-BE8D-B1A603DF23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E4BBB-E246-4D35-9631-CE29CCA641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191" y="502147"/>
            <a:ext cx="1833638" cy="21356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9562" y="502147"/>
            <a:ext cx="3115733" cy="107555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8191" y="2637830"/>
            <a:ext cx="1833638" cy="86198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3716F-F5EF-4736-A207-EE29A4921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201" y="8821937"/>
            <a:ext cx="3344333" cy="10397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92201" y="1125141"/>
            <a:ext cx="3344333" cy="75613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2201" y="9861650"/>
            <a:ext cx="3344333" cy="14793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6BCCF-0CE8-49FA-A970-D2B2C5EDCB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385763"/>
            <a:ext cx="65849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5" y="2239963"/>
            <a:ext cx="6584950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5125" y="8742363"/>
            <a:ext cx="17081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98725" y="8742363"/>
            <a:ext cx="2317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ctr">
              <a:defRPr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41925" y="8742363"/>
            <a:ext cx="17081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b="0"/>
            </a:lvl1pPr>
          </a:lstStyle>
          <a:p>
            <a:pPr>
              <a:defRPr/>
            </a:pPr>
            <a:fld id="{A4409EF8-F279-4E03-9251-A7DC938D91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2pPr>
      <a:lvl3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3pPr>
      <a:lvl4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4pPr>
      <a:lvl5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5pPr>
      <a:lvl6pPr marL="4572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6pPr>
      <a:lvl7pPr marL="9144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61950" indent="-361950" algn="l" defTabSz="966788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85813" indent="-303213" algn="l" defTabSz="966788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  <a:cs typeface="+mn-cs"/>
        </a:defRPr>
      </a:lvl2pPr>
      <a:lvl3pPr marL="1208088" indent="-241300" algn="l" defTabSz="966788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cs typeface="+mn-cs"/>
        </a:defRPr>
      </a:lvl3pPr>
      <a:lvl4pPr marL="1692275" indent="-242888" algn="l" defTabSz="966788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cs typeface="+mn-cs"/>
        </a:defRPr>
      </a:lvl4pPr>
      <a:lvl5pPr marL="2174875" indent="-241300" algn="l" defTabSz="966788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5pPr>
      <a:lvl6pPr marL="2632075" indent="-241300" algn="l" defTabSz="96678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6pPr>
      <a:lvl7pPr marL="3089275" indent="-241300" algn="l" defTabSz="96678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7pPr>
      <a:lvl8pPr marL="3546475" indent="-241300" algn="l" defTabSz="96678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8pPr>
      <a:lvl9pPr marL="4003675" indent="-241300" algn="l" defTabSz="96678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161925" y="4378324"/>
            <a:ext cx="6991349" cy="17383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193322" tIns="144992" rIns="193322" bIns="144992">
            <a:spAutoFit/>
          </a:bodyPr>
          <a:lstStyle/>
          <a:p>
            <a:pPr algn="ctr" defTabSz="966788"/>
            <a:r>
              <a:rPr lang="en-US" sz="4700" dirty="0">
                <a:solidFill>
                  <a:srgbClr val="000066"/>
                </a:solidFill>
              </a:rPr>
              <a:t>Clinical Pathology</a:t>
            </a:r>
          </a:p>
          <a:p>
            <a:pPr algn="ctr" defTabSz="966788"/>
            <a:r>
              <a:rPr lang="en-US" sz="4700" dirty="0">
                <a:solidFill>
                  <a:srgbClr val="000066"/>
                </a:solidFill>
              </a:rPr>
              <a:t>Quality Dashboard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161925" y="7372856"/>
            <a:ext cx="6991349" cy="620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>
            <a:spAutoFit/>
          </a:bodyPr>
          <a:lstStyle/>
          <a:p>
            <a:pPr algn="ctr" defTabSz="966788"/>
            <a:r>
              <a:rPr lang="en-US" sz="3400" dirty="0" smtClean="0">
                <a:solidFill>
                  <a:srgbClr val="000066"/>
                </a:solidFill>
              </a:rPr>
              <a:t>February 2015</a:t>
            </a:r>
            <a:endParaRPr lang="en-US" sz="3400" dirty="0">
              <a:solidFill>
                <a:srgbClr val="000066"/>
              </a:solidFill>
            </a:endParaRP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161925" y="160338"/>
            <a:ext cx="6991350" cy="9280525"/>
          </a:xfrm>
          <a:prstGeom prst="rect">
            <a:avLst/>
          </a:prstGeom>
          <a:noFill/>
          <a:ln w="76200" cmpd="thickThin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1143000"/>
            <a:ext cx="4800600" cy="2691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609600" y="838200"/>
            <a:ext cx="6248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dirty="0"/>
              <a:t>Clinical Laboratory </a:t>
            </a:r>
            <a:r>
              <a:rPr lang="en-US" sz="2200" dirty="0" smtClean="0"/>
              <a:t>News, Notes, and Kudos</a:t>
            </a:r>
            <a:endParaRPr lang="en-US" sz="2200" dirty="0"/>
          </a:p>
          <a:p>
            <a:r>
              <a:rPr lang="en-US" sz="1600" b="0" dirty="0" smtClean="0"/>
              <a:t>------------------------------------------------------------------------------------</a:t>
            </a:r>
            <a:endParaRPr lang="en-US" sz="2200" dirty="0"/>
          </a:p>
          <a:p>
            <a:r>
              <a:rPr lang="en-US" sz="2000" dirty="0" smtClean="0"/>
              <a:t>Promotions </a:t>
            </a:r>
          </a:p>
          <a:p>
            <a:endParaRPr lang="en-US" sz="1600" dirty="0"/>
          </a:p>
          <a:p>
            <a:r>
              <a:rPr lang="en-US" sz="1600" dirty="0" smtClean="0"/>
              <a:t>Congratulations to -   </a:t>
            </a:r>
          </a:p>
          <a:p>
            <a:endParaRPr lang="en-US" sz="1600" b="0" dirty="0"/>
          </a:p>
          <a:p>
            <a:r>
              <a:rPr lang="en-US" sz="1800" b="0" dirty="0" smtClean="0"/>
              <a:t>Grace Monteclaro Satellite Support/POC QA Technologist</a:t>
            </a:r>
          </a:p>
          <a:p>
            <a:endParaRPr lang="en-US" sz="1600" b="0" dirty="0"/>
          </a:p>
          <a:p>
            <a:r>
              <a:rPr lang="en-US" sz="2200" dirty="0" smtClean="0"/>
              <a:t>Kudos</a:t>
            </a:r>
          </a:p>
          <a:p>
            <a:endParaRPr lang="en-US" sz="2200" dirty="0"/>
          </a:p>
          <a:p>
            <a:r>
              <a:rPr lang="en-US" sz="1800" b="0" dirty="0" smtClean="0"/>
              <a:t>The Histocompatibility Laboratory had a successful inspection by the American Society for Histocompatibility </a:t>
            </a:r>
            <a:r>
              <a:rPr lang="en-US" sz="1800" b="0" dirty="0"/>
              <a:t>and </a:t>
            </a:r>
            <a:r>
              <a:rPr lang="en-US" sz="1800" b="0" dirty="0" smtClean="0"/>
              <a:t>Immunogenetics (ASHI).</a:t>
            </a:r>
            <a:endParaRPr lang="en-US" sz="1800" b="0" dirty="0"/>
          </a:p>
          <a:p>
            <a:pPr marL="342900" indent="-342900">
              <a:buFont typeface="Arial" pitchFamily="34" charset="0"/>
              <a:buChar char="•"/>
            </a:pPr>
            <a:endParaRPr lang="en-US" sz="2200" b="0" dirty="0">
              <a:solidFill>
                <a:srgbClr val="FF0000"/>
              </a:solidFill>
            </a:endParaRPr>
          </a:p>
          <a:p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69452" y="228600"/>
            <a:ext cx="6584950" cy="414337"/>
          </a:xfrm>
        </p:spPr>
        <p:txBody>
          <a:bodyPr/>
          <a:lstStyle/>
          <a:p>
            <a:r>
              <a:rPr lang="en-US" sz="1400" u="sng" dirty="0" smtClean="0">
                <a:solidFill>
                  <a:schemeClr val="accent2"/>
                </a:solidFill>
              </a:rPr>
              <a:t/>
            </a:r>
            <a:br>
              <a:rPr lang="en-US" sz="1400" u="sng" dirty="0" smtClean="0">
                <a:solidFill>
                  <a:schemeClr val="accent2"/>
                </a:solidFill>
              </a:rPr>
            </a:br>
            <a:r>
              <a:rPr lang="en-US" sz="1400" u="sng" dirty="0" smtClean="0">
                <a:solidFill>
                  <a:schemeClr val="accent2"/>
                </a:solidFill>
              </a:rPr>
              <a:t/>
            </a:r>
            <a:br>
              <a:rPr lang="en-US" sz="1400" u="sng" dirty="0" smtClean="0">
                <a:solidFill>
                  <a:schemeClr val="accent2"/>
                </a:solidFill>
              </a:rPr>
            </a:br>
            <a:r>
              <a:rPr lang="en-US" sz="1400" b="1" dirty="0" smtClean="0">
                <a:solidFill>
                  <a:schemeClr val="accent2"/>
                </a:solidFill>
              </a:rPr>
              <a:t>Monthly CP QA Highlight</a:t>
            </a:r>
            <a:br>
              <a:rPr lang="en-US" sz="1400" b="1" dirty="0" smtClean="0">
                <a:solidFill>
                  <a:schemeClr val="accent2"/>
                </a:solidFill>
              </a:rPr>
            </a:br>
            <a:r>
              <a:rPr lang="en-US" sz="1400" b="1" dirty="0" smtClean="0">
                <a:solidFill>
                  <a:schemeClr val="accent2"/>
                </a:solidFill>
              </a:rPr>
              <a:t>Chemistry</a:t>
            </a:r>
            <a:r>
              <a:rPr lang="en-US" sz="1400" b="1" u="sng" dirty="0">
                <a:solidFill>
                  <a:schemeClr val="accent2"/>
                </a:solidFill>
              </a:rPr>
              <a:t/>
            </a:r>
            <a:br>
              <a:rPr lang="en-US" sz="1400" b="1" u="sng" dirty="0">
                <a:solidFill>
                  <a:schemeClr val="accent2"/>
                </a:solidFill>
              </a:rPr>
            </a:br>
            <a:r>
              <a:rPr lang="en-US" sz="1400" b="1" u="sng" dirty="0">
                <a:solidFill>
                  <a:schemeClr val="accent2"/>
                </a:solidFill>
              </a:rPr>
              <a:t/>
            </a:r>
            <a:br>
              <a:rPr lang="en-US" sz="1400" b="1" u="sng" dirty="0">
                <a:solidFill>
                  <a:schemeClr val="accent2"/>
                </a:solidFill>
              </a:rPr>
            </a:br>
            <a:endParaRPr lang="en-US" sz="1400" dirty="0" smtClean="0"/>
          </a:p>
        </p:txBody>
      </p:sp>
      <p:sp>
        <p:nvSpPr>
          <p:cNvPr id="3" name="Content Placeholder 5"/>
          <p:cNvSpPr>
            <a:spLocks noGrp="1" noChangeArrowheads="1"/>
          </p:cNvSpPr>
          <p:nvPr>
            <p:ph idx="1"/>
          </p:nvPr>
        </p:nvSpPr>
        <p:spPr>
          <a:xfrm>
            <a:off x="685800" y="4800600"/>
            <a:ext cx="6248400" cy="44958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1600" b="1" dirty="0" smtClean="0"/>
              <a:t>Description of Monitor</a:t>
            </a:r>
          </a:p>
          <a:p>
            <a:pPr marL="0" indent="0" eaLnBrk="1" hangingPunct="1">
              <a:buNone/>
            </a:pPr>
            <a:r>
              <a:rPr lang="en-US" sz="1600" dirty="0" smtClean="0"/>
              <a:t>Stat Turn  and Routine around time (TAT) for </a:t>
            </a:r>
            <a:r>
              <a:rPr lang="en-US" sz="1600" dirty="0"/>
              <a:t>a</a:t>
            </a:r>
            <a:r>
              <a:rPr lang="en-US" sz="1600" dirty="0" smtClean="0"/>
              <a:t>utomated testing. Two values are measured: the percentage of STAT specimens resulted within 60 minutes of receipt and the percentage of routine specimens resulted within 120 minutes of receipt.</a:t>
            </a:r>
            <a:endParaRPr lang="en-US" sz="1600" dirty="0"/>
          </a:p>
          <a:p>
            <a:pPr marL="0" indent="0" eaLnBrk="1" hangingPunct="1">
              <a:buFontTx/>
              <a:buNone/>
            </a:pPr>
            <a:r>
              <a:rPr lang="en-US" sz="1600" b="1" dirty="0" smtClean="0"/>
              <a:t>Impact</a:t>
            </a:r>
            <a:endParaRPr lang="en-US" sz="1600" b="1" dirty="0" smtClean="0"/>
          </a:p>
          <a:p>
            <a:pPr marL="0" indent="0" eaLnBrk="1" hangingPunct="1">
              <a:buFontTx/>
              <a:buNone/>
            </a:pPr>
            <a:r>
              <a:rPr lang="en-US" sz="1600" dirty="0" smtClean="0"/>
              <a:t>Delayed results delay patient care.</a:t>
            </a:r>
          </a:p>
          <a:p>
            <a:pPr marL="0" indent="0">
              <a:buNone/>
            </a:pPr>
            <a:r>
              <a:rPr lang="en-US" sz="1600" b="1" dirty="0" smtClean="0"/>
              <a:t>Monitor </a:t>
            </a:r>
            <a:r>
              <a:rPr lang="en-US" sz="1600" b="1" dirty="0" smtClean="0"/>
              <a:t>Status</a:t>
            </a:r>
          </a:p>
          <a:p>
            <a:pPr marL="0" indent="0">
              <a:buNone/>
            </a:pPr>
            <a:r>
              <a:rPr lang="en-US" sz="1600" dirty="0" smtClean="0"/>
              <a:t>Despite the laboratory computer down and an automation line failure, TAT was above threshold values. </a:t>
            </a:r>
            <a:endParaRPr lang="en-US" sz="1600" dirty="0"/>
          </a:p>
          <a:p>
            <a:r>
              <a:rPr lang="en-US" sz="1600" dirty="0" smtClean="0"/>
              <a:t>SoftLab </a:t>
            </a:r>
            <a:r>
              <a:rPr lang="en-US" sz="1600" dirty="0"/>
              <a:t>down on 7/27 (1-5)</a:t>
            </a:r>
          </a:p>
          <a:p>
            <a:r>
              <a:rPr lang="en-US" sz="1600" dirty="0"/>
              <a:t>on that same day, the automation line went down on the evening shift due to a thunderstorm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The average percentage of STAT specimens resulted in 60 </a:t>
            </a:r>
            <a:r>
              <a:rPr lang="en-US" sz="1600" dirty="0" smtClean="0"/>
              <a:t>minutes appears </a:t>
            </a:r>
            <a:r>
              <a:rPr lang="en-US" sz="1600" dirty="0" smtClean="0"/>
              <a:t>to be slightly lower that the values before </a:t>
            </a:r>
            <a:r>
              <a:rPr lang="en-US" sz="1600" dirty="0"/>
              <a:t> </a:t>
            </a:r>
            <a:r>
              <a:rPr lang="en-US" sz="1600" dirty="0" smtClean="0"/>
              <a:t>the down in July of 2014.</a:t>
            </a:r>
            <a:endParaRPr lang="en-US" sz="1600" dirty="0">
              <a:solidFill>
                <a:srgbClr val="00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7010400" y="1752600"/>
            <a:ext cx="0" cy="533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717747"/>
              </p:ext>
            </p:extLst>
          </p:nvPr>
        </p:nvGraphicFramePr>
        <p:xfrm>
          <a:off x="304800" y="838200"/>
          <a:ext cx="6705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657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-228600"/>
            <a:ext cx="6584950" cy="1600200"/>
          </a:xfrm>
        </p:spPr>
        <p:txBody>
          <a:bodyPr/>
          <a:lstStyle/>
          <a:p>
            <a:pPr marL="0" indent="0"/>
            <a:r>
              <a:rPr lang="en-US" sz="1400" b="1" dirty="0">
                <a:solidFill>
                  <a:schemeClr val="accent2"/>
                </a:solidFill>
              </a:rPr>
              <a:t>Clinical Pathology Patient Care Quality</a:t>
            </a:r>
            <a:r>
              <a:rPr lang="en-US" sz="2400" b="1" u="sng" dirty="0">
                <a:solidFill>
                  <a:schemeClr val="accent2"/>
                </a:solidFill>
              </a:rPr>
              <a:t/>
            </a:r>
            <a:br>
              <a:rPr lang="en-US" sz="2400" b="1" u="sng" dirty="0">
                <a:solidFill>
                  <a:schemeClr val="accent2"/>
                </a:solidFill>
              </a:rPr>
            </a:br>
            <a:r>
              <a:rPr lang="en-US" sz="1600" b="1" dirty="0">
                <a:solidFill>
                  <a:schemeClr val="accent2"/>
                </a:solidFill>
              </a:rPr>
              <a:t>Pathology- </a:t>
            </a:r>
            <a:r>
              <a:rPr lang="en-US" sz="1600" b="1" dirty="0" smtClean="0">
                <a:solidFill>
                  <a:schemeClr val="accent2"/>
                </a:solidFill>
              </a:rPr>
              <a:t> Chemistry ED Lab</a:t>
            </a:r>
            <a:endParaRPr lang="en-US" sz="1600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9819841"/>
              </p:ext>
            </p:extLst>
          </p:nvPr>
        </p:nvGraphicFramePr>
        <p:xfrm>
          <a:off x="311150" y="1143000"/>
          <a:ext cx="6553200" cy="4929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ontent Placeholder 5"/>
          <p:cNvSpPr>
            <a:spLocks noGrp="1" noChangeArrowheads="1"/>
          </p:cNvSpPr>
          <p:nvPr>
            <p:ph idx="1"/>
          </p:nvPr>
        </p:nvSpPr>
        <p:spPr>
          <a:xfrm>
            <a:off x="685800" y="6096000"/>
            <a:ext cx="6248400" cy="3124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1600" b="1" dirty="0" smtClean="0"/>
              <a:t>Description of Monitor</a:t>
            </a:r>
          </a:p>
          <a:p>
            <a:pPr marL="0" indent="0" eaLnBrk="1" hangingPunct="1">
              <a:buFontTx/>
              <a:buNone/>
            </a:pPr>
            <a:r>
              <a:rPr lang="en-US" sz="1600" dirty="0" smtClean="0"/>
              <a:t>The average, median and time for 95% of the Troponin test to be reported from time of receipt.</a:t>
            </a:r>
          </a:p>
          <a:p>
            <a:pPr marL="0" indent="0" eaLnBrk="1" hangingPunct="1">
              <a:buFontTx/>
              <a:buNone/>
            </a:pPr>
            <a:endParaRPr lang="en-US" sz="1600" dirty="0"/>
          </a:p>
          <a:p>
            <a:pPr marL="0" indent="0" eaLnBrk="1" hangingPunct="1">
              <a:buFontTx/>
              <a:buNone/>
            </a:pPr>
            <a:r>
              <a:rPr lang="en-US" sz="1600" b="1" dirty="0" smtClean="0"/>
              <a:t>Impact</a:t>
            </a:r>
          </a:p>
          <a:p>
            <a:pPr marL="0" indent="0" eaLnBrk="1" hangingPunct="1">
              <a:buNone/>
            </a:pPr>
            <a:r>
              <a:rPr lang="en-US" sz="1600" dirty="0" smtClean="0"/>
              <a:t>Delayed results </a:t>
            </a:r>
            <a:r>
              <a:rPr lang="en-US" sz="1600" dirty="0"/>
              <a:t>d</a:t>
            </a:r>
            <a:r>
              <a:rPr lang="en-US" sz="1600" dirty="0" smtClean="0"/>
              <a:t>elay </a:t>
            </a:r>
            <a:r>
              <a:rPr lang="en-US" sz="1600" dirty="0"/>
              <a:t>treatment of cardiac patients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/>
              <a:t>Status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The change in average TAT in March of last year  has not recurred. There has been a sustained improvement (reduction) in the minutes for 95% of the tests to be resulted.</a:t>
            </a:r>
            <a:endParaRPr lang="en-US" sz="1600" dirty="0">
              <a:solidFill>
                <a:srgbClr val="000000"/>
              </a:solidFill>
            </a:endParaRPr>
          </a:p>
          <a:p>
            <a:endParaRPr lang="en-US" sz="1600" dirty="0">
              <a:solidFill>
                <a:srgbClr val="000000"/>
              </a:solidFill>
            </a:endParaRPr>
          </a:p>
          <a:p>
            <a:pPr marL="0" indent="0" eaLnBrk="1" hangingPunct="1">
              <a:buFontTx/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8859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09008" y="228600"/>
            <a:ext cx="42107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600" dirty="0">
                <a:solidFill>
                  <a:schemeClr val="accent2"/>
                </a:solidFill>
              </a:rPr>
              <a:t>Clinical Pathology Patient Care Quality</a:t>
            </a:r>
            <a:r>
              <a:rPr lang="en-US" sz="1600" u="sng" dirty="0">
                <a:solidFill>
                  <a:schemeClr val="accent2"/>
                </a:solidFill>
              </a:rPr>
              <a:t/>
            </a:r>
            <a:br>
              <a:rPr lang="en-US" sz="1600" u="sng" dirty="0">
                <a:solidFill>
                  <a:schemeClr val="accent2"/>
                </a:solidFill>
              </a:rPr>
            </a:br>
            <a:r>
              <a:rPr lang="en-US" sz="1800" dirty="0" smtClean="0">
                <a:solidFill>
                  <a:schemeClr val="accent2"/>
                </a:solidFill>
              </a:rPr>
              <a:t>Pathology- Blood Bank</a:t>
            </a:r>
            <a:endParaRPr lang="en-US" sz="1800" dirty="0"/>
          </a:p>
        </p:txBody>
      </p:sp>
      <p:graphicFrame>
        <p:nvGraphicFramePr>
          <p:cNvPr id="8" name="Picture Placeholder 7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1472183942"/>
              </p:ext>
            </p:extLst>
          </p:nvPr>
        </p:nvGraphicFramePr>
        <p:xfrm>
          <a:off x="914400" y="1066800"/>
          <a:ext cx="5613400" cy="3675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ontent Placeholder 5"/>
          <p:cNvSpPr txBox="1">
            <a:spLocks noChangeArrowheads="1"/>
          </p:cNvSpPr>
          <p:nvPr/>
        </p:nvSpPr>
        <p:spPr bwMode="auto">
          <a:xfrm>
            <a:off x="685800" y="5442942"/>
            <a:ext cx="6248400" cy="38534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marL="0" indent="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371600" indent="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0" algn="l" defTabSz="966788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0" algn="l" defTabSz="966788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0" algn="l" defTabSz="966788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0" algn="l" defTabSz="966788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1600" b="1" dirty="0" smtClean="0"/>
              <a:t>Description of Monitor</a:t>
            </a:r>
          </a:p>
          <a:p>
            <a:pPr eaLnBrk="1" hangingPunct="1"/>
            <a:r>
              <a:rPr lang="en-US" sz="1600" b="0" dirty="0" smtClean="0"/>
              <a:t>The number and type of Biological Product (blood component) Deviation Reports submitted as required to the FDA is compared to the previous year’s reports to look for trends.</a:t>
            </a:r>
          </a:p>
          <a:p>
            <a:pPr eaLnBrk="1" hangingPunct="1"/>
            <a:endParaRPr lang="en-US" sz="1600" dirty="0" smtClean="0"/>
          </a:p>
          <a:p>
            <a:pPr eaLnBrk="1" hangingPunct="1"/>
            <a:r>
              <a:rPr lang="en-US" sz="1600" b="1" dirty="0" smtClean="0"/>
              <a:t>Impact</a:t>
            </a:r>
          </a:p>
          <a:p>
            <a:pPr eaLnBrk="1" hangingPunct="1"/>
            <a:r>
              <a:rPr lang="en-US" sz="1600" b="0" dirty="0"/>
              <a:t>While most reportable errors do not constitute a risk to patients, these errors are reported to a federal agency</a:t>
            </a:r>
            <a:r>
              <a:rPr lang="en-US" sz="1600" b="0" dirty="0" smtClean="0"/>
              <a:t>.</a:t>
            </a:r>
          </a:p>
          <a:p>
            <a:pPr eaLnBrk="1" hangingPunct="1"/>
            <a:endParaRPr lang="en-US" sz="1600" b="0" dirty="0"/>
          </a:p>
          <a:p>
            <a:pPr eaLnBrk="1" hangingPunct="1"/>
            <a:r>
              <a:rPr lang="en-US" sz="1600" b="1" dirty="0" smtClean="0"/>
              <a:t>Status</a:t>
            </a:r>
          </a:p>
          <a:p>
            <a:r>
              <a:rPr lang="en-US" sz="1600" b="0" dirty="0"/>
              <a:t>Labeling errors have been reduced. </a:t>
            </a:r>
            <a:r>
              <a:rPr lang="en-US" sz="1600" b="0" dirty="0" smtClean="0"/>
              <a:t>Wrong </a:t>
            </a:r>
            <a:r>
              <a:rPr lang="en-US" sz="1600" b="0" dirty="0"/>
              <a:t>product/patient errors increased with MiChart conversion. </a:t>
            </a:r>
            <a:r>
              <a:rPr lang="en-US" sz="1600" b="0" dirty="0" smtClean="0"/>
              <a:t> Root causes include layout of the order. Units </a:t>
            </a:r>
            <a:r>
              <a:rPr lang="en-US" sz="1600" b="0" dirty="0"/>
              <a:t>not dispensed in the computer at the time of issue remain a problem.</a:t>
            </a:r>
          </a:p>
          <a:p>
            <a:endParaRPr lang="en-US" sz="1600" dirty="0" smtClean="0">
              <a:solidFill>
                <a:srgbClr val="000000"/>
              </a:solidFill>
            </a:endParaRPr>
          </a:p>
          <a:p>
            <a:pPr eaLnBrk="1" hangingPunct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9089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20821" y="76200"/>
            <a:ext cx="6584950" cy="714375"/>
          </a:xfrm>
        </p:spPr>
        <p:txBody>
          <a:bodyPr/>
          <a:lstStyle/>
          <a:p>
            <a:r>
              <a:rPr lang="en-US" sz="1400" b="1" dirty="0">
                <a:solidFill>
                  <a:schemeClr val="accent2"/>
                </a:solidFill>
              </a:rPr>
              <a:t>Clinical Pathology Patient Care Quality</a:t>
            </a:r>
            <a:r>
              <a:rPr lang="en-US" sz="1400" b="1" u="sng" dirty="0">
                <a:solidFill>
                  <a:schemeClr val="accent2"/>
                </a:solidFill>
              </a:rPr>
              <a:t/>
            </a:r>
            <a:br>
              <a:rPr lang="en-US" sz="1400" b="1" u="sng" dirty="0">
                <a:solidFill>
                  <a:schemeClr val="accent2"/>
                </a:solidFill>
              </a:rPr>
            </a:br>
            <a:r>
              <a:rPr lang="en-US" sz="1600" b="1" dirty="0" smtClean="0">
                <a:solidFill>
                  <a:schemeClr val="accent2"/>
                </a:solidFill>
              </a:rPr>
              <a:t>Molecular Diagnostics</a:t>
            </a:r>
            <a:endParaRPr lang="en-US" sz="1800" b="1" dirty="0" smtClean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9531559"/>
              </p:ext>
            </p:extLst>
          </p:nvPr>
        </p:nvGraphicFramePr>
        <p:xfrm>
          <a:off x="457200" y="838200"/>
          <a:ext cx="65532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5087251"/>
            <a:ext cx="3056862" cy="427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Description of the Problem: </a:t>
            </a:r>
            <a:r>
              <a:rPr lang="en-US" sz="1600" b="0" dirty="0" smtClean="0"/>
              <a:t> </a:t>
            </a:r>
          </a:p>
          <a:p>
            <a:r>
              <a:rPr lang="en-US" sz="1600" b="0" dirty="0" smtClean="0"/>
              <a:t>Amended reports cause confusion and rework. Threshold is no computer generated errors. Goal is to reduce the number of client errors. </a:t>
            </a:r>
          </a:p>
          <a:p>
            <a:endParaRPr lang="en-US" sz="1600" b="0" dirty="0" smtClean="0"/>
          </a:p>
          <a:p>
            <a:r>
              <a:rPr lang="en-US" sz="1600" dirty="0" smtClean="0"/>
              <a:t>Impact</a:t>
            </a:r>
            <a:r>
              <a:rPr lang="en-US" sz="1600" b="0" dirty="0" smtClean="0"/>
              <a:t>:  </a:t>
            </a:r>
          </a:p>
          <a:p>
            <a:r>
              <a:rPr lang="en-US" sz="1600" b="0" dirty="0" smtClean="0"/>
              <a:t>Caregiver may provide the patient with incorrect </a:t>
            </a:r>
            <a:r>
              <a:rPr lang="en-US" sz="1600" b="0" dirty="0" smtClean="0"/>
              <a:t>information/therapy </a:t>
            </a:r>
            <a:r>
              <a:rPr lang="en-US" sz="1600" b="0" dirty="0" smtClean="0"/>
              <a:t>if the initial report is used.</a:t>
            </a:r>
          </a:p>
          <a:p>
            <a:endParaRPr lang="en-US" sz="1600" b="0" dirty="0" smtClean="0"/>
          </a:p>
          <a:p>
            <a:r>
              <a:rPr lang="en-US" sz="1600" dirty="0" smtClean="0"/>
              <a:t>Reporter of the Problem:</a:t>
            </a:r>
          </a:p>
          <a:p>
            <a:r>
              <a:rPr lang="en-US" sz="1600" b="0" dirty="0" smtClean="0"/>
              <a:t>Molecular Diagnostics Lab performance monitor.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33800" y="5087251"/>
            <a:ext cx="3276600" cy="427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Description of the Solution:</a:t>
            </a:r>
          </a:p>
          <a:p>
            <a:r>
              <a:rPr lang="en-US" sz="1600" b="0" dirty="0"/>
              <a:t>New version of Soft caused a reporting problem in October</a:t>
            </a:r>
            <a:r>
              <a:rPr lang="en-US" sz="1600" b="0" dirty="0" smtClean="0"/>
              <a:t>. Continued client feedback on ordering. </a:t>
            </a:r>
          </a:p>
          <a:p>
            <a:endParaRPr lang="en-US" sz="1600" b="0" dirty="0">
              <a:solidFill>
                <a:srgbClr val="FF0000"/>
              </a:solidFill>
            </a:endParaRPr>
          </a:p>
          <a:p>
            <a:r>
              <a:rPr lang="en-US" sz="1600" dirty="0" smtClean="0"/>
              <a:t>How </a:t>
            </a:r>
            <a:r>
              <a:rPr lang="en-US" sz="1600" dirty="0"/>
              <a:t>we know it worked:</a:t>
            </a:r>
          </a:p>
          <a:p>
            <a:r>
              <a:rPr lang="en-US" sz="1600" b="0" dirty="0" smtClean="0"/>
              <a:t>Validation protocols have been adjusted to assess the report function that caused this problem</a:t>
            </a:r>
            <a:r>
              <a:rPr lang="en-US" sz="1600" b="0" dirty="0"/>
              <a:t> </a:t>
            </a:r>
            <a:r>
              <a:rPr lang="en-US" sz="1600" b="0" dirty="0" smtClean="0"/>
              <a:t>as new software is implemented.</a:t>
            </a:r>
          </a:p>
          <a:p>
            <a:endParaRPr lang="en-US" sz="1600" b="0" dirty="0"/>
          </a:p>
          <a:p>
            <a:r>
              <a:rPr lang="en-US" sz="1600" dirty="0" smtClean="0"/>
              <a:t>Area for Improvement:</a:t>
            </a:r>
            <a:endParaRPr lang="en-US" sz="1600" dirty="0"/>
          </a:p>
          <a:p>
            <a:r>
              <a:rPr lang="en-US" sz="1600" b="0" dirty="0" smtClean="0"/>
              <a:t>Continued client feedback to reduce the need to contact the client for additional information.</a:t>
            </a:r>
          </a:p>
          <a:p>
            <a:endParaRPr lang="en-US" sz="16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14743" y="76200"/>
            <a:ext cx="6584950" cy="533400"/>
          </a:xfrm>
        </p:spPr>
        <p:txBody>
          <a:bodyPr/>
          <a:lstStyle/>
          <a:p>
            <a:r>
              <a:rPr lang="en-US" sz="1400" b="1" dirty="0">
                <a:solidFill>
                  <a:schemeClr val="accent2"/>
                </a:solidFill>
              </a:rPr>
              <a:t>Clinical Pathology Patient Care </a:t>
            </a:r>
            <a:r>
              <a:rPr lang="en-US" sz="1400" b="1" dirty="0" smtClean="0">
                <a:solidFill>
                  <a:schemeClr val="accent2"/>
                </a:solidFill>
              </a:rPr>
              <a:t>Quality</a:t>
            </a:r>
            <a:r>
              <a:rPr lang="en-US" sz="1400" b="1" u="sng" dirty="0">
                <a:solidFill>
                  <a:schemeClr val="accent2"/>
                </a:solidFill>
              </a:rPr>
              <a:t/>
            </a:r>
            <a:br>
              <a:rPr lang="en-US" sz="1400" b="1" u="sng" dirty="0">
                <a:solidFill>
                  <a:schemeClr val="accent2"/>
                </a:solidFill>
              </a:rPr>
            </a:br>
            <a:r>
              <a:rPr lang="en-US" sz="1600" b="1" dirty="0" smtClean="0">
                <a:solidFill>
                  <a:schemeClr val="accent2"/>
                </a:solidFill>
              </a:rPr>
              <a:t>Microbiology</a:t>
            </a:r>
            <a:endParaRPr lang="en-US" sz="1800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619125" y="6096000"/>
            <a:ext cx="3124200" cy="3200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Description of the Problem: </a:t>
            </a:r>
            <a:r>
              <a:rPr lang="en-US" sz="1600" b="0" dirty="0" smtClean="0"/>
              <a:t> </a:t>
            </a:r>
          </a:p>
          <a:p>
            <a:r>
              <a:rPr lang="en-US" sz="1600" b="0" dirty="0" smtClean="0"/>
              <a:t>Turn-Around-Time (TAT) for reporting Acid Fast Bacillus. </a:t>
            </a:r>
          </a:p>
          <a:p>
            <a:endParaRPr lang="en-US" sz="1600" b="0" dirty="0" smtClean="0"/>
          </a:p>
          <a:p>
            <a:r>
              <a:rPr lang="en-US" sz="1600" dirty="0" smtClean="0"/>
              <a:t>Impact</a:t>
            </a:r>
            <a:r>
              <a:rPr lang="en-US" sz="1600" b="0" dirty="0" smtClean="0"/>
              <a:t>: </a:t>
            </a:r>
          </a:p>
          <a:p>
            <a:pPr>
              <a:spcAft>
                <a:spcPts val="1200"/>
              </a:spcAft>
            </a:pPr>
            <a:r>
              <a:rPr lang="en-US" sz="1600" b="0" dirty="0" smtClean="0"/>
              <a:t>Delay in providing accurate treatment. Reporting goal is &lt;24 hours.</a:t>
            </a:r>
          </a:p>
          <a:p>
            <a:endParaRPr lang="en-US" sz="1600" b="0" dirty="0" smtClean="0"/>
          </a:p>
          <a:p>
            <a:r>
              <a:rPr lang="en-US" sz="1600" dirty="0" smtClean="0"/>
              <a:t>Reporter of the Problem:</a:t>
            </a:r>
          </a:p>
          <a:p>
            <a:pPr>
              <a:spcAft>
                <a:spcPts val="1800"/>
              </a:spcAft>
            </a:pPr>
            <a:r>
              <a:rPr lang="en-US" sz="1600" b="0" dirty="0" smtClean="0"/>
              <a:t>Routine monitor of lab performance.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62400" y="6096000"/>
            <a:ext cx="3059244" cy="31854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Description of the Solution:</a:t>
            </a:r>
          </a:p>
          <a:p>
            <a:pPr>
              <a:spcAft>
                <a:spcPts val="1200"/>
              </a:spcAft>
            </a:pPr>
            <a:r>
              <a:rPr lang="en-US" sz="1600" b="0" dirty="0" smtClean="0"/>
              <a:t>Changed time of reporting</a:t>
            </a:r>
            <a:r>
              <a:rPr lang="en-US" sz="1600" dirty="0" smtClean="0"/>
              <a:t>. </a:t>
            </a:r>
          </a:p>
          <a:p>
            <a:r>
              <a:rPr lang="en-US" sz="1600" dirty="0" smtClean="0"/>
              <a:t>How </a:t>
            </a:r>
            <a:r>
              <a:rPr lang="en-US" sz="1600" dirty="0"/>
              <a:t>we know it worked:</a:t>
            </a:r>
          </a:p>
          <a:p>
            <a:pPr>
              <a:spcAft>
                <a:spcPts val="1800"/>
              </a:spcAft>
            </a:pPr>
            <a:r>
              <a:rPr lang="en-US" sz="1600" b="0" dirty="0" smtClean="0"/>
              <a:t>The average TAT has decreased and the percent within range has markedly increased beginning in August of 2014.</a:t>
            </a:r>
            <a:endParaRPr lang="en-US" sz="1600" b="0" dirty="0"/>
          </a:p>
          <a:p>
            <a:pPr>
              <a:spcAft>
                <a:spcPts val="0"/>
              </a:spcAft>
            </a:pPr>
            <a:r>
              <a:rPr lang="en-US" sz="1600" dirty="0" smtClean="0"/>
              <a:t>Area for Improvement:</a:t>
            </a:r>
            <a:endParaRPr lang="en-US" sz="1600" dirty="0"/>
          </a:p>
          <a:p>
            <a:pPr>
              <a:spcAft>
                <a:spcPts val="0"/>
              </a:spcAft>
            </a:pPr>
            <a:r>
              <a:rPr lang="en-US" sz="1600" b="0" dirty="0" smtClean="0"/>
              <a:t>Continue to make process improvements to reduce TAT.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7196341"/>
              </p:ext>
            </p:extLst>
          </p:nvPr>
        </p:nvGraphicFramePr>
        <p:xfrm>
          <a:off x="457200" y="762000"/>
          <a:ext cx="64008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3989617"/>
              </p:ext>
            </p:extLst>
          </p:nvPr>
        </p:nvGraphicFramePr>
        <p:xfrm>
          <a:off x="762000" y="3276600"/>
          <a:ext cx="615486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0335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 bwMode="auto">
          <a:xfrm>
            <a:off x="2144352" y="3200400"/>
            <a:ext cx="402784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69452" y="152400"/>
            <a:ext cx="6584950" cy="490537"/>
          </a:xfrm>
        </p:spPr>
        <p:txBody>
          <a:bodyPr/>
          <a:lstStyle/>
          <a:p>
            <a:r>
              <a:rPr lang="en-US" sz="1400" u="sng" dirty="0" smtClean="0">
                <a:solidFill>
                  <a:schemeClr val="accent2"/>
                </a:solidFill>
              </a:rPr>
              <a:t/>
            </a:r>
            <a:br>
              <a:rPr lang="en-US" sz="1400" u="sng" dirty="0" smtClean="0">
                <a:solidFill>
                  <a:schemeClr val="accent2"/>
                </a:solidFill>
              </a:rPr>
            </a:br>
            <a:r>
              <a:rPr lang="en-US" sz="1400" u="sng" dirty="0" smtClean="0">
                <a:solidFill>
                  <a:schemeClr val="accent2"/>
                </a:solidFill>
              </a:rPr>
              <a:t/>
            </a:r>
            <a:br>
              <a:rPr lang="en-US" sz="1400" u="sng" dirty="0" smtClean="0">
                <a:solidFill>
                  <a:schemeClr val="accent2"/>
                </a:solidFill>
              </a:rPr>
            </a:br>
            <a:r>
              <a:rPr lang="en-US" sz="1400" b="1" dirty="0">
                <a:solidFill>
                  <a:schemeClr val="accent2"/>
                </a:solidFill>
              </a:rPr>
              <a:t>Clinical Pathology Patient Care </a:t>
            </a:r>
            <a:r>
              <a:rPr lang="en-US" sz="1400" b="1" dirty="0" smtClean="0">
                <a:solidFill>
                  <a:schemeClr val="accent2"/>
                </a:solidFill>
              </a:rPr>
              <a:t>Quality</a:t>
            </a:r>
            <a:br>
              <a:rPr lang="en-US" sz="1400" b="1" dirty="0" smtClean="0">
                <a:solidFill>
                  <a:schemeClr val="accent2"/>
                </a:solidFill>
              </a:rPr>
            </a:br>
            <a:r>
              <a:rPr lang="en-US" sz="1400" b="1" dirty="0" smtClean="0">
                <a:solidFill>
                  <a:schemeClr val="accent2"/>
                </a:solidFill>
              </a:rPr>
              <a:t>Hematology</a:t>
            </a:r>
            <a:r>
              <a:rPr lang="en-US" sz="1400" b="1" u="sng" dirty="0">
                <a:solidFill>
                  <a:schemeClr val="accent2"/>
                </a:solidFill>
              </a:rPr>
              <a:t/>
            </a:r>
            <a:br>
              <a:rPr lang="en-US" sz="1400" b="1" u="sng" dirty="0">
                <a:solidFill>
                  <a:schemeClr val="accent2"/>
                </a:solidFill>
              </a:rPr>
            </a:br>
            <a:endParaRPr lang="en-US" sz="1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6934200"/>
            <a:ext cx="6721475" cy="22510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1200" b="1" dirty="0"/>
              <a:t>Description of Problem: </a:t>
            </a:r>
          </a:p>
          <a:p>
            <a:pPr marL="0" indent="0" eaLnBrk="1" hangingPunct="1">
              <a:buFontTx/>
              <a:buNone/>
            </a:pPr>
            <a:r>
              <a:rPr lang="en-US" sz="1200" dirty="0"/>
              <a:t>Increasing workload related to manual slide reviews.</a:t>
            </a:r>
          </a:p>
          <a:p>
            <a:pPr marL="0" indent="0" eaLnBrk="1" hangingPunct="1">
              <a:buFontTx/>
              <a:buNone/>
            </a:pPr>
            <a:r>
              <a:rPr lang="en-US" sz="1200" b="1" dirty="0"/>
              <a:t>Impact of Problem: </a:t>
            </a:r>
          </a:p>
          <a:p>
            <a:pPr marL="0" indent="0" eaLnBrk="1" hangingPunct="1">
              <a:buFontTx/>
              <a:buNone/>
            </a:pPr>
            <a:r>
              <a:rPr lang="en-US" sz="1200" dirty="0"/>
              <a:t>Delay in patient care because of the turn-around-time for test results that require a pathologist review. Increased cost for review function.</a:t>
            </a:r>
          </a:p>
          <a:p>
            <a:pPr marL="0" indent="0" eaLnBrk="1" hangingPunct="1">
              <a:buFontTx/>
              <a:buNone/>
            </a:pPr>
            <a:r>
              <a:rPr lang="en-US" sz="1200" b="1" dirty="0"/>
              <a:t>Reporter of Problem: </a:t>
            </a:r>
          </a:p>
          <a:p>
            <a:pPr marL="0" indent="0" eaLnBrk="1" hangingPunct="1">
              <a:buFontTx/>
              <a:buNone/>
            </a:pPr>
            <a:r>
              <a:rPr lang="en-US" sz="1200" dirty="0"/>
              <a:t>Hematology Pathologists/Staff</a:t>
            </a:r>
          </a:p>
          <a:p>
            <a:pPr marL="0" lvl="0" indent="0" eaLnBrk="1" hangingPunct="1">
              <a:buNone/>
            </a:pPr>
            <a:r>
              <a:rPr lang="en-US" sz="1200" b="1" dirty="0">
                <a:solidFill>
                  <a:srgbClr val="000000"/>
                </a:solidFill>
              </a:rPr>
              <a:t>Description of </a:t>
            </a:r>
            <a:r>
              <a:rPr lang="en-US" sz="1200" b="1" dirty="0" smtClean="0">
                <a:solidFill>
                  <a:srgbClr val="000000"/>
                </a:solidFill>
              </a:rPr>
              <a:t>Changes Initiated</a:t>
            </a:r>
            <a:r>
              <a:rPr lang="en-US" sz="1200" dirty="0" smtClean="0">
                <a:solidFill>
                  <a:srgbClr val="000000"/>
                </a:solidFill>
              </a:rPr>
              <a:t>: </a:t>
            </a:r>
            <a:r>
              <a:rPr lang="en-US" sz="1200" dirty="0">
                <a:solidFill>
                  <a:srgbClr val="000000"/>
                </a:solidFill>
              </a:rPr>
              <a:t>A number of policy/procedure changes have been made over the years to best use the </a:t>
            </a:r>
            <a:r>
              <a:rPr lang="en-US" sz="1200" dirty="0" smtClean="0">
                <a:solidFill>
                  <a:srgbClr val="000000"/>
                </a:solidFill>
              </a:rPr>
              <a:t>automated </a:t>
            </a:r>
            <a:r>
              <a:rPr lang="en-US" sz="1200" dirty="0">
                <a:solidFill>
                  <a:srgbClr val="000000"/>
                </a:solidFill>
              </a:rPr>
              <a:t>screening capabilities of instruments including the use of specially trained, competency assessed technologists to prescreen path-rev slides. If screens are determined to be unnecessary, the path-rev is </a:t>
            </a:r>
            <a:r>
              <a:rPr lang="en-US" sz="1200" dirty="0" smtClean="0">
                <a:solidFill>
                  <a:srgbClr val="000000"/>
                </a:solidFill>
              </a:rPr>
              <a:t>canceled.</a:t>
            </a:r>
            <a:endParaRPr lang="en-US" sz="1200" dirty="0"/>
          </a:p>
          <a:p>
            <a:endParaRPr lang="en-US" dirty="0"/>
          </a:p>
        </p:txBody>
      </p:sp>
      <p:pic>
        <p:nvPicPr>
          <p:cNvPr id="1026" name="Picture 1" descr="Description: cid:image001.png@01D0507D.C80FD8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38200"/>
            <a:ext cx="6553200" cy="3045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 bwMode="auto">
          <a:xfrm>
            <a:off x="1828800" y="6781800"/>
            <a:ext cx="402784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671551"/>
              </p:ext>
            </p:extLst>
          </p:nvPr>
        </p:nvGraphicFramePr>
        <p:xfrm>
          <a:off x="381000" y="3884176"/>
          <a:ext cx="6553200" cy="2809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3442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 bwMode="auto">
          <a:xfrm>
            <a:off x="1828800" y="3733800"/>
            <a:ext cx="402784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69452" y="152400"/>
            <a:ext cx="6584950" cy="490537"/>
          </a:xfrm>
        </p:spPr>
        <p:txBody>
          <a:bodyPr/>
          <a:lstStyle/>
          <a:p>
            <a:r>
              <a:rPr lang="en-US" sz="1400" u="sng" dirty="0" smtClean="0">
                <a:solidFill>
                  <a:schemeClr val="accent2"/>
                </a:solidFill>
              </a:rPr>
              <a:t/>
            </a:r>
            <a:br>
              <a:rPr lang="en-US" sz="1400" u="sng" dirty="0" smtClean="0">
                <a:solidFill>
                  <a:schemeClr val="accent2"/>
                </a:solidFill>
              </a:rPr>
            </a:br>
            <a:r>
              <a:rPr lang="en-US" sz="1400" u="sng" dirty="0" smtClean="0">
                <a:solidFill>
                  <a:schemeClr val="accent2"/>
                </a:solidFill>
              </a:rPr>
              <a:t/>
            </a:r>
            <a:br>
              <a:rPr lang="en-US" sz="1400" u="sng" dirty="0" smtClean="0">
                <a:solidFill>
                  <a:schemeClr val="accent2"/>
                </a:solidFill>
              </a:rPr>
            </a:br>
            <a:r>
              <a:rPr lang="en-US" sz="1400" b="1" dirty="0">
                <a:solidFill>
                  <a:schemeClr val="accent2"/>
                </a:solidFill>
              </a:rPr>
              <a:t>Clinical Pathology Patient Care </a:t>
            </a:r>
            <a:r>
              <a:rPr lang="en-US" sz="1400" b="1" dirty="0" smtClean="0">
                <a:solidFill>
                  <a:schemeClr val="accent2"/>
                </a:solidFill>
              </a:rPr>
              <a:t>Quality</a:t>
            </a:r>
            <a:br>
              <a:rPr lang="en-US" sz="1400" b="1" dirty="0" smtClean="0">
                <a:solidFill>
                  <a:schemeClr val="accent2"/>
                </a:solidFill>
              </a:rPr>
            </a:br>
            <a:r>
              <a:rPr lang="en-US" sz="1400" b="1" dirty="0" smtClean="0">
                <a:solidFill>
                  <a:schemeClr val="accent2"/>
                </a:solidFill>
              </a:rPr>
              <a:t>Hematology</a:t>
            </a:r>
            <a:r>
              <a:rPr lang="en-US" sz="1400" b="1" u="sng" dirty="0">
                <a:solidFill>
                  <a:schemeClr val="accent2"/>
                </a:solidFill>
              </a:rPr>
              <a:t/>
            </a:r>
            <a:br>
              <a:rPr lang="en-US" sz="1400" b="1" u="sng" dirty="0">
                <a:solidFill>
                  <a:schemeClr val="accent2"/>
                </a:solidFill>
              </a:rPr>
            </a:br>
            <a:endParaRPr lang="en-US" sz="1400" dirty="0" smtClean="0"/>
          </a:p>
        </p:txBody>
      </p:sp>
      <p:pic>
        <p:nvPicPr>
          <p:cNvPr id="8" name="Picture 2" descr="Description: cid:image002.png@01D0507D.C80FD80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0"/>
            <a:ext cx="6721475" cy="2835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57200" y="4267200"/>
            <a:ext cx="6477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buNone/>
            </a:pPr>
            <a:r>
              <a:rPr lang="en-US" sz="1200" dirty="0" smtClean="0"/>
              <a:t>Outcome of Changes: </a:t>
            </a:r>
            <a:r>
              <a:rPr lang="en-US" sz="1200" b="0" dirty="0" smtClean="0"/>
              <a:t>Changes </a:t>
            </a:r>
            <a:r>
              <a:rPr lang="en-US" sz="1200" b="0" dirty="0"/>
              <a:t>made on 10/10/14 to the criteria to reflex the path-rev did not have the impact expected in December and January. Additional interventions are being investigated</a:t>
            </a:r>
            <a:r>
              <a:rPr lang="en-US" sz="1200" b="0" dirty="0" smtClean="0"/>
              <a:t>.</a:t>
            </a:r>
          </a:p>
          <a:p>
            <a:endParaRPr lang="en-US" sz="1200" b="0" dirty="0"/>
          </a:p>
          <a:p>
            <a:pPr marL="0" indent="0" eaLnBrk="1" hangingPunct="1">
              <a:buNone/>
            </a:pPr>
            <a:r>
              <a:rPr lang="en-US" sz="1200" b="0" dirty="0" smtClean="0"/>
              <a:t>Technologist decisions are assessed twice per year to ensure competency. No evidence that the additional screening and cancellation changes have negatively affected patient care. </a:t>
            </a:r>
          </a:p>
          <a:p>
            <a:pPr marL="0" indent="0" eaLnBrk="1" hangingPunct="1">
              <a:buNone/>
            </a:pPr>
            <a:endParaRPr lang="en-US" sz="1200" b="0" dirty="0" smtClean="0"/>
          </a:p>
          <a:p>
            <a:pPr marL="0" indent="0" eaLnBrk="1" hangingPunct="1">
              <a:buNone/>
            </a:pPr>
            <a:endParaRPr lang="en-US" sz="1200" b="0" dirty="0"/>
          </a:p>
          <a:p>
            <a:pPr marL="0" indent="0" eaLnBrk="1" hangingPunct="1">
              <a:buNone/>
            </a:pPr>
            <a:r>
              <a:rPr lang="en-US" sz="1200" dirty="0"/>
              <a:t>Areas for </a:t>
            </a:r>
            <a:r>
              <a:rPr lang="en-US" sz="1200" dirty="0"/>
              <a:t>C</a:t>
            </a:r>
            <a:r>
              <a:rPr lang="en-US" sz="1200" dirty="0" smtClean="0"/>
              <a:t>ontinued Improvement</a:t>
            </a:r>
            <a:r>
              <a:rPr lang="en-US" sz="1200" dirty="0" smtClean="0"/>
              <a:t>: </a:t>
            </a:r>
            <a:r>
              <a:rPr lang="en-US" sz="1200" b="0" dirty="0" smtClean="0"/>
              <a:t>To meet with clinical staff to understand the clinical need for MD requested reviews. Changes that are being considered for implementation are to cancel as duplicates MD reviews requested within 3 days of the previous request and allow screeners to cancel MD requests for anemia where this is no sign of hemolysis or anemia.</a:t>
            </a:r>
          </a:p>
          <a:p>
            <a:pPr marL="0" indent="0" eaLnBrk="1" hangingPunct="1">
              <a:buNone/>
            </a:pP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69832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109587"/>
              </p:ext>
            </p:extLst>
          </p:nvPr>
        </p:nvGraphicFramePr>
        <p:xfrm>
          <a:off x="457200" y="1447800"/>
          <a:ext cx="6584949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637366"/>
                <a:gridCol w="219498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Project</a:t>
                      </a:r>
                      <a:endParaRPr lang="en-US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Brief Description</a:t>
                      </a:r>
                      <a:endParaRPr lang="en-US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Owner</a:t>
                      </a:r>
                      <a:endParaRPr lang="en-US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Customer Service/Call</a:t>
                      </a:r>
                      <a:r>
                        <a:rPr lang="en-US" sz="1200" baseline="0" dirty="0" smtClean="0"/>
                        <a:t> Center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Address multiple issues</a:t>
                      </a:r>
                      <a:r>
                        <a:rPr lang="en-US" sz="1200" baseline="0" dirty="0" smtClean="0"/>
                        <a:t> related to providing an appropriate level of customer service for UMHS care providers.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Dr.</a:t>
                      </a:r>
                      <a:r>
                        <a:rPr lang="en-US" sz="1200" baseline="0" dirty="0" smtClean="0"/>
                        <a:t> Newton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 Specimen Issues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 coordination with the Emergency Department reduce the number of RMPRO specimen</a:t>
                      </a:r>
                      <a:r>
                        <a:rPr lang="en-US" sz="1200" baseline="0" dirty="0" smtClean="0"/>
                        <a:t> errors (e.g. hemolysis, mislabels etc.)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S. Butch/K. Martin/T. Morrow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Pathology Handbook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Maintain and update the Pathology handbook</a:t>
                      </a:r>
                      <a:r>
                        <a:rPr lang="en-US" sz="1200" baseline="0" dirty="0" smtClean="0"/>
                        <a:t> to be a robust resource for our customers.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K. Davis/K. Martin/J. Sica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NCRC</a:t>
                      </a:r>
                      <a:r>
                        <a:rPr lang="en-US" sz="1200" baseline="0" dirty="0" smtClean="0"/>
                        <a:t> Planning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Begin work to</a:t>
                      </a:r>
                      <a:r>
                        <a:rPr lang="en-US" sz="1200" baseline="0" dirty="0" smtClean="0"/>
                        <a:t> plan for the future state of the non-STAT Clinical Labs move to NCRC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PRR Committee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Lab Ready Labels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Installation of</a:t>
                      </a:r>
                      <a:r>
                        <a:rPr lang="en-US" sz="1200" baseline="0" dirty="0" smtClean="0"/>
                        <a:t> lab label printers</a:t>
                      </a:r>
                      <a:r>
                        <a:rPr lang="en-US" sz="1200" dirty="0" smtClean="0"/>
                        <a:t> in the ED</a:t>
                      </a:r>
                      <a:r>
                        <a:rPr lang="en-US" sz="1200" baseline="0" dirty="0" smtClean="0"/>
                        <a:t> &amp; Ambulatory Care clinics.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K. Davis/K. Martin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6584950" cy="914400"/>
          </a:xfrm>
        </p:spPr>
        <p:txBody>
          <a:bodyPr/>
          <a:lstStyle/>
          <a:p>
            <a:r>
              <a:rPr lang="en-US" sz="1400" u="sng" dirty="0" smtClean="0">
                <a:solidFill>
                  <a:schemeClr val="accent2"/>
                </a:solidFill>
              </a:rPr>
              <a:t/>
            </a:r>
            <a:br>
              <a:rPr lang="en-US" sz="1400" u="sng" dirty="0" smtClean="0">
                <a:solidFill>
                  <a:schemeClr val="accent2"/>
                </a:solidFill>
              </a:rPr>
            </a:br>
            <a:r>
              <a:rPr lang="en-US" sz="1400" u="sng" dirty="0" smtClean="0">
                <a:solidFill>
                  <a:schemeClr val="accent2"/>
                </a:solidFill>
              </a:rPr>
              <a:t/>
            </a:r>
            <a:br>
              <a:rPr lang="en-US" sz="1400" u="sng" dirty="0" smtClean="0">
                <a:solidFill>
                  <a:schemeClr val="accent2"/>
                </a:solidFill>
              </a:rPr>
            </a:br>
            <a:r>
              <a:rPr lang="en-US" sz="1400" b="1" dirty="0">
                <a:solidFill>
                  <a:schemeClr val="accent2"/>
                </a:solidFill>
              </a:rPr>
              <a:t>Clinical </a:t>
            </a:r>
            <a:r>
              <a:rPr lang="en-US" sz="1400" b="1" dirty="0" smtClean="0">
                <a:solidFill>
                  <a:schemeClr val="accent2"/>
                </a:solidFill>
              </a:rPr>
              <a:t>Pathology-Current Projects</a:t>
            </a:r>
            <a:br>
              <a:rPr lang="en-US" sz="1400" b="1" dirty="0" smtClean="0">
                <a:solidFill>
                  <a:schemeClr val="accent2"/>
                </a:solidFill>
              </a:rPr>
            </a:br>
            <a:r>
              <a:rPr lang="en-US" sz="1400" b="1" dirty="0" smtClean="0">
                <a:solidFill>
                  <a:schemeClr val="accent2"/>
                </a:solidFill>
              </a:rPr>
              <a:t>**</a:t>
            </a:r>
            <a:r>
              <a:rPr lang="en-US" sz="1200" dirty="0" smtClean="0">
                <a:solidFill>
                  <a:schemeClr val="accent2"/>
                </a:solidFill>
              </a:rPr>
              <a:t>This is a highlight of projects ongoing in the CP labs.  This list is not meant to be all inclusive of every activity occurring in the department.</a:t>
            </a:r>
            <a:r>
              <a:rPr lang="en-US" sz="1200" u="sng" dirty="0">
                <a:solidFill>
                  <a:schemeClr val="accent2"/>
                </a:solidFill>
              </a:rPr>
              <a:t/>
            </a:r>
            <a:br>
              <a:rPr lang="en-US" sz="1200" u="sng" dirty="0">
                <a:solidFill>
                  <a:schemeClr val="accent2"/>
                </a:solidFill>
              </a:rPr>
            </a:b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90538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66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66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21440</TotalTime>
  <Words>986</Words>
  <Application>Microsoft Office PowerPoint</Application>
  <PresentationFormat>Custom</PresentationFormat>
  <Paragraphs>121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  Monthly CP QA Highlight Chemistry  </vt:lpstr>
      <vt:lpstr>Clinical Pathology Patient Care Quality Pathology-  Chemistry ED Lab</vt:lpstr>
      <vt:lpstr>PowerPoint Presentation</vt:lpstr>
      <vt:lpstr>Clinical Pathology Patient Care Quality Molecular Diagnostics</vt:lpstr>
      <vt:lpstr>Clinical Pathology Patient Care Quality Microbiology</vt:lpstr>
      <vt:lpstr>  Clinical Pathology Patient Care Quality Hematology </vt:lpstr>
      <vt:lpstr>  Clinical Pathology Patient Care Quality Hematology </vt:lpstr>
      <vt:lpstr>  Clinical Pathology-Current Projects **This is a highlight of projects ongoing in the CP labs.  This list is not meant to be all inclusive of every activity occurring in the department. </vt:lpstr>
      <vt:lpstr>PowerPoint Presentation</vt:lpstr>
    </vt:vector>
  </TitlesOfParts>
  <Company>University of Michigan Medical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University of Michigan</dc:creator>
  <cp:lastModifiedBy>Butch, Suzanne</cp:lastModifiedBy>
  <cp:revision>1029</cp:revision>
  <cp:lastPrinted>2014-09-26T13:00:21Z</cp:lastPrinted>
  <dcterms:created xsi:type="dcterms:W3CDTF">2008-09-25T21:02:44Z</dcterms:created>
  <dcterms:modified xsi:type="dcterms:W3CDTF">2015-03-22T22:40:23Z</dcterms:modified>
</cp:coreProperties>
</file>