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1" r:id="rId2"/>
    <p:sldId id="270" r:id="rId3"/>
    <p:sldId id="277" r:id="rId4"/>
    <p:sldId id="265" r:id="rId5"/>
    <p:sldId id="296" r:id="rId6"/>
    <p:sldId id="295" r:id="rId7"/>
    <p:sldId id="284" r:id="rId8"/>
    <p:sldId id="292" r:id="rId9"/>
    <p:sldId id="294" r:id="rId10"/>
    <p:sldId id="278" r:id="rId11"/>
    <p:sldId id="293" r:id="rId12"/>
  </p:sldIdLst>
  <p:sldSz cx="7315200" cy="9601200"/>
  <p:notesSz cx="6985000" cy="9283700"/>
  <p:defaultTextStyle>
    <a:defPPr>
      <a:defRPr lang="en-US"/>
    </a:defPPr>
    <a:lvl1pPr algn="l" rtl="0" fontAlgn="base">
      <a:spcBef>
        <a:spcPct val="0"/>
      </a:spcBef>
      <a:spcAft>
        <a:spcPct val="0"/>
      </a:spcAft>
      <a:defRPr sz="1500" b="1" kern="1200">
        <a:solidFill>
          <a:schemeClr val="tx1"/>
        </a:solidFill>
        <a:latin typeface="Arial" charset="0"/>
        <a:ea typeface="+mn-ea"/>
        <a:cs typeface="Arial" charset="0"/>
      </a:defRPr>
    </a:lvl1pPr>
    <a:lvl2pPr marL="457200" algn="l" rtl="0" fontAlgn="base">
      <a:spcBef>
        <a:spcPct val="0"/>
      </a:spcBef>
      <a:spcAft>
        <a:spcPct val="0"/>
      </a:spcAft>
      <a:defRPr sz="1500" b="1" kern="1200">
        <a:solidFill>
          <a:schemeClr val="tx1"/>
        </a:solidFill>
        <a:latin typeface="Arial" charset="0"/>
        <a:ea typeface="+mn-ea"/>
        <a:cs typeface="Arial" charset="0"/>
      </a:defRPr>
    </a:lvl2pPr>
    <a:lvl3pPr marL="914400" algn="l" rtl="0" fontAlgn="base">
      <a:spcBef>
        <a:spcPct val="0"/>
      </a:spcBef>
      <a:spcAft>
        <a:spcPct val="0"/>
      </a:spcAft>
      <a:defRPr sz="1500" b="1" kern="1200">
        <a:solidFill>
          <a:schemeClr val="tx1"/>
        </a:solidFill>
        <a:latin typeface="Arial" charset="0"/>
        <a:ea typeface="+mn-ea"/>
        <a:cs typeface="Arial" charset="0"/>
      </a:defRPr>
    </a:lvl3pPr>
    <a:lvl4pPr marL="1371600" algn="l" rtl="0" fontAlgn="base">
      <a:spcBef>
        <a:spcPct val="0"/>
      </a:spcBef>
      <a:spcAft>
        <a:spcPct val="0"/>
      </a:spcAft>
      <a:defRPr sz="1500" b="1" kern="1200">
        <a:solidFill>
          <a:schemeClr val="tx1"/>
        </a:solidFill>
        <a:latin typeface="Arial" charset="0"/>
        <a:ea typeface="+mn-ea"/>
        <a:cs typeface="Arial" charset="0"/>
      </a:defRPr>
    </a:lvl4pPr>
    <a:lvl5pPr marL="1828800" algn="l" rtl="0" fontAlgn="base">
      <a:spcBef>
        <a:spcPct val="0"/>
      </a:spcBef>
      <a:spcAft>
        <a:spcPct val="0"/>
      </a:spcAft>
      <a:defRPr sz="1500" b="1" kern="1200">
        <a:solidFill>
          <a:schemeClr val="tx1"/>
        </a:solidFill>
        <a:latin typeface="Arial" charset="0"/>
        <a:ea typeface="+mn-ea"/>
        <a:cs typeface="Arial" charset="0"/>
      </a:defRPr>
    </a:lvl5pPr>
    <a:lvl6pPr marL="2286000" algn="l" defTabSz="914400" rtl="0" eaLnBrk="1" latinLnBrk="0" hangingPunct="1">
      <a:defRPr sz="1500" b="1" kern="1200">
        <a:solidFill>
          <a:schemeClr val="tx1"/>
        </a:solidFill>
        <a:latin typeface="Arial" charset="0"/>
        <a:ea typeface="+mn-ea"/>
        <a:cs typeface="Arial" charset="0"/>
      </a:defRPr>
    </a:lvl6pPr>
    <a:lvl7pPr marL="2743200" algn="l" defTabSz="914400" rtl="0" eaLnBrk="1" latinLnBrk="0" hangingPunct="1">
      <a:defRPr sz="1500" b="1" kern="1200">
        <a:solidFill>
          <a:schemeClr val="tx1"/>
        </a:solidFill>
        <a:latin typeface="Arial" charset="0"/>
        <a:ea typeface="+mn-ea"/>
        <a:cs typeface="Arial" charset="0"/>
      </a:defRPr>
    </a:lvl7pPr>
    <a:lvl8pPr marL="3200400" algn="l" defTabSz="914400" rtl="0" eaLnBrk="1" latinLnBrk="0" hangingPunct="1">
      <a:defRPr sz="1500" b="1" kern="1200">
        <a:solidFill>
          <a:schemeClr val="tx1"/>
        </a:solidFill>
        <a:latin typeface="Arial" charset="0"/>
        <a:ea typeface="+mn-ea"/>
        <a:cs typeface="Arial" charset="0"/>
      </a:defRPr>
    </a:lvl8pPr>
    <a:lvl9pPr marL="3657600" algn="l" defTabSz="914400" rtl="0" eaLnBrk="1" latinLnBrk="0" hangingPunct="1">
      <a:defRPr sz="15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7367" autoAdjust="0"/>
    <p:restoredTop sz="94660"/>
  </p:normalViewPr>
  <p:slideViewPr>
    <p:cSldViewPr>
      <p:cViewPr>
        <p:scale>
          <a:sx n="100" d="100"/>
          <a:sy n="100" d="100"/>
        </p:scale>
        <p:origin x="-3258" y="636"/>
      </p:cViewPr>
      <p:guideLst>
        <p:guide orient="horz" pos="3024"/>
        <p:guide pos="230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Fecal Occult Blood Compliance</a:t>
            </a:r>
          </a:p>
        </c:rich>
      </c:tx>
      <c:layout/>
      <c:overlay val="0"/>
    </c:title>
    <c:autoTitleDeleted val="0"/>
    <c:plotArea>
      <c:layout>
        <c:manualLayout>
          <c:layoutTarget val="inner"/>
          <c:xMode val="edge"/>
          <c:yMode val="edge"/>
          <c:x val="0.12694939448358428"/>
          <c:y val="0.13294647410779814"/>
          <c:w val="0.84731961136436895"/>
          <c:h val="0.78790138199549697"/>
        </c:manualLayout>
      </c:layout>
      <c:barChart>
        <c:barDir val="col"/>
        <c:grouping val="clustered"/>
        <c:varyColors val="0"/>
        <c:ser>
          <c:idx val="0"/>
          <c:order val="0"/>
          <c:tx>
            <c:strRef>
              <c:f>'Cumulative Compliance'!$D$1</c:f>
              <c:strCache>
                <c:ptCount val="1"/>
                <c:pt idx="0">
                  <c:v>%Monthly Compliance</c:v>
                </c:pt>
              </c:strCache>
            </c:strRef>
          </c:tx>
          <c:invertIfNegative val="0"/>
          <c:dLbls>
            <c:showLegendKey val="0"/>
            <c:showVal val="1"/>
            <c:showCatName val="0"/>
            <c:showSerName val="0"/>
            <c:showPercent val="0"/>
            <c:showBubbleSize val="0"/>
            <c:showLeaderLines val="0"/>
          </c:dLbls>
          <c:cat>
            <c:numRef>
              <c:f>'Cumulative Compliance'!$A$2:$A$5</c:f>
              <c:numCache>
                <c:formatCode>[$-409]mmm\-yy;@</c:formatCode>
                <c:ptCount val="4"/>
                <c:pt idx="0">
                  <c:v>41548</c:v>
                </c:pt>
                <c:pt idx="1">
                  <c:v>41591</c:v>
                </c:pt>
                <c:pt idx="2">
                  <c:v>41621</c:v>
                </c:pt>
                <c:pt idx="3">
                  <c:v>41640</c:v>
                </c:pt>
              </c:numCache>
            </c:numRef>
          </c:cat>
          <c:val>
            <c:numRef>
              <c:f>'Cumulative Compliance'!$D$2:$D$5</c:f>
              <c:numCache>
                <c:formatCode>0%</c:formatCode>
                <c:ptCount val="4"/>
                <c:pt idx="0">
                  <c:v>5.5555555555555552E-2</c:v>
                </c:pt>
                <c:pt idx="1">
                  <c:v>0.34920634920634919</c:v>
                </c:pt>
                <c:pt idx="2">
                  <c:v>0.50467289719626163</c:v>
                </c:pt>
                <c:pt idx="3">
                  <c:v>0.66279069767441856</c:v>
                </c:pt>
              </c:numCache>
            </c:numRef>
          </c:val>
        </c:ser>
        <c:dLbls>
          <c:showLegendKey val="0"/>
          <c:showVal val="0"/>
          <c:showCatName val="0"/>
          <c:showSerName val="0"/>
          <c:showPercent val="0"/>
          <c:showBubbleSize val="0"/>
        </c:dLbls>
        <c:gapWidth val="150"/>
        <c:axId val="22482944"/>
        <c:axId val="22484480"/>
      </c:barChart>
      <c:dateAx>
        <c:axId val="22482944"/>
        <c:scaling>
          <c:orientation val="minMax"/>
        </c:scaling>
        <c:delete val="0"/>
        <c:axPos val="b"/>
        <c:numFmt formatCode="[$-409]mmm\-yy;@" sourceLinked="1"/>
        <c:majorTickMark val="none"/>
        <c:minorTickMark val="none"/>
        <c:tickLblPos val="nextTo"/>
        <c:crossAx val="22484480"/>
        <c:crosses val="autoZero"/>
        <c:auto val="1"/>
        <c:lblOffset val="100"/>
        <c:baseTimeUnit val="months"/>
      </c:dateAx>
      <c:valAx>
        <c:axId val="22484480"/>
        <c:scaling>
          <c:orientation val="minMax"/>
          <c:max val="0.8"/>
          <c:min val="0"/>
        </c:scaling>
        <c:delete val="0"/>
        <c:axPos val="l"/>
        <c:majorGridlines/>
        <c:title>
          <c:tx>
            <c:rich>
              <a:bodyPr/>
              <a:lstStyle/>
              <a:p>
                <a:pPr>
                  <a:defRPr/>
                </a:pPr>
                <a:r>
                  <a:rPr lang="en-US"/>
                  <a:t>% Compliance</a:t>
                </a:r>
              </a:p>
            </c:rich>
          </c:tx>
          <c:layout/>
          <c:overlay val="0"/>
        </c:title>
        <c:numFmt formatCode="0%" sourceLinked="1"/>
        <c:majorTickMark val="none"/>
        <c:minorTickMark val="none"/>
        <c:tickLblPos val="nextTo"/>
        <c:crossAx val="22482944"/>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title>
      <c:tx>
        <c:rich>
          <a:bodyPr/>
          <a:lstStyle/>
          <a:p>
            <a:pPr>
              <a:defRPr/>
            </a:pPr>
            <a:r>
              <a:rPr lang="en-US" sz="1800" b="1" i="0" baseline="0" dirty="0">
                <a:effectLst/>
              </a:rPr>
              <a:t>PT7 vs ERPT Collect to Verify TAT</a:t>
            </a:r>
            <a:endParaRPr lang="en-US" dirty="0">
              <a:effectLst/>
            </a:endParaRPr>
          </a:p>
        </c:rich>
      </c:tx>
      <c:layout/>
      <c:overlay val="0"/>
    </c:title>
    <c:autoTitleDeleted val="0"/>
    <c:plotArea>
      <c:layout/>
      <c:barChart>
        <c:barDir val="col"/>
        <c:grouping val="clustered"/>
        <c:varyColors val="0"/>
        <c:ser>
          <c:idx val="2"/>
          <c:order val="4"/>
          <c:tx>
            <c:strRef>
              <c:f>Sheet1!$K$1</c:f>
              <c:strCache>
                <c:ptCount val="1"/>
                <c:pt idx="0">
                  <c:v>ERPT Test Volume</c:v>
                </c:pt>
              </c:strCache>
            </c:strRef>
          </c:tx>
          <c:spPr>
            <a:solidFill>
              <a:schemeClr val="bg1">
                <a:lumMod val="50000"/>
              </a:schemeClr>
            </a:solidFill>
            <a:ln>
              <a:solidFill>
                <a:schemeClr val="bg1">
                  <a:lumMod val="50000"/>
                </a:schemeClr>
              </a:solidFill>
            </a:ln>
          </c:spPr>
          <c:invertIfNegative val="0"/>
          <c:cat>
            <c:numRef>
              <c:f>Sheet1!$A$2:$A$8</c:f>
              <c:numCache>
                <c:formatCode>mmm\-yy</c:formatCode>
                <c:ptCount val="7"/>
                <c:pt idx="0">
                  <c:v>41456</c:v>
                </c:pt>
                <c:pt idx="1">
                  <c:v>41487</c:v>
                </c:pt>
                <c:pt idx="2">
                  <c:v>41518</c:v>
                </c:pt>
                <c:pt idx="3">
                  <c:v>41548</c:v>
                </c:pt>
                <c:pt idx="4">
                  <c:v>41579</c:v>
                </c:pt>
                <c:pt idx="5">
                  <c:v>41609</c:v>
                </c:pt>
                <c:pt idx="6">
                  <c:v>41640</c:v>
                </c:pt>
              </c:numCache>
            </c:numRef>
          </c:cat>
          <c:val>
            <c:numRef>
              <c:f>Sheet1!$K$2:$K$8</c:f>
              <c:numCache>
                <c:formatCode>General</c:formatCode>
                <c:ptCount val="7"/>
                <c:pt idx="4">
                  <c:v>40</c:v>
                </c:pt>
                <c:pt idx="5">
                  <c:v>34</c:v>
                </c:pt>
                <c:pt idx="6">
                  <c:v>49</c:v>
                </c:pt>
              </c:numCache>
            </c:numRef>
          </c:val>
        </c:ser>
        <c:dLbls>
          <c:showLegendKey val="0"/>
          <c:showVal val="0"/>
          <c:showCatName val="0"/>
          <c:showSerName val="0"/>
          <c:showPercent val="0"/>
          <c:showBubbleSize val="0"/>
        </c:dLbls>
        <c:gapWidth val="150"/>
        <c:axId val="22754816"/>
        <c:axId val="22756352"/>
      </c:barChart>
      <c:lineChart>
        <c:grouping val="standard"/>
        <c:varyColors val="0"/>
        <c:ser>
          <c:idx val="0"/>
          <c:order val="0"/>
          <c:tx>
            <c:strRef>
              <c:f>Sheet1!$B$1</c:f>
              <c:strCache>
                <c:ptCount val="1"/>
                <c:pt idx="0">
                  <c:v>PT7 CV Avg.</c:v>
                </c:pt>
              </c:strCache>
            </c:strRef>
          </c:tx>
          <c:dLbls>
            <c:dLblPos val="t"/>
            <c:showLegendKey val="0"/>
            <c:showVal val="1"/>
            <c:showCatName val="0"/>
            <c:showSerName val="0"/>
            <c:showPercent val="0"/>
            <c:showBubbleSize val="0"/>
            <c:showLeaderLines val="0"/>
          </c:dLbls>
          <c:cat>
            <c:numRef>
              <c:f>Sheet1!$A$2:$A$8</c:f>
              <c:numCache>
                <c:formatCode>mmm\-yy</c:formatCode>
                <c:ptCount val="7"/>
                <c:pt idx="0">
                  <c:v>41456</c:v>
                </c:pt>
                <c:pt idx="1">
                  <c:v>41487</c:v>
                </c:pt>
                <c:pt idx="2">
                  <c:v>41518</c:v>
                </c:pt>
                <c:pt idx="3">
                  <c:v>41548</c:v>
                </c:pt>
                <c:pt idx="4">
                  <c:v>41579</c:v>
                </c:pt>
                <c:pt idx="5">
                  <c:v>41609</c:v>
                </c:pt>
                <c:pt idx="6">
                  <c:v>41640</c:v>
                </c:pt>
              </c:numCache>
            </c:numRef>
          </c:cat>
          <c:val>
            <c:numRef>
              <c:f>Sheet1!$B$2:$B$8</c:f>
              <c:numCache>
                <c:formatCode>General</c:formatCode>
                <c:ptCount val="7"/>
                <c:pt idx="0">
                  <c:v>61</c:v>
                </c:pt>
                <c:pt idx="1">
                  <c:v>62</c:v>
                </c:pt>
                <c:pt idx="2">
                  <c:v>58</c:v>
                </c:pt>
                <c:pt idx="3">
                  <c:v>57</c:v>
                </c:pt>
                <c:pt idx="4">
                  <c:v>56</c:v>
                </c:pt>
                <c:pt idx="5">
                  <c:v>55</c:v>
                </c:pt>
                <c:pt idx="6">
                  <c:v>54</c:v>
                </c:pt>
              </c:numCache>
            </c:numRef>
          </c:val>
          <c:smooth val="0"/>
        </c:ser>
        <c:ser>
          <c:idx val="1"/>
          <c:order val="1"/>
          <c:tx>
            <c:strRef>
              <c:f>Sheet1!$C$1</c:f>
              <c:strCache>
                <c:ptCount val="1"/>
                <c:pt idx="0">
                  <c:v>PT7 CV 95th%</c:v>
                </c:pt>
              </c:strCache>
            </c:strRef>
          </c:tx>
          <c:spPr>
            <a:ln>
              <a:solidFill>
                <a:schemeClr val="accent3"/>
              </a:solidFill>
            </a:ln>
          </c:spPr>
          <c:marker>
            <c:symbol val="triangle"/>
            <c:size val="9"/>
            <c:spPr>
              <a:solidFill>
                <a:schemeClr val="accent3"/>
              </a:solidFill>
              <a:ln>
                <a:solidFill>
                  <a:schemeClr val="accent3"/>
                </a:solidFill>
              </a:ln>
            </c:spPr>
          </c:marker>
          <c:dLbls>
            <c:dLblPos val="b"/>
            <c:showLegendKey val="0"/>
            <c:showVal val="1"/>
            <c:showCatName val="0"/>
            <c:showSerName val="0"/>
            <c:showPercent val="0"/>
            <c:showBubbleSize val="0"/>
            <c:showLeaderLines val="0"/>
          </c:dLbls>
          <c:cat>
            <c:numRef>
              <c:f>Sheet1!$A$2:$A$8</c:f>
              <c:numCache>
                <c:formatCode>mmm\-yy</c:formatCode>
                <c:ptCount val="7"/>
                <c:pt idx="0">
                  <c:v>41456</c:v>
                </c:pt>
                <c:pt idx="1">
                  <c:v>41487</c:v>
                </c:pt>
                <c:pt idx="2">
                  <c:v>41518</c:v>
                </c:pt>
                <c:pt idx="3">
                  <c:v>41548</c:v>
                </c:pt>
                <c:pt idx="4">
                  <c:v>41579</c:v>
                </c:pt>
                <c:pt idx="5">
                  <c:v>41609</c:v>
                </c:pt>
                <c:pt idx="6">
                  <c:v>41640</c:v>
                </c:pt>
              </c:numCache>
            </c:numRef>
          </c:cat>
          <c:val>
            <c:numRef>
              <c:f>Sheet1!$C$2:$C$8</c:f>
              <c:numCache>
                <c:formatCode>General</c:formatCode>
                <c:ptCount val="7"/>
                <c:pt idx="0">
                  <c:v>110</c:v>
                </c:pt>
                <c:pt idx="1">
                  <c:v>109</c:v>
                </c:pt>
                <c:pt idx="2">
                  <c:v>101</c:v>
                </c:pt>
                <c:pt idx="3">
                  <c:v>100</c:v>
                </c:pt>
                <c:pt idx="4">
                  <c:v>97</c:v>
                </c:pt>
                <c:pt idx="5">
                  <c:v>97</c:v>
                </c:pt>
                <c:pt idx="6">
                  <c:v>92</c:v>
                </c:pt>
              </c:numCache>
            </c:numRef>
          </c:val>
          <c:smooth val="0"/>
        </c:ser>
        <c:ser>
          <c:idx val="3"/>
          <c:order val="2"/>
          <c:tx>
            <c:strRef>
              <c:f>Sheet1!$I$1</c:f>
              <c:strCache>
                <c:ptCount val="1"/>
                <c:pt idx="0">
                  <c:v>ERPT CV Avg</c:v>
                </c:pt>
              </c:strCache>
            </c:strRef>
          </c:tx>
          <c:marker>
            <c:symbol val="circle"/>
            <c:size val="9"/>
          </c:marker>
          <c:dLbls>
            <c:dLblPos val="b"/>
            <c:showLegendKey val="0"/>
            <c:showVal val="1"/>
            <c:showCatName val="0"/>
            <c:showSerName val="0"/>
            <c:showPercent val="0"/>
            <c:showBubbleSize val="0"/>
            <c:showLeaderLines val="0"/>
          </c:dLbls>
          <c:cat>
            <c:numRef>
              <c:f>Sheet1!$A$2:$A$8</c:f>
              <c:numCache>
                <c:formatCode>mmm\-yy</c:formatCode>
                <c:ptCount val="7"/>
                <c:pt idx="0">
                  <c:v>41456</c:v>
                </c:pt>
                <c:pt idx="1">
                  <c:v>41487</c:v>
                </c:pt>
                <c:pt idx="2">
                  <c:v>41518</c:v>
                </c:pt>
                <c:pt idx="3">
                  <c:v>41548</c:v>
                </c:pt>
                <c:pt idx="4">
                  <c:v>41579</c:v>
                </c:pt>
                <c:pt idx="5">
                  <c:v>41609</c:v>
                </c:pt>
                <c:pt idx="6">
                  <c:v>41640</c:v>
                </c:pt>
              </c:numCache>
            </c:numRef>
          </c:cat>
          <c:val>
            <c:numRef>
              <c:f>Sheet1!$I$2:$I$8</c:f>
              <c:numCache>
                <c:formatCode>General</c:formatCode>
                <c:ptCount val="7"/>
                <c:pt idx="4">
                  <c:v>15</c:v>
                </c:pt>
                <c:pt idx="5">
                  <c:v>11</c:v>
                </c:pt>
                <c:pt idx="6">
                  <c:v>10</c:v>
                </c:pt>
              </c:numCache>
            </c:numRef>
          </c:val>
          <c:smooth val="0"/>
        </c:ser>
        <c:ser>
          <c:idx val="4"/>
          <c:order val="3"/>
          <c:tx>
            <c:strRef>
              <c:f>Sheet1!$J$1</c:f>
              <c:strCache>
                <c:ptCount val="1"/>
                <c:pt idx="0">
                  <c:v>ERPT CV 95th%</c:v>
                </c:pt>
              </c:strCache>
            </c:strRef>
          </c:tx>
          <c:marker>
            <c:symbol val="square"/>
            <c:size val="9"/>
          </c:marker>
          <c:dLbls>
            <c:dLblPos val="t"/>
            <c:showLegendKey val="0"/>
            <c:showVal val="1"/>
            <c:showCatName val="0"/>
            <c:showSerName val="0"/>
            <c:showPercent val="0"/>
            <c:showBubbleSize val="0"/>
            <c:showLeaderLines val="0"/>
          </c:dLbls>
          <c:cat>
            <c:numRef>
              <c:f>Sheet1!$A$2:$A$8</c:f>
              <c:numCache>
                <c:formatCode>mmm\-yy</c:formatCode>
                <c:ptCount val="7"/>
                <c:pt idx="0">
                  <c:v>41456</c:v>
                </c:pt>
                <c:pt idx="1">
                  <c:v>41487</c:v>
                </c:pt>
                <c:pt idx="2">
                  <c:v>41518</c:v>
                </c:pt>
                <c:pt idx="3">
                  <c:v>41548</c:v>
                </c:pt>
                <c:pt idx="4">
                  <c:v>41579</c:v>
                </c:pt>
                <c:pt idx="5">
                  <c:v>41609</c:v>
                </c:pt>
                <c:pt idx="6">
                  <c:v>41640</c:v>
                </c:pt>
              </c:numCache>
            </c:numRef>
          </c:cat>
          <c:val>
            <c:numRef>
              <c:f>Sheet1!$J$2:$J$8</c:f>
              <c:numCache>
                <c:formatCode>General</c:formatCode>
                <c:ptCount val="7"/>
                <c:pt idx="4">
                  <c:v>25</c:v>
                </c:pt>
                <c:pt idx="5">
                  <c:v>21</c:v>
                </c:pt>
                <c:pt idx="6">
                  <c:v>18</c:v>
                </c:pt>
              </c:numCache>
            </c:numRef>
          </c:val>
          <c:smooth val="0"/>
        </c:ser>
        <c:dLbls>
          <c:showLegendKey val="0"/>
          <c:showVal val="0"/>
          <c:showCatName val="0"/>
          <c:showSerName val="0"/>
          <c:showPercent val="0"/>
          <c:showBubbleSize val="0"/>
        </c:dLbls>
        <c:marker val="1"/>
        <c:smooth val="0"/>
        <c:axId val="22754816"/>
        <c:axId val="22756352"/>
      </c:lineChart>
      <c:dateAx>
        <c:axId val="22754816"/>
        <c:scaling>
          <c:orientation val="minMax"/>
        </c:scaling>
        <c:delete val="0"/>
        <c:axPos val="b"/>
        <c:numFmt formatCode="mmm\-yy" sourceLinked="1"/>
        <c:majorTickMark val="out"/>
        <c:minorTickMark val="none"/>
        <c:tickLblPos val="nextTo"/>
        <c:txPr>
          <a:bodyPr rot="-2700000"/>
          <a:lstStyle/>
          <a:p>
            <a:pPr>
              <a:defRPr/>
            </a:pPr>
            <a:endParaRPr lang="en-US"/>
          </a:p>
        </c:txPr>
        <c:crossAx val="22756352"/>
        <c:crosses val="autoZero"/>
        <c:auto val="1"/>
        <c:lblOffset val="100"/>
        <c:baseTimeUnit val="months"/>
      </c:dateAx>
      <c:valAx>
        <c:axId val="22756352"/>
        <c:scaling>
          <c:orientation val="minMax"/>
        </c:scaling>
        <c:delete val="0"/>
        <c:axPos val="l"/>
        <c:majorGridlines/>
        <c:numFmt formatCode="General" sourceLinked="1"/>
        <c:majorTickMark val="out"/>
        <c:minorTickMark val="none"/>
        <c:tickLblPos val="nextTo"/>
        <c:crossAx val="22754816"/>
        <c:crosses val="autoZero"/>
        <c:crossBetween val="between"/>
        <c:majorUnit val="10"/>
      </c:valAx>
    </c:plotArea>
    <c:legend>
      <c:legendPos val="b"/>
      <c:layout/>
      <c:overlay val="0"/>
    </c:legend>
    <c:plotVisOnly val="1"/>
    <c:dispBlanksAs val="gap"/>
    <c:showDLblsOverMax val="0"/>
  </c:chart>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CP Total Overtime/Paid Hours</a:t>
            </a:r>
          </a:p>
          <a:p>
            <a:pPr>
              <a:defRPr/>
            </a:pPr>
            <a:endParaRPr lang="en-US"/>
          </a:p>
        </c:rich>
      </c:tx>
      <c:layout/>
      <c:overlay val="0"/>
    </c:title>
    <c:autoTitleDeleted val="0"/>
    <c:plotArea>
      <c:layout>
        <c:manualLayout>
          <c:layoutTarget val="inner"/>
          <c:xMode val="edge"/>
          <c:yMode val="edge"/>
          <c:x val="0.12406071717482152"/>
          <c:y val="0.17772652059796873"/>
          <c:w val="0.72229035300600886"/>
          <c:h val="0.57769142987561328"/>
        </c:manualLayout>
      </c:layout>
      <c:barChart>
        <c:barDir val="col"/>
        <c:grouping val="clustered"/>
        <c:varyColors val="0"/>
        <c:ser>
          <c:idx val="1"/>
          <c:order val="1"/>
          <c:tx>
            <c:strRef>
              <c:f>'[CP OT info2.xlsx]OT hours by mnth fy12 1 '!$A$28:$C$28</c:f>
              <c:strCache>
                <c:ptCount val="1"/>
                <c:pt idx="0">
                  <c:v>Total Paid Hours</c:v>
                </c:pt>
              </c:strCache>
            </c:strRef>
          </c:tx>
          <c:invertIfNegative val="0"/>
          <c:cat>
            <c:strRef>
              <c:f>'[CP OT info2.xlsx]OT hours by mnth fy12 1 '!$D$7:$AH$7</c:f>
              <c:strCache>
                <c:ptCount val="31"/>
                <c:pt idx="0">
                  <c:v>July 11</c:v>
                </c:pt>
                <c:pt idx="1">
                  <c:v>Aug 11</c:v>
                </c:pt>
                <c:pt idx="2">
                  <c:v>Sept 11</c:v>
                </c:pt>
                <c:pt idx="3">
                  <c:v>Oct 11</c:v>
                </c:pt>
                <c:pt idx="4">
                  <c:v>Nov 11</c:v>
                </c:pt>
                <c:pt idx="5">
                  <c:v>Dec 11</c:v>
                </c:pt>
                <c:pt idx="6">
                  <c:v>Jan 12</c:v>
                </c:pt>
                <c:pt idx="7">
                  <c:v>Feb 12</c:v>
                </c:pt>
                <c:pt idx="8">
                  <c:v>Mar 12</c:v>
                </c:pt>
                <c:pt idx="9">
                  <c:v>April 12</c:v>
                </c:pt>
                <c:pt idx="10">
                  <c:v>May 12</c:v>
                </c:pt>
                <c:pt idx="11">
                  <c:v>June 12</c:v>
                </c:pt>
                <c:pt idx="12">
                  <c:v> July 12</c:v>
                </c:pt>
                <c:pt idx="13">
                  <c:v>Aug 12</c:v>
                </c:pt>
                <c:pt idx="14">
                  <c:v>Sept 12</c:v>
                </c:pt>
                <c:pt idx="15">
                  <c:v>Oct 12</c:v>
                </c:pt>
                <c:pt idx="16">
                  <c:v>Nov 12</c:v>
                </c:pt>
                <c:pt idx="17">
                  <c:v>Dec 12</c:v>
                </c:pt>
                <c:pt idx="18">
                  <c:v>Jan 13 </c:v>
                </c:pt>
                <c:pt idx="19">
                  <c:v>Feb 13</c:v>
                </c:pt>
                <c:pt idx="20">
                  <c:v>Mar 13</c:v>
                </c:pt>
                <c:pt idx="21">
                  <c:v>April 13</c:v>
                </c:pt>
                <c:pt idx="22">
                  <c:v>May 13</c:v>
                </c:pt>
                <c:pt idx="23">
                  <c:v>June 13</c:v>
                </c:pt>
                <c:pt idx="24">
                  <c:v>July 13</c:v>
                </c:pt>
                <c:pt idx="25">
                  <c:v>Aug 13</c:v>
                </c:pt>
                <c:pt idx="26">
                  <c:v>Sep 13</c:v>
                </c:pt>
                <c:pt idx="27">
                  <c:v>Oct 13</c:v>
                </c:pt>
                <c:pt idx="28">
                  <c:v>Nov 13</c:v>
                </c:pt>
                <c:pt idx="29">
                  <c:v>Dec 13</c:v>
                </c:pt>
                <c:pt idx="30">
                  <c:v>Jan 14</c:v>
                </c:pt>
              </c:strCache>
            </c:strRef>
          </c:cat>
          <c:val>
            <c:numRef>
              <c:f>'[CP OT info2.xlsx]OT hours by mnth fy12 1 '!$D$28:$AH$28</c:f>
              <c:numCache>
                <c:formatCode>#,##0</c:formatCode>
                <c:ptCount val="31"/>
                <c:pt idx="0">
                  <c:v>76561.700000000012</c:v>
                </c:pt>
                <c:pt idx="1">
                  <c:v>75752.590000000011</c:v>
                </c:pt>
                <c:pt idx="2">
                  <c:v>73524.320000000007</c:v>
                </c:pt>
                <c:pt idx="3">
                  <c:v>74218.139999999985</c:v>
                </c:pt>
                <c:pt idx="4">
                  <c:v>73181.560000000012</c:v>
                </c:pt>
                <c:pt idx="5">
                  <c:v>81713.200000000012</c:v>
                </c:pt>
                <c:pt idx="6">
                  <c:v>79404.400000000023</c:v>
                </c:pt>
                <c:pt idx="7">
                  <c:v>74156.77</c:v>
                </c:pt>
                <c:pt idx="8">
                  <c:v>78041.839999999982</c:v>
                </c:pt>
                <c:pt idx="9">
                  <c:v>75096.319999999992</c:v>
                </c:pt>
                <c:pt idx="10">
                  <c:v>83070.160000000018</c:v>
                </c:pt>
                <c:pt idx="11">
                  <c:v>79478.44</c:v>
                </c:pt>
                <c:pt idx="12">
                  <c:v>81758.95</c:v>
                </c:pt>
                <c:pt idx="13">
                  <c:v>83857.23000000001</c:v>
                </c:pt>
                <c:pt idx="14">
                  <c:v>73186.049999999988</c:v>
                </c:pt>
                <c:pt idx="15">
                  <c:v>83076.84</c:v>
                </c:pt>
                <c:pt idx="16">
                  <c:v>81769.930000000022</c:v>
                </c:pt>
                <c:pt idx="17">
                  <c:v>74297.099999999991</c:v>
                </c:pt>
                <c:pt idx="18">
                  <c:v>80853.58</c:v>
                </c:pt>
                <c:pt idx="19">
                  <c:v>70120.090000000011</c:v>
                </c:pt>
                <c:pt idx="20">
                  <c:v>72475.420000000013</c:v>
                </c:pt>
                <c:pt idx="21">
                  <c:v>77568.339999999982</c:v>
                </c:pt>
                <c:pt idx="22">
                  <c:v>84201</c:v>
                </c:pt>
                <c:pt idx="23">
                  <c:v>75722.349999999991</c:v>
                </c:pt>
                <c:pt idx="24">
                  <c:v>83944.42</c:v>
                </c:pt>
                <c:pt idx="25">
                  <c:v>81983.19</c:v>
                </c:pt>
                <c:pt idx="26">
                  <c:v>78982.31</c:v>
                </c:pt>
                <c:pt idx="27">
                  <c:v>84061.11</c:v>
                </c:pt>
                <c:pt idx="28">
                  <c:v>79804.59</c:v>
                </c:pt>
                <c:pt idx="29">
                  <c:v>83189.000000000015</c:v>
                </c:pt>
                <c:pt idx="30">
                  <c:v>85788.430000000008</c:v>
                </c:pt>
              </c:numCache>
            </c:numRef>
          </c:val>
        </c:ser>
        <c:dLbls>
          <c:showLegendKey val="0"/>
          <c:showVal val="0"/>
          <c:showCatName val="0"/>
          <c:showSerName val="0"/>
          <c:showPercent val="0"/>
          <c:showBubbleSize val="0"/>
        </c:dLbls>
        <c:gapWidth val="150"/>
        <c:axId val="22899328"/>
        <c:axId val="22897408"/>
      </c:barChart>
      <c:lineChart>
        <c:grouping val="standard"/>
        <c:varyColors val="0"/>
        <c:ser>
          <c:idx val="0"/>
          <c:order val="0"/>
          <c:tx>
            <c:strRef>
              <c:f>'[CP OT info2.xlsx]OT hours by mnth fy12 1 '!$A$27:$C$27</c:f>
              <c:strCache>
                <c:ptCount val="1"/>
                <c:pt idx="0">
                  <c:v>Total Overtime Hours</c:v>
                </c:pt>
              </c:strCache>
            </c:strRef>
          </c:tx>
          <c:cat>
            <c:strRef>
              <c:f>'[CP OT info2.xlsx]OT hours by mnth fy12 1 '!$D$7:$AH$7</c:f>
              <c:strCache>
                <c:ptCount val="31"/>
                <c:pt idx="0">
                  <c:v>July 11</c:v>
                </c:pt>
                <c:pt idx="1">
                  <c:v>Aug 11</c:v>
                </c:pt>
                <c:pt idx="2">
                  <c:v>Sept 11</c:v>
                </c:pt>
                <c:pt idx="3">
                  <c:v>Oct 11</c:v>
                </c:pt>
                <c:pt idx="4">
                  <c:v>Nov 11</c:v>
                </c:pt>
                <c:pt idx="5">
                  <c:v>Dec 11</c:v>
                </c:pt>
                <c:pt idx="6">
                  <c:v>Jan 12</c:v>
                </c:pt>
                <c:pt idx="7">
                  <c:v>Feb 12</c:v>
                </c:pt>
                <c:pt idx="8">
                  <c:v>Mar 12</c:v>
                </c:pt>
                <c:pt idx="9">
                  <c:v>April 12</c:v>
                </c:pt>
                <c:pt idx="10">
                  <c:v>May 12</c:v>
                </c:pt>
                <c:pt idx="11">
                  <c:v>June 12</c:v>
                </c:pt>
                <c:pt idx="12">
                  <c:v> July 12</c:v>
                </c:pt>
                <c:pt idx="13">
                  <c:v>Aug 12</c:v>
                </c:pt>
                <c:pt idx="14">
                  <c:v>Sept 12</c:v>
                </c:pt>
                <c:pt idx="15">
                  <c:v>Oct 12</c:v>
                </c:pt>
                <c:pt idx="16">
                  <c:v>Nov 12</c:v>
                </c:pt>
                <c:pt idx="17">
                  <c:v>Dec 12</c:v>
                </c:pt>
                <c:pt idx="18">
                  <c:v>Jan 13 </c:v>
                </c:pt>
                <c:pt idx="19">
                  <c:v>Feb 13</c:v>
                </c:pt>
                <c:pt idx="20">
                  <c:v>Mar 13</c:v>
                </c:pt>
                <c:pt idx="21">
                  <c:v>April 13</c:v>
                </c:pt>
                <c:pt idx="22">
                  <c:v>May 13</c:v>
                </c:pt>
                <c:pt idx="23">
                  <c:v>June 13</c:v>
                </c:pt>
                <c:pt idx="24">
                  <c:v>July 13</c:v>
                </c:pt>
                <c:pt idx="25">
                  <c:v>Aug 13</c:v>
                </c:pt>
                <c:pt idx="26">
                  <c:v>Sep 13</c:v>
                </c:pt>
                <c:pt idx="27">
                  <c:v>Oct 13</c:v>
                </c:pt>
                <c:pt idx="28">
                  <c:v>Nov 13</c:v>
                </c:pt>
                <c:pt idx="29">
                  <c:v>Dec 13</c:v>
                </c:pt>
                <c:pt idx="30">
                  <c:v>Jan 14</c:v>
                </c:pt>
              </c:strCache>
            </c:strRef>
          </c:cat>
          <c:val>
            <c:numRef>
              <c:f>'[CP OT info2.xlsx]OT hours by mnth fy12 1 '!$D$27:$AH$27</c:f>
              <c:numCache>
                <c:formatCode>#,##0</c:formatCode>
                <c:ptCount val="31"/>
                <c:pt idx="0">
                  <c:v>4332.1399999999994</c:v>
                </c:pt>
                <c:pt idx="1">
                  <c:v>3673.3199999999997</c:v>
                </c:pt>
                <c:pt idx="2">
                  <c:v>4329.420000000001</c:v>
                </c:pt>
                <c:pt idx="3">
                  <c:v>3198.97</c:v>
                </c:pt>
                <c:pt idx="4">
                  <c:v>3502.49</c:v>
                </c:pt>
                <c:pt idx="5">
                  <c:v>6380.6800000000012</c:v>
                </c:pt>
                <c:pt idx="6">
                  <c:v>4635.1699999999992</c:v>
                </c:pt>
                <c:pt idx="7">
                  <c:v>3290.4199999999996</c:v>
                </c:pt>
                <c:pt idx="8">
                  <c:v>3361.33</c:v>
                </c:pt>
                <c:pt idx="9">
                  <c:v>3157.3200000000006</c:v>
                </c:pt>
                <c:pt idx="10">
                  <c:v>3699.6000000000004</c:v>
                </c:pt>
                <c:pt idx="11">
                  <c:v>5541.3900000000012</c:v>
                </c:pt>
                <c:pt idx="12">
                  <c:v>4270.6399999999994</c:v>
                </c:pt>
                <c:pt idx="13">
                  <c:v>4357.3900000000012</c:v>
                </c:pt>
                <c:pt idx="14">
                  <c:v>4758.5599999999995</c:v>
                </c:pt>
                <c:pt idx="15">
                  <c:v>3871.3299999999995</c:v>
                </c:pt>
                <c:pt idx="16">
                  <c:v>5955.2299999999987</c:v>
                </c:pt>
                <c:pt idx="17">
                  <c:v>3235.0299999999988</c:v>
                </c:pt>
                <c:pt idx="18">
                  <c:v>4882.829999999999</c:v>
                </c:pt>
                <c:pt idx="19">
                  <c:v>3652</c:v>
                </c:pt>
                <c:pt idx="20">
                  <c:v>3655.3999999999996</c:v>
                </c:pt>
                <c:pt idx="21">
                  <c:v>4134.3599999999997</c:v>
                </c:pt>
                <c:pt idx="22">
                  <c:v>4789.58</c:v>
                </c:pt>
                <c:pt idx="23">
                  <c:v>6250.5</c:v>
                </c:pt>
                <c:pt idx="24">
                  <c:v>4818.920000000001</c:v>
                </c:pt>
                <c:pt idx="25">
                  <c:v>4384.34</c:v>
                </c:pt>
                <c:pt idx="26">
                  <c:v>5316.7400000000016</c:v>
                </c:pt>
                <c:pt idx="27">
                  <c:v>4287.29</c:v>
                </c:pt>
                <c:pt idx="28">
                  <c:v>4879.0099999999993</c:v>
                </c:pt>
                <c:pt idx="29">
                  <c:v>5448.7099999999991</c:v>
                </c:pt>
                <c:pt idx="30">
                  <c:v>4810.1999999999989</c:v>
                </c:pt>
              </c:numCache>
            </c:numRef>
          </c:val>
          <c:smooth val="0"/>
        </c:ser>
        <c:dLbls>
          <c:showLegendKey val="0"/>
          <c:showVal val="0"/>
          <c:showCatName val="0"/>
          <c:showSerName val="0"/>
          <c:showPercent val="0"/>
          <c:showBubbleSize val="0"/>
        </c:dLbls>
        <c:marker val="1"/>
        <c:smooth val="0"/>
        <c:axId val="22893696"/>
        <c:axId val="22895232"/>
      </c:lineChart>
      <c:catAx>
        <c:axId val="22893696"/>
        <c:scaling>
          <c:orientation val="minMax"/>
        </c:scaling>
        <c:delete val="0"/>
        <c:axPos val="b"/>
        <c:majorTickMark val="none"/>
        <c:minorTickMark val="none"/>
        <c:tickLblPos val="nextTo"/>
        <c:txPr>
          <a:bodyPr rot="-5400000" vert="horz"/>
          <a:lstStyle/>
          <a:p>
            <a:pPr>
              <a:defRPr/>
            </a:pPr>
            <a:endParaRPr lang="en-US"/>
          </a:p>
        </c:txPr>
        <c:crossAx val="22895232"/>
        <c:crosses val="autoZero"/>
        <c:auto val="1"/>
        <c:lblAlgn val="ctr"/>
        <c:lblOffset val="100"/>
        <c:tickLblSkip val="2"/>
        <c:tickMarkSkip val="1"/>
        <c:noMultiLvlLbl val="0"/>
      </c:catAx>
      <c:valAx>
        <c:axId val="22895232"/>
        <c:scaling>
          <c:orientation val="minMax"/>
        </c:scaling>
        <c:delete val="0"/>
        <c:axPos val="l"/>
        <c:majorGridlines/>
        <c:title>
          <c:tx>
            <c:rich>
              <a:bodyPr rot="-5400000" vert="horz"/>
              <a:lstStyle/>
              <a:p>
                <a:pPr>
                  <a:defRPr/>
                </a:pPr>
                <a:r>
                  <a:rPr lang="en-US"/>
                  <a:t>Overtime</a:t>
                </a:r>
                <a:r>
                  <a:rPr lang="en-US" baseline="0"/>
                  <a:t> Hours</a:t>
                </a:r>
                <a:endParaRPr lang="en-US"/>
              </a:p>
            </c:rich>
          </c:tx>
          <c:layout>
            <c:manualLayout>
              <c:xMode val="edge"/>
              <c:yMode val="edge"/>
              <c:x val="2.0416203021728613E-2"/>
              <c:y val="0.33970615086157707"/>
            </c:manualLayout>
          </c:layout>
          <c:overlay val="0"/>
        </c:title>
        <c:numFmt formatCode="#,##0" sourceLinked="1"/>
        <c:majorTickMark val="none"/>
        <c:minorTickMark val="none"/>
        <c:tickLblPos val="nextTo"/>
        <c:spPr>
          <a:ln w="9525">
            <a:noFill/>
          </a:ln>
        </c:spPr>
        <c:crossAx val="22893696"/>
        <c:crosses val="autoZero"/>
        <c:crossBetween val="between"/>
      </c:valAx>
      <c:valAx>
        <c:axId val="22897408"/>
        <c:scaling>
          <c:orientation val="minMax"/>
        </c:scaling>
        <c:delete val="0"/>
        <c:axPos val="r"/>
        <c:title>
          <c:tx>
            <c:rich>
              <a:bodyPr rot="-5400000" vert="horz"/>
              <a:lstStyle/>
              <a:p>
                <a:pPr>
                  <a:defRPr/>
                </a:pPr>
                <a:r>
                  <a:rPr lang="en-US"/>
                  <a:t>Paid</a:t>
                </a:r>
                <a:r>
                  <a:rPr lang="en-US" baseline="0"/>
                  <a:t> Hours</a:t>
                </a:r>
                <a:endParaRPr lang="en-US"/>
              </a:p>
            </c:rich>
          </c:tx>
          <c:layout>
            <c:manualLayout>
              <c:xMode val="edge"/>
              <c:yMode val="edge"/>
              <c:x val="0.93539703903095561"/>
              <c:y val="0.38374614857925365"/>
            </c:manualLayout>
          </c:layout>
          <c:overlay val="0"/>
        </c:title>
        <c:numFmt formatCode="#,##0" sourceLinked="1"/>
        <c:majorTickMark val="out"/>
        <c:minorTickMark val="none"/>
        <c:tickLblPos val="nextTo"/>
        <c:crossAx val="22899328"/>
        <c:crosses val="max"/>
        <c:crossBetween val="between"/>
      </c:valAx>
      <c:catAx>
        <c:axId val="22899328"/>
        <c:scaling>
          <c:orientation val="minMax"/>
        </c:scaling>
        <c:delete val="1"/>
        <c:axPos val="b"/>
        <c:majorTickMark val="out"/>
        <c:minorTickMark val="none"/>
        <c:tickLblPos val="nextTo"/>
        <c:crossAx val="22897408"/>
        <c:crosses val="autoZero"/>
        <c:auto val="1"/>
        <c:lblAlgn val="ctr"/>
        <c:lblOffset val="100"/>
        <c:noMultiLvlLbl val="0"/>
      </c:catAx>
    </c:plotArea>
    <c:legend>
      <c:legendPos val="b"/>
      <c:layout/>
      <c:overlay val="0"/>
    </c:legend>
    <c:plotVisOnly val="1"/>
    <c:dispBlanksAs val="gap"/>
    <c:showDLblsOverMax val="0"/>
  </c:chart>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0.44444</cdr:x>
      <cdr:y>0.70712</cdr:y>
    </cdr:from>
    <cdr:to>
      <cdr:x>0.58156</cdr:x>
      <cdr:y>0.77482</cdr:y>
    </cdr:to>
    <cdr:sp macro="" textlink="">
      <cdr:nvSpPr>
        <cdr:cNvPr id="2" name="TextBox 1"/>
        <cdr:cNvSpPr txBox="1"/>
      </cdr:nvSpPr>
      <cdr:spPr>
        <a:xfrm xmlns:a="http://schemas.openxmlformats.org/drawingml/2006/main">
          <a:off x="3657600" y="3200400"/>
          <a:ext cx="1128424" cy="30640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dirty="0"/>
            <a:t>ERPT implemented</a:t>
          </a:r>
        </a:p>
      </cdr:txBody>
    </cdr:sp>
  </cdr:relSizeAnchor>
  <cdr:relSizeAnchor xmlns:cdr="http://schemas.openxmlformats.org/drawingml/2006/chartDrawing">
    <cdr:from>
      <cdr:x>0.57407</cdr:x>
      <cdr:y>0.70781</cdr:y>
    </cdr:from>
    <cdr:to>
      <cdr:x>0.62275</cdr:x>
      <cdr:y>0.72396</cdr:y>
    </cdr:to>
    <cdr:cxnSp macro="">
      <cdr:nvCxnSpPr>
        <cdr:cNvPr id="3" name="Straight Arrow Connector 2"/>
        <cdr:cNvCxnSpPr/>
      </cdr:nvCxnSpPr>
      <cdr:spPr>
        <a:xfrm xmlns:a="http://schemas.openxmlformats.org/drawingml/2006/main" flipV="1">
          <a:off x="4724400" y="3203522"/>
          <a:ext cx="400583" cy="73078"/>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56323" name="Rectangle 3"/>
          <p:cNvSpPr>
            <a:spLocks noGrp="1" noChangeArrowheads="1"/>
          </p:cNvSpPr>
          <p:nvPr>
            <p:ph type="dt" sz="quarter"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56324" name="Rectangle 4"/>
          <p:cNvSpPr>
            <a:spLocks noGrp="1" noChangeArrowheads="1"/>
          </p:cNvSpPr>
          <p:nvPr>
            <p:ph type="ftr" sz="quarter" idx="2"/>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56325" name="Rectangle 5"/>
          <p:cNvSpPr>
            <a:spLocks noGrp="1" noChangeArrowheads="1"/>
          </p:cNvSpPr>
          <p:nvPr>
            <p:ph type="sldNum" sz="quarter" idx="3"/>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080973A0-0314-40D9-8222-CAF7A3A76826}" type="slidenum">
              <a:rPr lang="en-US"/>
              <a:pPr>
                <a:defRPr/>
              </a:pPr>
              <a:t>‹#›</a:t>
            </a:fld>
            <a:endParaRPr lang="en-US"/>
          </a:p>
        </p:txBody>
      </p:sp>
    </p:spTree>
    <p:extLst>
      <p:ext uri="{BB962C8B-B14F-4D97-AF65-F5344CB8AC3E}">
        <p14:creationId xmlns:p14="http://schemas.microsoft.com/office/powerpoint/2010/main" val="4152770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32771" name="Rectangle 3"/>
          <p:cNvSpPr>
            <a:spLocks noGrp="1" noChangeArrowheads="1"/>
          </p:cNvSpPr>
          <p:nvPr>
            <p:ph type="dt"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15364" name="Rectangle 4"/>
          <p:cNvSpPr>
            <a:spLocks noGrp="1" noRot="1" noChangeAspect="1" noChangeArrowheads="1" noTextEdit="1"/>
          </p:cNvSpPr>
          <p:nvPr>
            <p:ph type="sldImg" idx="2"/>
          </p:nvPr>
        </p:nvSpPr>
        <p:spPr bwMode="auto">
          <a:xfrm>
            <a:off x="2166938" y="695325"/>
            <a:ext cx="2651125" cy="3481388"/>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698818" y="4410075"/>
            <a:ext cx="5587366" cy="4178300"/>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2774" name="Rectangle 6"/>
          <p:cNvSpPr>
            <a:spLocks noGrp="1" noChangeArrowheads="1"/>
          </p:cNvSpPr>
          <p:nvPr>
            <p:ph type="ftr" sz="quarter" idx="4"/>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32775" name="Rectangle 7"/>
          <p:cNvSpPr>
            <a:spLocks noGrp="1" noChangeArrowheads="1"/>
          </p:cNvSpPr>
          <p:nvPr>
            <p:ph type="sldNum" sz="quarter" idx="5"/>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479AC776-80F3-41EA-89B2-D4AF591B1990}" type="slidenum">
              <a:rPr lang="en-US"/>
              <a:pPr>
                <a:defRPr/>
              </a:pPr>
              <a:t>‹#›</a:t>
            </a:fld>
            <a:endParaRPr lang="en-US"/>
          </a:p>
        </p:txBody>
      </p:sp>
    </p:spTree>
    <p:extLst>
      <p:ext uri="{BB962C8B-B14F-4D97-AF65-F5344CB8AC3E}">
        <p14:creationId xmlns:p14="http://schemas.microsoft.com/office/powerpoint/2010/main" val="27127968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8495" y="3915073"/>
            <a:ext cx="4736495" cy="2700338"/>
          </a:xfrm>
        </p:spPr>
        <p:txBody>
          <a:bodyPr/>
          <a:lstStyle/>
          <a:p>
            <a:r>
              <a:rPr lang="en-US" smtClean="0"/>
              <a:t>Click to edit Master title style</a:t>
            </a:r>
            <a:endParaRPr lang="en-US"/>
          </a:p>
        </p:txBody>
      </p:sp>
      <p:sp>
        <p:nvSpPr>
          <p:cNvPr id="3" name="Subtitle 2"/>
          <p:cNvSpPr>
            <a:spLocks noGrp="1"/>
          </p:cNvSpPr>
          <p:nvPr>
            <p:ph type="subTitle" idx="1"/>
          </p:nvPr>
        </p:nvSpPr>
        <p:spPr>
          <a:xfrm>
            <a:off x="835782" y="7140477"/>
            <a:ext cx="3901924" cy="3221236"/>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929AFC6-DF19-495B-9AB6-36B39B1B74A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875A14-F66C-4270-8090-6FF511A11F3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041020" y="506314"/>
            <a:ext cx="1254276" cy="1074926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8191" y="506314"/>
            <a:ext cx="3646715" cy="107492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9B5ECB-2E06-44D5-895B-95C5FACBA87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78190" y="506314"/>
            <a:ext cx="5017105" cy="107492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4A5FC02-213A-4E8D-B0D3-765678F7661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DDD98E-4E61-4D30-875B-C4B56950376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40267" y="8096846"/>
            <a:ext cx="4737705" cy="250448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40267" y="5340251"/>
            <a:ext cx="4737705" cy="2756594"/>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4AB942-184B-4C2C-A445-229FCC3C52F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819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84480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B7AE6E-1594-476C-BF6E-C9F79332218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8190" y="504229"/>
            <a:ext cx="5017105" cy="210026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78191" y="2821186"/>
            <a:ext cx="246259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78191" y="3996333"/>
            <a:ext cx="246259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831496" y="2821186"/>
            <a:ext cx="246380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831496" y="3996333"/>
            <a:ext cx="246380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C3C19FB-A2F2-47FA-B5CB-E95BBE47B8B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6873211-624A-4B2C-BE8D-B1A603DF231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52E4BBB-E246-4D35-9631-CE29CCA641D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8191" y="502147"/>
            <a:ext cx="1833638" cy="213568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179562" y="502147"/>
            <a:ext cx="3115733" cy="107555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78191" y="2637830"/>
            <a:ext cx="1833638" cy="861982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B93716F-F5EF-4736-A207-EE29A492192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2201" y="8821937"/>
            <a:ext cx="3344333" cy="103971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92201" y="1125141"/>
            <a:ext cx="3344333" cy="75613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092201" y="9861650"/>
            <a:ext cx="3344333" cy="14793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56BCCF-0CE8-49FA-A970-D2B2C5EDCB9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5125" y="385763"/>
            <a:ext cx="6584950" cy="1600200"/>
          </a:xfrm>
          <a:prstGeom prst="rect">
            <a:avLst/>
          </a:prstGeom>
          <a:noFill/>
          <a:ln w="9525">
            <a:noFill/>
            <a:miter lim="800000"/>
            <a:headEnd/>
            <a:tailEnd/>
          </a:ln>
        </p:spPr>
        <p:txBody>
          <a:bodyPr vert="horz" wrap="square" lIns="96661" tIns="48331" rIns="96661" bIns="4833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65125" y="2239963"/>
            <a:ext cx="6584950" cy="6335712"/>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651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b="0"/>
            </a:lvl1pPr>
          </a:lstStyle>
          <a:p>
            <a:pPr>
              <a:defRPr/>
            </a:pPr>
            <a:endParaRPr lang="en-US"/>
          </a:p>
        </p:txBody>
      </p:sp>
      <p:sp>
        <p:nvSpPr>
          <p:cNvPr id="1029" name="Rectangle 5"/>
          <p:cNvSpPr>
            <a:spLocks noGrp="1" noChangeArrowheads="1"/>
          </p:cNvSpPr>
          <p:nvPr>
            <p:ph type="ftr" sz="quarter" idx="3"/>
          </p:nvPr>
        </p:nvSpPr>
        <p:spPr bwMode="auto">
          <a:xfrm>
            <a:off x="2498725" y="8742363"/>
            <a:ext cx="23177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ctr">
              <a:defRPr b="0"/>
            </a:lvl1pPr>
          </a:lstStyle>
          <a:p>
            <a:pPr>
              <a:defRPr/>
            </a:pPr>
            <a:endParaRPr lang="en-US"/>
          </a:p>
        </p:txBody>
      </p:sp>
      <p:sp>
        <p:nvSpPr>
          <p:cNvPr id="1030" name="Rectangle 6"/>
          <p:cNvSpPr>
            <a:spLocks noGrp="1" noChangeArrowheads="1"/>
          </p:cNvSpPr>
          <p:nvPr>
            <p:ph type="sldNum" sz="quarter" idx="4"/>
          </p:nvPr>
        </p:nvSpPr>
        <p:spPr bwMode="auto">
          <a:xfrm>
            <a:off x="52419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b="0"/>
            </a:lvl1pPr>
          </a:lstStyle>
          <a:p>
            <a:pPr>
              <a:defRPr/>
            </a:pPr>
            <a:fld id="{A4409EF8-F279-4E03-9251-A7DC938D91E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66788" rtl="0" eaLnBrk="0" fontAlgn="base" hangingPunct="0">
        <a:spcBef>
          <a:spcPct val="0"/>
        </a:spcBef>
        <a:spcAft>
          <a:spcPct val="0"/>
        </a:spcAft>
        <a:defRPr sz="4700">
          <a:solidFill>
            <a:schemeClr val="tx2"/>
          </a:solidFill>
          <a:latin typeface="+mj-lt"/>
          <a:ea typeface="+mj-ea"/>
          <a:cs typeface="+mj-cs"/>
        </a:defRPr>
      </a:lvl1pPr>
      <a:lvl2pPr algn="ctr" defTabSz="966788" rtl="0" eaLnBrk="0" fontAlgn="base" hangingPunct="0">
        <a:spcBef>
          <a:spcPct val="0"/>
        </a:spcBef>
        <a:spcAft>
          <a:spcPct val="0"/>
        </a:spcAft>
        <a:defRPr sz="4700">
          <a:solidFill>
            <a:schemeClr val="tx2"/>
          </a:solidFill>
          <a:latin typeface="Arial" charset="0"/>
          <a:cs typeface="Arial" charset="0"/>
        </a:defRPr>
      </a:lvl2pPr>
      <a:lvl3pPr algn="ctr" defTabSz="966788" rtl="0" eaLnBrk="0" fontAlgn="base" hangingPunct="0">
        <a:spcBef>
          <a:spcPct val="0"/>
        </a:spcBef>
        <a:spcAft>
          <a:spcPct val="0"/>
        </a:spcAft>
        <a:defRPr sz="4700">
          <a:solidFill>
            <a:schemeClr val="tx2"/>
          </a:solidFill>
          <a:latin typeface="Arial" charset="0"/>
          <a:cs typeface="Arial" charset="0"/>
        </a:defRPr>
      </a:lvl3pPr>
      <a:lvl4pPr algn="ctr" defTabSz="966788" rtl="0" eaLnBrk="0" fontAlgn="base" hangingPunct="0">
        <a:spcBef>
          <a:spcPct val="0"/>
        </a:spcBef>
        <a:spcAft>
          <a:spcPct val="0"/>
        </a:spcAft>
        <a:defRPr sz="4700">
          <a:solidFill>
            <a:schemeClr val="tx2"/>
          </a:solidFill>
          <a:latin typeface="Arial" charset="0"/>
          <a:cs typeface="Arial" charset="0"/>
        </a:defRPr>
      </a:lvl4pPr>
      <a:lvl5pPr algn="ctr" defTabSz="966788" rtl="0" eaLnBrk="0" fontAlgn="base" hangingPunct="0">
        <a:spcBef>
          <a:spcPct val="0"/>
        </a:spcBef>
        <a:spcAft>
          <a:spcPct val="0"/>
        </a:spcAft>
        <a:defRPr sz="4700">
          <a:solidFill>
            <a:schemeClr val="tx2"/>
          </a:solidFill>
          <a:latin typeface="Arial" charset="0"/>
          <a:cs typeface="Arial" charset="0"/>
        </a:defRPr>
      </a:lvl5pPr>
      <a:lvl6pPr marL="457200" algn="ctr" defTabSz="966788" rtl="0" fontAlgn="base">
        <a:spcBef>
          <a:spcPct val="0"/>
        </a:spcBef>
        <a:spcAft>
          <a:spcPct val="0"/>
        </a:spcAft>
        <a:defRPr sz="4700">
          <a:solidFill>
            <a:schemeClr val="tx2"/>
          </a:solidFill>
          <a:latin typeface="Arial" charset="0"/>
          <a:cs typeface="Arial" charset="0"/>
        </a:defRPr>
      </a:lvl6pPr>
      <a:lvl7pPr marL="914400" algn="ctr" defTabSz="966788" rtl="0" fontAlgn="base">
        <a:spcBef>
          <a:spcPct val="0"/>
        </a:spcBef>
        <a:spcAft>
          <a:spcPct val="0"/>
        </a:spcAft>
        <a:defRPr sz="4700">
          <a:solidFill>
            <a:schemeClr val="tx2"/>
          </a:solidFill>
          <a:latin typeface="Arial" charset="0"/>
          <a:cs typeface="Arial" charset="0"/>
        </a:defRPr>
      </a:lvl7pPr>
      <a:lvl8pPr marL="1371600" algn="ctr" defTabSz="966788" rtl="0" fontAlgn="base">
        <a:spcBef>
          <a:spcPct val="0"/>
        </a:spcBef>
        <a:spcAft>
          <a:spcPct val="0"/>
        </a:spcAft>
        <a:defRPr sz="4700">
          <a:solidFill>
            <a:schemeClr val="tx2"/>
          </a:solidFill>
          <a:latin typeface="Arial" charset="0"/>
          <a:cs typeface="Arial" charset="0"/>
        </a:defRPr>
      </a:lvl8pPr>
      <a:lvl9pPr marL="1828800" algn="ctr" defTabSz="966788" rtl="0" fontAlgn="base">
        <a:spcBef>
          <a:spcPct val="0"/>
        </a:spcBef>
        <a:spcAft>
          <a:spcPct val="0"/>
        </a:spcAft>
        <a:defRPr sz="4700">
          <a:solidFill>
            <a:schemeClr val="tx2"/>
          </a:solidFill>
          <a:latin typeface="Arial" charset="0"/>
          <a:cs typeface="Arial" charset="0"/>
        </a:defRPr>
      </a:lvl9pPr>
    </p:titleStyle>
    <p:body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hyperlink" Target="mailto:martkris@umich.ed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6"/>
          <p:cNvSpPr txBox="1">
            <a:spLocks noChangeArrowheads="1"/>
          </p:cNvSpPr>
          <p:nvPr/>
        </p:nvSpPr>
        <p:spPr bwMode="auto">
          <a:xfrm>
            <a:off x="855663" y="4378325"/>
            <a:ext cx="5748337" cy="1738313"/>
          </a:xfrm>
          <a:prstGeom prst="rect">
            <a:avLst/>
          </a:prstGeom>
          <a:noFill/>
          <a:ln w="25400">
            <a:noFill/>
            <a:miter lim="800000"/>
            <a:headEnd/>
            <a:tailEnd/>
          </a:ln>
        </p:spPr>
        <p:txBody>
          <a:bodyPr wrap="none" lIns="193322" tIns="144992" rIns="193322" bIns="144992">
            <a:spAutoFit/>
          </a:bodyPr>
          <a:lstStyle/>
          <a:p>
            <a:pPr algn="ctr" defTabSz="966788"/>
            <a:r>
              <a:rPr lang="en-US" sz="4700">
                <a:solidFill>
                  <a:srgbClr val="000066"/>
                </a:solidFill>
              </a:rPr>
              <a:t>Clinical Pathology</a:t>
            </a:r>
          </a:p>
          <a:p>
            <a:pPr algn="ctr" defTabSz="966788"/>
            <a:r>
              <a:rPr lang="en-US" sz="4700">
                <a:solidFill>
                  <a:srgbClr val="000066"/>
                </a:solidFill>
              </a:rPr>
              <a:t>Quality Dashboard</a:t>
            </a:r>
          </a:p>
        </p:txBody>
      </p:sp>
      <p:sp>
        <p:nvSpPr>
          <p:cNvPr id="2052" name="Text Box 8"/>
          <p:cNvSpPr txBox="1">
            <a:spLocks noChangeArrowheads="1"/>
          </p:cNvSpPr>
          <p:nvPr/>
        </p:nvSpPr>
        <p:spPr bwMode="auto">
          <a:xfrm>
            <a:off x="2332077" y="7372603"/>
            <a:ext cx="3149545" cy="620826"/>
          </a:xfrm>
          <a:prstGeom prst="rect">
            <a:avLst/>
          </a:prstGeom>
          <a:noFill/>
          <a:ln w="9525">
            <a:noFill/>
            <a:miter lim="800000"/>
            <a:headEnd/>
            <a:tailEnd/>
          </a:ln>
        </p:spPr>
        <p:txBody>
          <a:bodyPr wrap="none" lIns="96661" tIns="48331" rIns="96661" bIns="48331">
            <a:spAutoFit/>
          </a:bodyPr>
          <a:lstStyle/>
          <a:p>
            <a:pPr algn="ctr" defTabSz="966788"/>
            <a:r>
              <a:rPr lang="en-US" sz="3400" dirty="0" smtClean="0">
                <a:solidFill>
                  <a:srgbClr val="000066"/>
                </a:solidFill>
              </a:rPr>
              <a:t>February 2014</a:t>
            </a:r>
            <a:endParaRPr lang="en-US" sz="3400" dirty="0">
              <a:solidFill>
                <a:srgbClr val="000066"/>
              </a:solidFill>
            </a:endParaRPr>
          </a:p>
        </p:txBody>
      </p:sp>
      <p:sp>
        <p:nvSpPr>
          <p:cNvPr id="2053" name="Rectangle 9"/>
          <p:cNvSpPr>
            <a:spLocks noChangeArrowheads="1"/>
          </p:cNvSpPr>
          <p:nvPr/>
        </p:nvSpPr>
        <p:spPr bwMode="auto">
          <a:xfrm>
            <a:off x="161925" y="160338"/>
            <a:ext cx="6991350" cy="9280525"/>
          </a:xfrm>
          <a:prstGeom prst="rect">
            <a:avLst/>
          </a:prstGeom>
          <a:noFill/>
          <a:ln w="76200" cmpd="thickThin">
            <a:solidFill>
              <a:srgbClr val="000066"/>
            </a:solidFill>
            <a:miter lim="800000"/>
            <a:headEnd/>
            <a:tailEnd/>
          </a:ln>
        </p:spPr>
        <p:txBody>
          <a:bodyPr wrap="none" anchor="ctr"/>
          <a:lstStyle/>
          <a:p>
            <a:pPr algn="ctr"/>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604170"/>
            <a:ext cx="4800600" cy="269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Box 4"/>
          <p:cNvSpPr txBox="1">
            <a:spLocks noChangeArrowheads="1"/>
          </p:cNvSpPr>
          <p:nvPr/>
        </p:nvSpPr>
        <p:spPr bwMode="auto">
          <a:xfrm>
            <a:off x="609600" y="838200"/>
            <a:ext cx="6248400" cy="8894743"/>
          </a:xfrm>
          <a:prstGeom prst="rect">
            <a:avLst/>
          </a:prstGeom>
          <a:noFill/>
          <a:ln w="9525">
            <a:noFill/>
            <a:miter lim="800000"/>
            <a:headEnd/>
            <a:tailEnd/>
          </a:ln>
        </p:spPr>
        <p:txBody>
          <a:bodyPr wrap="square">
            <a:spAutoFit/>
          </a:bodyPr>
          <a:lstStyle/>
          <a:p>
            <a:r>
              <a:rPr lang="en-US" sz="2200" dirty="0"/>
              <a:t>Clinical Laboratory </a:t>
            </a:r>
            <a:r>
              <a:rPr lang="en-US" sz="2200" dirty="0" smtClean="0"/>
              <a:t>News, Notes, and Kudos</a:t>
            </a:r>
            <a:endParaRPr lang="en-US" sz="2200" dirty="0"/>
          </a:p>
          <a:p>
            <a:r>
              <a:rPr lang="en-US" sz="1600" b="0" dirty="0" smtClean="0"/>
              <a:t>------------------------------------------------------------------------------------</a:t>
            </a:r>
            <a:endParaRPr lang="en-US" sz="2200" dirty="0"/>
          </a:p>
          <a:p>
            <a:pPr>
              <a:buFont typeface="Arial" charset="0"/>
              <a:buChar char="•"/>
            </a:pPr>
            <a:r>
              <a:rPr lang="en-US" sz="1600" dirty="0"/>
              <a:t>Labs that are working on process improvement projects that would like to display data can contact Kristina Martin (</a:t>
            </a:r>
            <a:r>
              <a:rPr lang="en-US" sz="1600" dirty="0">
                <a:hlinkClick r:id="rId2"/>
              </a:rPr>
              <a:t>martkris@umich.edu</a:t>
            </a:r>
            <a:r>
              <a:rPr lang="en-US" sz="1600" dirty="0"/>
              <a:t>) </a:t>
            </a:r>
            <a:r>
              <a:rPr lang="en-US" sz="1600" dirty="0" smtClean="0"/>
              <a:t>for future </a:t>
            </a:r>
            <a:r>
              <a:rPr lang="en-US" sz="1600" dirty="0"/>
              <a:t>dashboards.</a:t>
            </a:r>
          </a:p>
          <a:p>
            <a:endParaRPr lang="en-US" sz="1600" b="0" dirty="0"/>
          </a:p>
          <a:p>
            <a:pPr>
              <a:buFont typeface="Arial" charset="0"/>
              <a:buChar char="•"/>
            </a:pPr>
            <a:endParaRPr lang="en-US" sz="1600" b="0" dirty="0"/>
          </a:p>
          <a:p>
            <a:r>
              <a:rPr lang="en-US" sz="2200" dirty="0" smtClean="0"/>
              <a:t>Kudos</a:t>
            </a:r>
          </a:p>
          <a:p>
            <a:endParaRPr lang="en-US" sz="2400" dirty="0"/>
          </a:p>
          <a:p>
            <a:pPr marL="342900" indent="-342900">
              <a:buFont typeface="Arial" pitchFamily="34" charset="0"/>
              <a:buChar char="•"/>
            </a:pPr>
            <a:r>
              <a:rPr lang="en-US" sz="2000" b="0" dirty="0"/>
              <a:t>Kudos to the sterling performances of </a:t>
            </a:r>
            <a:r>
              <a:rPr lang="en-US" sz="2000" dirty="0">
                <a:solidFill>
                  <a:srgbClr val="FF0000"/>
                </a:solidFill>
              </a:rPr>
              <a:t>Joan </a:t>
            </a:r>
            <a:r>
              <a:rPr lang="en-US" sz="2000" dirty="0" err="1">
                <a:solidFill>
                  <a:srgbClr val="FF0000"/>
                </a:solidFill>
              </a:rPr>
              <a:t>Debusscher</a:t>
            </a:r>
            <a:r>
              <a:rPr lang="en-US" sz="2000" dirty="0">
                <a:solidFill>
                  <a:srgbClr val="FF0000"/>
                </a:solidFill>
              </a:rPr>
              <a:t>, Cheryl </a:t>
            </a:r>
            <a:r>
              <a:rPr lang="en-US" sz="2000" dirty="0" err="1">
                <a:solidFill>
                  <a:srgbClr val="FF0000"/>
                </a:solidFill>
              </a:rPr>
              <a:t>McGonigle</a:t>
            </a:r>
            <a:r>
              <a:rPr lang="en-US" sz="2000" dirty="0">
                <a:solidFill>
                  <a:srgbClr val="FF0000"/>
                </a:solidFill>
              </a:rPr>
              <a:t>, Stephanie Sheldon, Dawn Webb and our Blood Bank Director, Rob Davenport</a:t>
            </a:r>
            <a:r>
              <a:rPr lang="en-US" sz="2000" b="0" dirty="0">
                <a:solidFill>
                  <a:srgbClr val="FF0000"/>
                </a:solidFill>
              </a:rPr>
              <a:t> </a:t>
            </a:r>
            <a:r>
              <a:rPr lang="en-US" sz="2000" b="0" dirty="0"/>
              <a:t>whose timely responses ensured that no patient specimens were compromised when the </a:t>
            </a:r>
            <a:r>
              <a:rPr lang="en-US" sz="2000" b="0" dirty="0" err="1" smtClean="0"/>
              <a:t>Cryo</a:t>
            </a:r>
            <a:r>
              <a:rPr lang="en-US" sz="2000" b="0" dirty="0"/>
              <a:t>-</a:t>
            </a:r>
            <a:r>
              <a:rPr lang="en-US" sz="2000" b="0" dirty="0" smtClean="0"/>
              <a:t>Med </a:t>
            </a:r>
            <a:r>
              <a:rPr lang="en-US" sz="2000" b="0" dirty="0"/>
              <a:t>freezers in the Blood Bank required significant maintenance last week.  </a:t>
            </a:r>
            <a:endParaRPr lang="en-US" sz="2000" b="0" dirty="0" smtClean="0"/>
          </a:p>
          <a:p>
            <a:pPr marL="342900" indent="-342900">
              <a:buFont typeface="Arial" pitchFamily="34" charset="0"/>
              <a:buChar char="•"/>
            </a:pPr>
            <a:endParaRPr lang="en-US" sz="2000" b="0" dirty="0"/>
          </a:p>
          <a:p>
            <a:pPr marL="342900" indent="-342900">
              <a:buFont typeface="Arial" pitchFamily="34" charset="0"/>
              <a:buChar char="•"/>
            </a:pPr>
            <a:r>
              <a:rPr lang="en-US" sz="2000" dirty="0" smtClean="0">
                <a:solidFill>
                  <a:srgbClr val="FF0000"/>
                </a:solidFill>
              </a:rPr>
              <a:t>Allen </a:t>
            </a:r>
            <a:r>
              <a:rPr lang="en-US" sz="2000" dirty="0" err="1" smtClean="0">
                <a:solidFill>
                  <a:srgbClr val="FF0000"/>
                </a:solidFill>
              </a:rPr>
              <a:t>Ano</a:t>
            </a:r>
            <a:r>
              <a:rPr lang="en-US" sz="2000" dirty="0" smtClean="0">
                <a:solidFill>
                  <a:srgbClr val="FF0000"/>
                </a:solidFill>
              </a:rPr>
              <a:t>, Kathy Davis, Brian Dziubinski, Bill Hubbard, Bob Killen, Tom Morrow, Sue Stern</a:t>
            </a:r>
            <a:r>
              <a:rPr lang="en-US" sz="2000" b="0" dirty="0" smtClean="0"/>
              <a:t>, </a:t>
            </a:r>
            <a:r>
              <a:rPr lang="en-US" sz="2000" dirty="0" smtClean="0">
                <a:solidFill>
                  <a:srgbClr val="FF0000"/>
                </a:solidFill>
              </a:rPr>
              <a:t>Ramesh </a:t>
            </a:r>
            <a:r>
              <a:rPr lang="en-US" sz="2000" dirty="0" err="1" smtClean="0">
                <a:solidFill>
                  <a:srgbClr val="FF0000"/>
                </a:solidFill>
              </a:rPr>
              <a:t>Surisetty</a:t>
            </a:r>
            <a:r>
              <a:rPr lang="en-US" sz="2000" dirty="0" smtClean="0">
                <a:solidFill>
                  <a:srgbClr val="FF0000"/>
                </a:solidFill>
              </a:rPr>
              <a:t>, Denise Twarkowski, Nick Wesener</a:t>
            </a:r>
            <a:r>
              <a:rPr lang="en-US" sz="2000" b="0" dirty="0" smtClean="0"/>
              <a:t> for migrating the glucometer  RALS interface successfully and with minimal service interruption during the weekend of February 22</a:t>
            </a:r>
            <a:r>
              <a:rPr lang="en-US" sz="2000" b="0" baseline="30000" dirty="0" smtClean="0"/>
              <a:t>nd</a:t>
            </a:r>
            <a:r>
              <a:rPr lang="en-US" sz="2000" b="0" dirty="0" smtClean="0"/>
              <a:t>.</a:t>
            </a:r>
          </a:p>
          <a:p>
            <a:pPr marL="342900" indent="-342900">
              <a:buFont typeface="Arial" pitchFamily="34" charset="0"/>
              <a:buChar char="•"/>
            </a:pPr>
            <a:endParaRPr lang="en-US" sz="2000" dirty="0"/>
          </a:p>
          <a:p>
            <a:pPr marL="342900" indent="-342900">
              <a:buFont typeface="Arial" pitchFamily="34" charset="0"/>
              <a:buChar char="•"/>
            </a:pPr>
            <a:r>
              <a:rPr lang="en-US" sz="2200" dirty="0" smtClean="0">
                <a:solidFill>
                  <a:srgbClr val="FF0000"/>
                </a:solidFill>
              </a:rPr>
              <a:t>Poke Program </a:t>
            </a:r>
            <a:r>
              <a:rPr lang="en-US" sz="2200" b="0" dirty="0" smtClean="0"/>
              <a:t>that is supported by our Phlebotomy areas for receiving the </a:t>
            </a:r>
            <a:r>
              <a:rPr lang="en-US" sz="2200" b="0" dirty="0"/>
              <a:t>UMHS Program of the </a:t>
            </a:r>
            <a:r>
              <a:rPr lang="en-US" sz="2200" b="0" dirty="0" smtClean="0"/>
              <a:t>Year honorable mention.</a:t>
            </a:r>
          </a:p>
          <a:p>
            <a:pPr marL="342900" indent="-342900">
              <a:buFont typeface="Arial" pitchFamily="34" charset="0"/>
              <a:buChar char="•"/>
            </a:pPr>
            <a:endParaRPr lang="en-US" sz="2200" b="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125" y="385763"/>
            <a:ext cx="6584950" cy="985837"/>
          </a:xfrm>
        </p:spPr>
        <p:txBody>
          <a:bodyPr/>
          <a:lstStyle/>
          <a:p>
            <a:r>
              <a:rPr lang="en-US" sz="2000" b="1" dirty="0"/>
              <a:t>Clinical Laboratory News, Notes, and Kudos</a:t>
            </a:r>
            <a:r>
              <a:rPr lang="en-US" sz="4400" b="1" dirty="0"/>
              <a:t/>
            </a:r>
            <a:br>
              <a:rPr lang="en-US" sz="4400" b="1" dirty="0"/>
            </a:br>
            <a:endParaRPr lang="en-US" sz="4400" b="1" dirty="0"/>
          </a:p>
        </p:txBody>
      </p:sp>
      <p:sp>
        <p:nvSpPr>
          <p:cNvPr id="3" name="Content Placeholder 2"/>
          <p:cNvSpPr>
            <a:spLocks noGrp="1"/>
          </p:cNvSpPr>
          <p:nvPr>
            <p:ph idx="1"/>
          </p:nvPr>
        </p:nvSpPr>
        <p:spPr>
          <a:xfrm>
            <a:off x="381000" y="1143000"/>
            <a:ext cx="6584950" cy="6335712"/>
          </a:xfrm>
        </p:spPr>
        <p:txBody>
          <a:bodyPr/>
          <a:lstStyle/>
          <a:p>
            <a:r>
              <a:rPr lang="en-US" sz="2400" b="1" dirty="0">
                <a:solidFill>
                  <a:srgbClr val="FF0000"/>
                </a:solidFill>
              </a:rPr>
              <a:t>Sue Stern &amp; Dr. Newton-</a:t>
            </a:r>
            <a:r>
              <a:rPr lang="en-US" sz="2400" dirty="0"/>
              <a:t>Addressing concerns related to STAT testing for pregnant women presenting in the triage </a:t>
            </a:r>
            <a:r>
              <a:rPr lang="en-US" sz="2400" dirty="0" smtClean="0"/>
              <a:t>area.</a:t>
            </a:r>
          </a:p>
          <a:p>
            <a:r>
              <a:rPr lang="en-US" sz="2400" b="1" dirty="0" smtClean="0">
                <a:solidFill>
                  <a:srgbClr val="FF0000"/>
                </a:solidFill>
              </a:rPr>
              <a:t>Jerry Davis &amp; Dr. Vergilio</a:t>
            </a:r>
            <a:r>
              <a:rPr lang="en-US" sz="2400" dirty="0" smtClean="0">
                <a:solidFill>
                  <a:srgbClr val="FF0000"/>
                </a:solidFill>
              </a:rPr>
              <a:t>-</a:t>
            </a:r>
            <a:r>
              <a:rPr lang="en-US" sz="2400" dirty="0" smtClean="0"/>
              <a:t>Implementing the SYSMEX in the Canton Laboratory.</a:t>
            </a:r>
          </a:p>
          <a:p>
            <a:r>
              <a:rPr lang="en-US" sz="2400" b="1" dirty="0">
                <a:solidFill>
                  <a:srgbClr val="FF0000"/>
                </a:solidFill>
              </a:rPr>
              <a:t>Terrance Still</a:t>
            </a:r>
            <a:r>
              <a:rPr lang="en-US" sz="2400" dirty="0"/>
              <a:t>-Persistent assistance for an outside physician to locate experts in a rare field for a second opinion on a unique case which resulted in 5 days of research.  </a:t>
            </a:r>
          </a:p>
          <a:p>
            <a:endParaRPr lang="en-US" sz="3200" dirty="0">
              <a:solidFill>
                <a:srgbClr val="FF0000"/>
              </a:solidFill>
            </a:endParaRPr>
          </a:p>
          <a:p>
            <a:endParaRPr lang="en-US" dirty="0"/>
          </a:p>
        </p:txBody>
      </p:sp>
    </p:spTree>
    <p:extLst>
      <p:ext uri="{BB962C8B-B14F-4D97-AF65-F5344CB8AC3E}">
        <p14:creationId xmlns:p14="http://schemas.microsoft.com/office/powerpoint/2010/main" val="4743844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81000" y="152400"/>
            <a:ext cx="6584950" cy="714375"/>
          </a:xfrm>
        </p:spPr>
        <p:txBody>
          <a:bodyPr/>
          <a:lstStyle/>
          <a:p>
            <a:r>
              <a:rPr lang="en-US" sz="1400" b="1" dirty="0" smtClean="0">
                <a:solidFill>
                  <a:schemeClr val="accent2"/>
                </a:solidFill>
              </a:rPr>
              <a:t>Clinical Pathology Patient Care Quality</a:t>
            </a:r>
            <a:r>
              <a:rPr lang="en-US" sz="1400" b="1" u="sng" dirty="0" smtClean="0">
                <a:solidFill>
                  <a:schemeClr val="accent2"/>
                </a:solidFill>
              </a:rPr>
              <a:t/>
            </a:r>
            <a:br>
              <a:rPr lang="en-US" sz="1400" b="1" u="sng" dirty="0" smtClean="0">
                <a:solidFill>
                  <a:schemeClr val="accent2"/>
                </a:solidFill>
              </a:rPr>
            </a:br>
            <a:r>
              <a:rPr lang="en-US" sz="1400" b="1" u="sng" dirty="0" smtClean="0">
                <a:solidFill>
                  <a:schemeClr val="accent2"/>
                </a:solidFill>
              </a:rPr>
              <a:t/>
            </a:r>
            <a:br>
              <a:rPr lang="en-US" sz="1400" b="1" u="sng" dirty="0" smtClean="0">
                <a:solidFill>
                  <a:schemeClr val="accent2"/>
                </a:solidFill>
              </a:rPr>
            </a:br>
            <a:r>
              <a:rPr lang="en-US" sz="1600" dirty="0" smtClean="0">
                <a:solidFill>
                  <a:schemeClr val="accent2"/>
                </a:solidFill>
              </a:rPr>
              <a:t>Blood Bank</a:t>
            </a:r>
            <a:endParaRPr lang="en-US" sz="1600" dirty="0" smtClean="0"/>
          </a:p>
        </p:txBody>
      </p:sp>
      <p:sp>
        <p:nvSpPr>
          <p:cNvPr id="3" name="Rectangle 2"/>
          <p:cNvSpPr/>
          <p:nvPr/>
        </p:nvSpPr>
        <p:spPr>
          <a:xfrm>
            <a:off x="381000" y="6172200"/>
            <a:ext cx="6629400" cy="2677656"/>
          </a:xfrm>
          <a:prstGeom prst="rect">
            <a:avLst/>
          </a:prstGeom>
        </p:spPr>
        <p:txBody>
          <a:bodyPr wrap="square">
            <a:spAutoFit/>
          </a:bodyPr>
          <a:lstStyle/>
          <a:p>
            <a:pPr lvl="0">
              <a:spcBef>
                <a:spcPts val="0"/>
              </a:spcBef>
              <a:spcAft>
                <a:spcPts val="0"/>
              </a:spcAft>
            </a:pPr>
            <a:r>
              <a:rPr lang="en-US" sz="1400" dirty="0" smtClean="0">
                <a:solidFill>
                  <a:srgbClr val="1F497D"/>
                </a:solidFill>
                <a:latin typeface="Calibri"/>
                <a:ea typeface="Calibri"/>
              </a:rPr>
              <a:t>Pathology </a:t>
            </a:r>
            <a:r>
              <a:rPr lang="en-US" sz="1400" dirty="0">
                <a:solidFill>
                  <a:srgbClr val="1F497D"/>
                </a:solidFill>
                <a:latin typeface="Calibri"/>
                <a:ea typeface="Calibri"/>
              </a:rPr>
              <a:t>is pursuing a two pronged approach to “specimen quality” in the ED.  </a:t>
            </a:r>
          </a:p>
          <a:p>
            <a:pPr marL="342900" lvl="0" indent="-342900">
              <a:spcBef>
                <a:spcPts val="0"/>
              </a:spcBef>
              <a:spcAft>
                <a:spcPts val="0"/>
              </a:spcAft>
              <a:buFontTx/>
              <a:buAutoNum type="arabicPeriod"/>
            </a:pPr>
            <a:r>
              <a:rPr lang="en-US" sz="1400" dirty="0">
                <a:solidFill>
                  <a:srgbClr val="1F497D"/>
                </a:solidFill>
                <a:latin typeface="Calibri"/>
                <a:ea typeface="Calibri"/>
              </a:rPr>
              <a:t>There is and has been ongoing discussions via Nursing Liaisons (Barb Wetula, RN, and Sheryl Woloskie) to addressing training for non-Pathology collected specimens.  This focus has been on all of UMHS, with an emphasis on the ED. </a:t>
            </a:r>
          </a:p>
          <a:p>
            <a:pPr marL="342900" lvl="0" indent="-342900">
              <a:spcBef>
                <a:spcPts val="0"/>
              </a:spcBef>
              <a:spcAft>
                <a:spcPts val="0"/>
              </a:spcAft>
              <a:buFontTx/>
              <a:buAutoNum type="arabicPeriod"/>
            </a:pPr>
            <a:r>
              <a:rPr lang="en-US" sz="1400" dirty="0" smtClean="0">
                <a:solidFill>
                  <a:srgbClr val="1F497D"/>
                </a:solidFill>
                <a:latin typeface="Calibri"/>
                <a:ea typeface="Calibri"/>
              </a:rPr>
              <a:t>Pathology and the Emergency Department are investigating </a:t>
            </a:r>
            <a:r>
              <a:rPr lang="en-US" sz="1400" dirty="0">
                <a:solidFill>
                  <a:srgbClr val="1F497D"/>
                </a:solidFill>
                <a:latin typeface="Calibri"/>
                <a:ea typeface="Calibri"/>
              </a:rPr>
              <a:t>possible deployment </a:t>
            </a:r>
            <a:r>
              <a:rPr lang="en-US" sz="1400" dirty="0" smtClean="0">
                <a:solidFill>
                  <a:srgbClr val="1F497D"/>
                </a:solidFill>
                <a:latin typeface="Calibri"/>
                <a:ea typeface="Calibri"/>
              </a:rPr>
              <a:t>of </a:t>
            </a:r>
            <a:r>
              <a:rPr lang="en-US" sz="1400" dirty="0">
                <a:solidFill>
                  <a:srgbClr val="1F497D"/>
                </a:solidFill>
                <a:latin typeface="Calibri"/>
                <a:ea typeface="Calibri"/>
              </a:rPr>
              <a:t>additional Pathology personal in the ED POCT </a:t>
            </a:r>
            <a:r>
              <a:rPr lang="en-US" sz="1400" dirty="0" smtClean="0">
                <a:solidFill>
                  <a:srgbClr val="1F497D"/>
                </a:solidFill>
                <a:latin typeface="Calibri"/>
                <a:ea typeface="Calibri"/>
              </a:rPr>
              <a:t>lab</a:t>
            </a:r>
            <a:r>
              <a:rPr lang="en-US" sz="1400" dirty="0">
                <a:solidFill>
                  <a:srgbClr val="1F497D"/>
                </a:solidFill>
                <a:latin typeface="Calibri"/>
                <a:ea typeface="Calibri"/>
              </a:rPr>
              <a:t> </a:t>
            </a:r>
            <a:r>
              <a:rPr lang="en-US" sz="1400" dirty="0" smtClean="0">
                <a:solidFill>
                  <a:srgbClr val="1F497D"/>
                </a:solidFill>
                <a:latin typeface="Calibri"/>
                <a:ea typeface="Calibri"/>
              </a:rPr>
              <a:t>or utilization of the Soft ID system which has been shown to assist with patient identification/signature errors at other institutions.</a:t>
            </a:r>
          </a:p>
          <a:p>
            <a:pPr marL="342900" lvl="0" indent="-342900">
              <a:spcBef>
                <a:spcPts val="0"/>
              </a:spcBef>
              <a:spcAft>
                <a:spcPts val="0"/>
              </a:spcAft>
              <a:buFontTx/>
              <a:buAutoNum type="arabicPeriod"/>
            </a:pPr>
            <a:r>
              <a:rPr lang="en-US" sz="1400" dirty="0" smtClean="0">
                <a:solidFill>
                  <a:srgbClr val="1F497D"/>
                </a:solidFill>
                <a:latin typeface="Calibri"/>
                <a:ea typeface="Calibri"/>
              </a:rPr>
              <a:t>While there was a decrease in January relative to the number of errors this was not sustained into January.</a:t>
            </a:r>
          </a:p>
          <a:p>
            <a:pPr marL="342900" lvl="0" indent="-342900">
              <a:spcBef>
                <a:spcPts val="0"/>
              </a:spcBef>
              <a:spcAft>
                <a:spcPts val="0"/>
              </a:spcAft>
              <a:buFontTx/>
              <a:buAutoNum type="arabicPeriod"/>
            </a:pPr>
            <a:endParaRPr lang="en-US" sz="1400" dirty="0" smtClean="0">
              <a:solidFill>
                <a:srgbClr val="1F497D"/>
              </a:solidFill>
              <a:latin typeface="Calibri"/>
              <a:ea typeface="Calibri"/>
            </a:endParaRPr>
          </a:p>
          <a:p>
            <a:pPr marL="342900" lvl="0" indent="-342900">
              <a:spcBef>
                <a:spcPts val="0"/>
              </a:spcBef>
              <a:spcAft>
                <a:spcPts val="0"/>
              </a:spcAft>
              <a:buFontTx/>
              <a:buAutoNum type="arabicPeriod"/>
            </a:pPr>
            <a:endParaRPr lang="en-US" sz="1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068" y="1162050"/>
            <a:ext cx="7060864"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152400"/>
            <a:ext cx="6584950" cy="714375"/>
          </a:xfrm>
        </p:spPr>
        <p:txBody>
          <a:bodyPr/>
          <a:lstStyle/>
          <a:p>
            <a:r>
              <a:rPr lang="en-US" sz="1400" b="1" dirty="0">
                <a:solidFill>
                  <a:schemeClr val="accent2"/>
                </a:solidFill>
              </a:rPr>
              <a:t>Clinical Pathology Patient Care Quality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r>
              <a:rPr lang="en-US" sz="1600" dirty="0" smtClean="0">
                <a:solidFill>
                  <a:schemeClr val="accent2"/>
                </a:solidFill>
              </a:rPr>
              <a:t>Chemistry</a:t>
            </a:r>
            <a:endParaRPr lang="en-US" sz="1800" b="1" dirty="0" smtClean="0"/>
          </a:p>
        </p:txBody>
      </p:sp>
      <p:sp>
        <p:nvSpPr>
          <p:cNvPr id="4" name="Content Placeholder 5"/>
          <p:cNvSpPr>
            <a:spLocks noGrp="1" noChangeArrowheads="1"/>
          </p:cNvSpPr>
          <p:nvPr>
            <p:ph idx="1"/>
          </p:nvPr>
        </p:nvSpPr>
        <p:spPr>
          <a:xfrm>
            <a:off x="381001" y="5029200"/>
            <a:ext cx="3429000" cy="4328886"/>
          </a:xfrm>
          <a:prstGeom prst="rect">
            <a:avLst/>
          </a:prstGeom>
          <a:ln>
            <a:solidFill>
              <a:schemeClr val="tx1"/>
            </a:solidFill>
          </a:ln>
        </p:spPr>
        <p:txBody>
          <a:bodyPr/>
          <a:lstStyle/>
          <a:p>
            <a:pPr marL="0" indent="0" eaLnBrk="1" hangingPunct="1">
              <a:buFontTx/>
              <a:buNone/>
            </a:pPr>
            <a:r>
              <a:rPr lang="en-US" sz="1400" b="1" dirty="0" smtClean="0"/>
              <a:t>Description of Problem: </a:t>
            </a:r>
            <a:r>
              <a:rPr lang="en-US" sz="1400" dirty="0" smtClean="0"/>
              <a:t>The guaiac method for detecting blood in the stool as a detection of colorectal cancer requires the patient to adhere to several diet restrictions as well as to collect three separate collections.  Newer methodologies are available that only require a single sample, no diet restrictions, and have a higher sensitivity.  </a:t>
            </a:r>
            <a:endParaRPr lang="en-US" sz="1400" b="1" dirty="0" smtClean="0"/>
          </a:p>
          <a:p>
            <a:pPr marL="0" indent="0" eaLnBrk="1" hangingPunct="1">
              <a:buFontTx/>
              <a:buNone/>
            </a:pPr>
            <a:r>
              <a:rPr lang="en-US" sz="1400" b="1" dirty="0" smtClean="0"/>
              <a:t>Impact of Problem: </a:t>
            </a:r>
          </a:p>
          <a:p>
            <a:pPr marL="0" indent="0" eaLnBrk="1" hangingPunct="1">
              <a:buFontTx/>
              <a:buNone/>
            </a:pPr>
            <a:r>
              <a:rPr lang="en-US" sz="1400" dirty="0"/>
              <a:t>Historically, the amount of </a:t>
            </a:r>
            <a:r>
              <a:rPr lang="en-US" sz="1400" dirty="0" smtClean="0"/>
              <a:t>guaiac </a:t>
            </a:r>
            <a:r>
              <a:rPr lang="en-US" sz="1400" dirty="0"/>
              <a:t>cards distributed had a low rate of </a:t>
            </a:r>
            <a:r>
              <a:rPr lang="en-US" sz="1400" dirty="0" smtClean="0"/>
              <a:t>return.  Use of the newer immunochemical method has increased the rate of return due to ease of collection by the patient alone.  </a:t>
            </a:r>
            <a:endParaRPr lang="en-US" sz="1400" b="1" dirty="0"/>
          </a:p>
          <a:p>
            <a:pPr marL="0" indent="0" eaLnBrk="1" hangingPunct="1">
              <a:buFontTx/>
              <a:buNone/>
            </a:pPr>
            <a:endParaRPr lang="en-US" sz="1400" dirty="0"/>
          </a:p>
          <a:p>
            <a:pPr marL="0" indent="0" eaLnBrk="1" hangingPunct="1">
              <a:buFontTx/>
              <a:buNone/>
            </a:pPr>
            <a:r>
              <a:rPr lang="en-US" sz="1400" b="1" dirty="0" smtClean="0"/>
              <a:t>Reporter of Problem:</a:t>
            </a:r>
            <a:endParaRPr lang="en-US" sz="1400" b="1" dirty="0"/>
          </a:p>
          <a:p>
            <a:pPr marL="0" indent="0" eaLnBrk="1" hangingPunct="1">
              <a:buFontTx/>
              <a:buNone/>
            </a:pPr>
            <a:r>
              <a:rPr lang="en-US" sz="1400" dirty="0" smtClean="0"/>
              <a:t>Laboratories, physician offices</a:t>
            </a:r>
          </a:p>
        </p:txBody>
      </p:sp>
      <p:sp>
        <p:nvSpPr>
          <p:cNvPr id="5" name="Rectangle 3"/>
          <p:cNvSpPr txBox="1">
            <a:spLocks noChangeArrowheads="1"/>
          </p:cNvSpPr>
          <p:nvPr/>
        </p:nvSpPr>
        <p:spPr bwMode="auto">
          <a:xfrm>
            <a:off x="4012869" y="5029200"/>
            <a:ext cx="3064293" cy="43434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400" b="1" dirty="0" smtClean="0"/>
              <a:t>Description of </a:t>
            </a:r>
            <a:r>
              <a:rPr lang="en-US" sz="1400" dirty="0" smtClean="0"/>
              <a:t>Solution: </a:t>
            </a:r>
          </a:p>
          <a:p>
            <a:pPr marL="0" indent="0" eaLnBrk="1" hangingPunct="1">
              <a:buNone/>
            </a:pPr>
            <a:r>
              <a:rPr lang="en-US" sz="1400" b="0" dirty="0" smtClean="0"/>
              <a:t>Implement the immunochemical method (FIT) for detection of colorectal cancer. Physicians would order the test when the kit was handed to the patient. </a:t>
            </a:r>
            <a:r>
              <a:rPr lang="en-US" sz="1400" b="0" dirty="0"/>
              <a:t>Pre-stamped envelopes provided to the patient will be returned to the laboratory where the test will be run. </a:t>
            </a:r>
            <a:endParaRPr lang="en-US" sz="1400" b="0" dirty="0" smtClean="0"/>
          </a:p>
          <a:p>
            <a:pPr marL="0" indent="0" eaLnBrk="1" hangingPunct="1">
              <a:buNone/>
            </a:pPr>
            <a:r>
              <a:rPr lang="en-US" sz="1400" dirty="0" smtClean="0"/>
              <a:t>How we know it worked:</a:t>
            </a:r>
          </a:p>
          <a:p>
            <a:pPr marL="0" indent="0" eaLnBrk="1" hangingPunct="1">
              <a:buNone/>
            </a:pPr>
            <a:r>
              <a:rPr lang="en-US" sz="1400" b="0" dirty="0" smtClean="0"/>
              <a:t>TBD-</a:t>
            </a:r>
            <a:r>
              <a:rPr lang="en-US" sz="1400" b="0" dirty="0"/>
              <a:t>Using reports that pull data for the number of tests performed versus the number of tests pending we can </a:t>
            </a:r>
            <a:r>
              <a:rPr lang="en-US" sz="1400" b="0" dirty="0" smtClean="0"/>
              <a:t>calculate the rate of compliance.</a:t>
            </a:r>
            <a:endParaRPr lang="en-US" sz="1400" b="0" dirty="0"/>
          </a:p>
          <a:p>
            <a:pPr marL="0" indent="0" eaLnBrk="1" hangingPunct="1">
              <a:buNone/>
            </a:pPr>
            <a:endParaRPr lang="en-US" sz="1400" b="0" dirty="0"/>
          </a:p>
          <a:p>
            <a:pPr marL="0" indent="0" eaLnBrk="1" hangingPunct="1">
              <a:buNone/>
            </a:pPr>
            <a:r>
              <a:rPr lang="en-US" sz="1400" b="1" dirty="0" smtClean="0"/>
              <a:t>Date Solution Implemented</a:t>
            </a:r>
            <a:r>
              <a:rPr lang="en-US" sz="1400" dirty="0" smtClean="0"/>
              <a:t>: </a:t>
            </a:r>
            <a:r>
              <a:rPr lang="en-US" sz="1400" b="0" dirty="0" smtClean="0"/>
              <a:t>October 29,  2013</a:t>
            </a:r>
          </a:p>
        </p:txBody>
      </p:sp>
      <p:graphicFrame>
        <p:nvGraphicFramePr>
          <p:cNvPr id="8" name="Chart 7"/>
          <p:cNvGraphicFramePr>
            <a:graphicFrameLocks/>
          </p:cNvGraphicFramePr>
          <p:nvPr>
            <p:extLst>
              <p:ext uri="{D42A27DB-BD31-4B8C-83A1-F6EECF244321}">
                <p14:modId xmlns:p14="http://schemas.microsoft.com/office/powerpoint/2010/main" val="3809813649"/>
              </p:ext>
            </p:extLst>
          </p:nvPr>
        </p:nvGraphicFramePr>
        <p:xfrm>
          <a:off x="838200" y="981075"/>
          <a:ext cx="5429250" cy="40195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152400"/>
            <a:ext cx="6584950" cy="714375"/>
          </a:xfrm>
        </p:spPr>
        <p:txBody>
          <a:bodyPr/>
          <a:lstStyle/>
          <a:p>
            <a:r>
              <a:rPr lang="en-US" sz="1400" b="1" dirty="0">
                <a:solidFill>
                  <a:schemeClr val="accent2"/>
                </a:solidFill>
              </a:rPr>
              <a:t>Clinical Pathology Patient Care Quality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r>
              <a:rPr lang="en-US" sz="1600" dirty="0" smtClean="0">
                <a:solidFill>
                  <a:schemeClr val="accent2"/>
                </a:solidFill>
              </a:rPr>
              <a:t>Microbiology</a:t>
            </a:r>
            <a:endParaRPr lang="en-US" sz="1800" b="1" dirty="0" smtClean="0"/>
          </a:p>
        </p:txBody>
      </p:sp>
      <p:sp>
        <p:nvSpPr>
          <p:cNvPr id="4" name="Rectangle 3"/>
          <p:cNvSpPr/>
          <p:nvPr/>
        </p:nvSpPr>
        <p:spPr>
          <a:xfrm>
            <a:off x="138743" y="5257800"/>
            <a:ext cx="7037713" cy="4247317"/>
          </a:xfrm>
          <a:prstGeom prst="rect">
            <a:avLst/>
          </a:prstGeom>
        </p:spPr>
        <p:txBody>
          <a:bodyPr wrap="square">
            <a:spAutoFit/>
          </a:bodyPr>
          <a:lstStyle/>
          <a:p>
            <a:r>
              <a:rPr lang="en-US" b="0" dirty="0"/>
              <a:t>Leaky specimens can </a:t>
            </a:r>
            <a:r>
              <a:rPr lang="en-US" b="0" dirty="0" smtClean="0"/>
              <a:t>be hazardous and can result in rejection </a:t>
            </a:r>
            <a:r>
              <a:rPr lang="en-US" b="0" dirty="0"/>
              <a:t>of the </a:t>
            </a:r>
            <a:r>
              <a:rPr lang="en-US" b="0" dirty="0" smtClean="0"/>
              <a:t>specimen or delays </a:t>
            </a:r>
            <a:r>
              <a:rPr lang="en-US" b="0" dirty="0"/>
              <a:t>in </a:t>
            </a:r>
            <a:r>
              <a:rPr lang="en-US" b="0" dirty="0" smtClean="0"/>
              <a:t>testing.  The average total monthly volume illustrated on the graph is ~ 4800.  </a:t>
            </a:r>
            <a:r>
              <a:rPr lang="en-US" b="0" dirty="0"/>
              <a:t>Despite changes to the </a:t>
            </a:r>
            <a:r>
              <a:rPr lang="en-US" b="0" dirty="0" smtClean="0"/>
              <a:t>urinary cup used, </a:t>
            </a:r>
            <a:r>
              <a:rPr lang="en-US" b="0" dirty="0"/>
              <a:t>leaky specimens continue to arrive in the Pathology laboratory.  </a:t>
            </a:r>
            <a:r>
              <a:rPr lang="en-US" b="0" dirty="0" smtClean="0"/>
              <a:t>Most such specimens are </a:t>
            </a:r>
            <a:r>
              <a:rPr lang="en-US" b="0" dirty="0"/>
              <a:t>sent to </a:t>
            </a:r>
            <a:r>
              <a:rPr lang="en-US" b="0" dirty="0" smtClean="0"/>
              <a:t>Microbiology. </a:t>
            </a:r>
            <a:r>
              <a:rPr lang="en-US" b="0" dirty="0"/>
              <a:t>Cultures are canceled when the specimen cannot be salvaged or when multiple patient containers have leaked in the same specimen bag. In addition, if specimens are not processed within a relatively short </a:t>
            </a:r>
            <a:r>
              <a:rPr lang="en-US" b="0" dirty="0" smtClean="0"/>
              <a:t>period of </a:t>
            </a:r>
            <a:r>
              <a:rPr lang="en-US" b="0" dirty="0"/>
              <a:t>time, contaminated bacterial growth </a:t>
            </a:r>
            <a:r>
              <a:rPr lang="en-US" b="0" dirty="0" smtClean="0"/>
              <a:t>occurs causing </a:t>
            </a:r>
            <a:r>
              <a:rPr lang="en-US" b="0" dirty="0"/>
              <a:t>an increase in the number of false positives.  This is particularly true for urine cultures that require the patient to perform a clean catch.  These cultures are more prone to contaminants not related to a true </a:t>
            </a:r>
            <a:r>
              <a:rPr lang="en-US" b="0" dirty="0" smtClean="0"/>
              <a:t>infection.  Due to these issues</a:t>
            </a:r>
            <a:r>
              <a:rPr lang="en-US" b="0" dirty="0"/>
              <a:t>, </a:t>
            </a:r>
            <a:r>
              <a:rPr lang="en-US" b="0" dirty="0" smtClean="0"/>
              <a:t>an investigation has </a:t>
            </a:r>
            <a:r>
              <a:rPr lang="en-US" b="0" dirty="0"/>
              <a:t>been ongoing </a:t>
            </a:r>
            <a:r>
              <a:rPr lang="en-US" b="0" dirty="0" smtClean="0"/>
              <a:t>into using the a vacutainer urine collection system that eliminates the need to tighten a screw cap for urine specimens which compose the majority of leaky specimens.  Currently, Pathology Satellite labs, as well as the Emergency Department Lab use these containers for specimen transport and leakage does not occur.  Coordination with Infection Control to migrate to this container type is ongoing. A pilot on the 6D CCMU is occurring relative to use of catheter adapters along with urine vacutainer collections is currently in progress.</a:t>
            </a:r>
            <a:endParaRPr lang="en-US" b="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990600"/>
            <a:ext cx="6781800" cy="3865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Hematology &amp; Phlebotomy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381001" y="3505200"/>
            <a:ext cx="3429000" cy="6019800"/>
          </a:xfrm>
          <a:prstGeom prst="rect">
            <a:avLst/>
          </a:prstGeom>
          <a:ln>
            <a:solidFill>
              <a:schemeClr val="tx1"/>
            </a:solidFill>
          </a:ln>
        </p:spPr>
        <p:txBody>
          <a:bodyPr/>
          <a:lstStyle/>
          <a:p>
            <a:pPr marL="0" indent="0" eaLnBrk="1" hangingPunct="1">
              <a:buFontTx/>
              <a:buNone/>
            </a:pPr>
            <a:r>
              <a:rPr lang="en-US" sz="1300" b="1" dirty="0" smtClean="0"/>
              <a:t>Description of Problem: </a:t>
            </a:r>
            <a:r>
              <a:rPr lang="en-US" sz="1200" dirty="0" smtClean="0">
                <a:latin typeface="+mj-lt"/>
              </a:rPr>
              <a:t>Patients seen by the Hematology-Oncology service have lab testing followed by a clinic appointment where decisions as to whether the patient will receive an infusion treatment that day are made.  A vast majority of specimens have results within the desired turn-around-time (TAT), however there continues to be outliers that impact delivery of care to the patients.  These samples, due to the nature of the disease, often require more time to evaluate due to abnormal results and challenging blood smear differentials.</a:t>
            </a:r>
            <a:endParaRPr lang="en-US" sz="1200" b="1" dirty="0" smtClean="0">
              <a:latin typeface="+mj-lt"/>
            </a:endParaRPr>
          </a:p>
          <a:p>
            <a:pPr marL="0" indent="0" eaLnBrk="1" hangingPunct="1">
              <a:buFontTx/>
              <a:buNone/>
            </a:pPr>
            <a:r>
              <a:rPr lang="en-US" sz="1300" b="1" dirty="0" smtClean="0"/>
              <a:t>Impact of Problem: </a:t>
            </a:r>
            <a:r>
              <a:rPr lang="en-US" sz="1200" dirty="0" smtClean="0">
                <a:latin typeface="+mj-lt"/>
              </a:rPr>
              <a:t>Patient treatment may be delayed because physicians wait for laboratory results to be available.</a:t>
            </a:r>
            <a:endParaRPr lang="en-US" sz="1200" b="1" dirty="0">
              <a:latin typeface="+mj-lt"/>
            </a:endParaRPr>
          </a:p>
          <a:p>
            <a:pPr marL="0" indent="0" eaLnBrk="1" hangingPunct="1">
              <a:buFontTx/>
              <a:buNone/>
            </a:pPr>
            <a:r>
              <a:rPr lang="en-US" sz="1300" b="1" dirty="0" smtClean="0"/>
              <a:t>Reporter of Problem: </a:t>
            </a:r>
            <a:r>
              <a:rPr lang="en-US" sz="1200" dirty="0" err="1" smtClean="0">
                <a:latin typeface="+mj-lt"/>
              </a:rPr>
              <a:t>Heme-Onc</a:t>
            </a:r>
            <a:r>
              <a:rPr lang="en-US" sz="1200" dirty="0" smtClean="0">
                <a:latin typeface="+mj-lt"/>
              </a:rPr>
              <a:t> physicians and nurses</a:t>
            </a:r>
          </a:p>
          <a:p>
            <a:pPr marL="0" indent="0" eaLnBrk="1" hangingPunct="1">
              <a:buNone/>
            </a:pPr>
            <a:r>
              <a:rPr lang="en-US" sz="1300" b="1" dirty="0"/>
              <a:t>Description of Solution: </a:t>
            </a:r>
          </a:p>
          <a:p>
            <a:pPr marL="0" indent="0" defTabSz="914400" eaLnBrk="1" hangingPunct="1">
              <a:spcBef>
                <a:spcPct val="0"/>
              </a:spcBef>
              <a:buNone/>
            </a:pPr>
            <a:r>
              <a:rPr lang="en-US" sz="1200" dirty="0" smtClean="0">
                <a:latin typeface="+mj-lt"/>
              </a:rPr>
              <a:t>Although </a:t>
            </a:r>
            <a:r>
              <a:rPr lang="en-US" sz="1200" dirty="0">
                <a:latin typeface="+mj-lt"/>
              </a:rPr>
              <a:t>the in lab TAT is something that can be controlled more readily, the major portion of the delay in testing relates to the initial visit of the patient to the phlebotomy site</a:t>
            </a:r>
            <a:r>
              <a:rPr lang="en-US" sz="1200" dirty="0" smtClean="0">
                <a:latin typeface="+mj-lt"/>
              </a:rPr>
              <a:t>:</a:t>
            </a:r>
            <a:r>
              <a:rPr lang="en-US" sz="1200" dirty="0">
                <a:latin typeface="+mj-lt"/>
              </a:rPr>
              <a:t> time waiting in line before draw, time for the draw, transport to the </a:t>
            </a:r>
            <a:r>
              <a:rPr lang="en-US" sz="1200" dirty="0" smtClean="0">
                <a:latin typeface="+mj-lt"/>
              </a:rPr>
              <a:t>laboratory. </a:t>
            </a:r>
            <a:r>
              <a:rPr lang="en-US" sz="1200" dirty="0">
                <a:solidFill>
                  <a:srgbClr val="000000"/>
                </a:solidFill>
                <a:latin typeface="+mj-lt"/>
              </a:rPr>
              <a:t>A two week pilot at the C &amp; W blood draw station started on November 11, 2013 to query patients whether they had an infusion appointment so they could be triaged ahead of other patients having blood work drawn that did not impact treatment for that day.</a:t>
            </a:r>
            <a:endParaRPr lang="en-US" sz="1200" b="1" dirty="0" smtClean="0">
              <a:latin typeface="+mj-lt"/>
            </a:endParaRPr>
          </a:p>
        </p:txBody>
      </p:sp>
      <p:sp>
        <p:nvSpPr>
          <p:cNvPr id="4" name="Rectangle 3"/>
          <p:cNvSpPr txBox="1">
            <a:spLocks noChangeArrowheads="1"/>
          </p:cNvSpPr>
          <p:nvPr/>
        </p:nvSpPr>
        <p:spPr bwMode="auto">
          <a:xfrm>
            <a:off x="4012870" y="3505200"/>
            <a:ext cx="3064293" cy="60198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FontTx/>
              <a:buNone/>
            </a:pPr>
            <a:r>
              <a:rPr lang="en-US" sz="1200" b="0" dirty="0" smtClean="0">
                <a:solidFill>
                  <a:srgbClr val="000000"/>
                </a:solidFill>
              </a:rPr>
              <a:t>Preliminary </a:t>
            </a:r>
            <a:r>
              <a:rPr lang="en-US" sz="1200" b="0" dirty="0" smtClean="0">
                <a:solidFill>
                  <a:srgbClr val="000000"/>
                </a:solidFill>
              </a:rPr>
              <a:t>surveys of the patient experience have been positive with the </a:t>
            </a:r>
            <a:r>
              <a:rPr lang="en-US" sz="1200" b="0" dirty="0" err="1" smtClean="0">
                <a:solidFill>
                  <a:srgbClr val="000000"/>
                </a:solidFill>
              </a:rPr>
              <a:t>Heme-Onc</a:t>
            </a:r>
            <a:r>
              <a:rPr lang="en-US" sz="1200" b="0" dirty="0" smtClean="0">
                <a:solidFill>
                  <a:srgbClr val="000000"/>
                </a:solidFill>
              </a:rPr>
              <a:t> clinic noting a reduction in the number of complaints</a:t>
            </a:r>
            <a:r>
              <a:rPr lang="en-US" sz="1200" b="0" dirty="0" smtClean="0">
                <a:solidFill>
                  <a:srgbClr val="000000"/>
                </a:solidFill>
              </a:rPr>
              <a:t>. The goal of &lt; 15 minute wait time was met for 82% of respondents.</a:t>
            </a:r>
          </a:p>
          <a:p>
            <a:pPr marL="0" indent="0" eaLnBrk="1" hangingPunct="1">
              <a:buFontTx/>
              <a:buNone/>
            </a:pPr>
            <a:r>
              <a:rPr lang="en-US" sz="1200" b="0" dirty="0" smtClean="0">
                <a:solidFill>
                  <a:srgbClr val="000000"/>
                </a:solidFill>
              </a:rPr>
              <a:t>The real time monitor was released in February 2014 to the clinic to assist with specimen tracking and eliminating wasted time calling the laboratory for specimens that had not been received or were still within the 60 minute in-lab TAT parameters.  </a:t>
            </a:r>
          </a:p>
          <a:p>
            <a:pPr marL="0" indent="0" eaLnBrk="1" hangingPunct="1">
              <a:buNone/>
            </a:pPr>
            <a:r>
              <a:rPr lang="en-US" sz="1300" dirty="0" smtClean="0"/>
              <a:t>Areas for Improvement:</a:t>
            </a:r>
            <a:r>
              <a:rPr lang="en-US" sz="1300" b="0" dirty="0" smtClean="0"/>
              <a:t> </a:t>
            </a:r>
            <a:r>
              <a:rPr lang="en-US" sz="1100" b="0" dirty="0" smtClean="0">
                <a:latin typeface="Arial Narrow" pitchFamily="34" charset="0"/>
              </a:rPr>
              <a:t>Below are comments from the patient survey for room for improvement.</a:t>
            </a:r>
            <a:endParaRPr lang="en-US" sz="1100" dirty="0" smtClean="0">
              <a:latin typeface="Arial Narrow" pitchFamily="34" charset="0"/>
            </a:endParaRPr>
          </a:p>
          <a:p>
            <a:pPr lvl="0"/>
            <a:r>
              <a:rPr lang="en-US" sz="1100" b="0" dirty="0" smtClean="0">
                <a:latin typeface="Arial Narrow" pitchFamily="34" charset="0"/>
              </a:rPr>
              <a:t>15-30 </a:t>
            </a:r>
            <a:r>
              <a:rPr lang="en-US" sz="1100" b="0" dirty="0">
                <a:latin typeface="Arial Narrow" pitchFamily="34" charset="0"/>
              </a:rPr>
              <a:t>min wait due to orders not being in the system.</a:t>
            </a:r>
          </a:p>
          <a:p>
            <a:pPr lvl="0"/>
            <a:r>
              <a:rPr lang="en-US" sz="1100" b="0" dirty="0">
                <a:latin typeface="Arial Narrow" pitchFamily="34" charset="0"/>
              </a:rPr>
              <a:t>Never got labs due to not getting orders~ 3</a:t>
            </a:r>
            <a:r>
              <a:rPr lang="en-US" sz="1100" b="0" baseline="30000" dirty="0">
                <a:latin typeface="Arial Narrow" pitchFamily="34" charset="0"/>
              </a:rPr>
              <a:t>rd</a:t>
            </a:r>
            <a:r>
              <a:rPr lang="en-US" sz="1100" b="0" dirty="0">
                <a:latin typeface="Arial Narrow" pitchFamily="34" charset="0"/>
              </a:rPr>
              <a:t> or 4</a:t>
            </a:r>
            <a:r>
              <a:rPr lang="en-US" sz="1100" b="0" baseline="30000" dirty="0">
                <a:latin typeface="Arial Narrow" pitchFamily="34" charset="0"/>
              </a:rPr>
              <a:t>th</a:t>
            </a:r>
            <a:r>
              <a:rPr lang="en-US" sz="1100" b="0" dirty="0">
                <a:latin typeface="Arial Narrow" pitchFamily="34" charset="0"/>
              </a:rPr>
              <a:t> time that we had to wait for orders confuses me since the apt. is made a month in advance. </a:t>
            </a:r>
          </a:p>
          <a:p>
            <a:pPr lvl="0"/>
            <a:r>
              <a:rPr lang="en-US" sz="1100" b="0" dirty="0" smtClean="0">
                <a:latin typeface="Arial Narrow" pitchFamily="34" charset="0"/>
              </a:rPr>
              <a:t>All </a:t>
            </a:r>
            <a:r>
              <a:rPr lang="en-US" sz="1100" b="0" dirty="0">
                <a:latin typeface="Arial Narrow" pitchFamily="34" charset="0"/>
              </a:rPr>
              <a:t>depends on arrival time before 10am 0-15 min, after 10am 15-30min. Blood labs are a good experience for us. </a:t>
            </a:r>
            <a:endParaRPr lang="en-US" sz="1100" b="0" dirty="0" smtClean="0">
              <a:latin typeface="Arial Narrow" pitchFamily="34" charset="0"/>
            </a:endParaRPr>
          </a:p>
          <a:p>
            <a:pPr lvl="0"/>
            <a:r>
              <a:rPr lang="en-US" sz="1100" b="0" dirty="0" smtClean="0">
                <a:latin typeface="Arial Narrow" pitchFamily="34" charset="0"/>
              </a:rPr>
              <a:t>Our </a:t>
            </a:r>
            <a:r>
              <a:rPr lang="en-US" sz="1100" b="0" dirty="0">
                <a:latin typeface="Arial Narrow" pitchFamily="34" charset="0"/>
              </a:rPr>
              <a:t>first </a:t>
            </a:r>
            <a:r>
              <a:rPr lang="en-US" sz="1100" b="0" dirty="0" smtClean="0">
                <a:latin typeface="Arial Narrow" pitchFamily="34" charset="0"/>
              </a:rPr>
              <a:t>clinic  </a:t>
            </a:r>
            <a:r>
              <a:rPr lang="en-US" sz="1100" b="0" dirty="0">
                <a:latin typeface="Arial Narrow" pitchFamily="34" charset="0"/>
              </a:rPr>
              <a:t>visit I had marked “port” on the sign in sheet, I get called back and they were going to do a blood draw from the arm. She hadn’t noticed I put “port” on the sheet. She went to get someone else and we waited 15-20 min for someone else to come, finally I had to find someone to help us. </a:t>
            </a:r>
          </a:p>
          <a:p>
            <a:pPr lvl="0"/>
            <a:r>
              <a:rPr lang="en-US" sz="1100" b="0" dirty="0">
                <a:latin typeface="Arial Narrow" pitchFamily="34" charset="0"/>
              </a:rPr>
              <a:t>Please install a clock!</a:t>
            </a:r>
          </a:p>
          <a:p>
            <a:pPr marL="0" indent="0" eaLnBrk="1" hangingPunct="1">
              <a:buFontTx/>
              <a:buNone/>
            </a:pPr>
            <a:endParaRPr lang="en-US" sz="1100" b="0" dirty="0" smtClean="0">
              <a:solidFill>
                <a:srgbClr val="000000"/>
              </a:solidFill>
              <a:latin typeface="Arial Narrow" pitchFamily="34" charset="0"/>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1600" y="685800"/>
            <a:ext cx="457200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94835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47763"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Point of Care</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381001" y="4038600"/>
            <a:ext cx="3429000" cy="5319486"/>
          </a:xfrm>
          <a:prstGeom prst="rect">
            <a:avLst/>
          </a:prstGeom>
          <a:ln>
            <a:solidFill>
              <a:schemeClr val="tx1"/>
            </a:solidFill>
          </a:ln>
        </p:spPr>
        <p:txBody>
          <a:bodyPr/>
          <a:lstStyle/>
          <a:p>
            <a:pPr marL="0" indent="0" eaLnBrk="1" hangingPunct="1">
              <a:buFontTx/>
              <a:buNone/>
            </a:pPr>
            <a:r>
              <a:rPr lang="en-US" sz="1200" b="1" dirty="0" smtClean="0"/>
              <a:t>Description of Problem:</a:t>
            </a:r>
          </a:p>
          <a:p>
            <a:pPr marL="0" indent="0" eaLnBrk="1" hangingPunct="1">
              <a:buFontTx/>
              <a:buNone/>
            </a:pPr>
            <a:r>
              <a:rPr lang="en-US" sz="1200" dirty="0" smtClean="0"/>
              <a:t>Once </a:t>
            </a:r>
            <a:r>
              <a:rPr lang="en-US" sz="1200" dirty="0" err="1" smtClean="0"/>
              <a:t>Michart</a:t>
            </a:r>
            <a:r>
              <a:rPr lang="en-US" sz="1200" dirty="0" smtClean="0"/>
              <a:t> was implemented a change relative to how the patient is identified occurred</a:t>
            </a:r>
            <a:r>
              <a:rPr lang="en-US" sz="1200" b="1" dirty="0" smtClean="0"/>
              <a:t>.  </a:t>
            </a:r>
            <a:r>
              <a:rPr lang="en-US" sz="1200" dirty="0" smtClean="0"/>
              <a:t>In order to correlate billing information relative to the specific patient stay, the CSN number is used derived from  the patient wristband to scan versus the MRN.  The patient wristband was changed so that the glucometer CSN number is now a 1D barcode versus the MRN which is a 2D. Since this time numerous errors end up in the RAALS laboratory middleware because they cannot associate to the patient record which is searching for a current CSN. Further investigation into the cause of these numerous errors has been ongoing.</a:t>
            </a:r>
            <a:endParaRPr lang="en-US" sz="1200" b="1" dirty="0" smtClean="0"/>
          </a:p>
          <a:p>
            <a:pPr marL="0" indent="0" eaLnBrk="1" hangingPunct="1">
              <a:buFontTx/>
              <a:buNone/>
            </a:pPr>
            <a:r>
              <a:rPr lang="en-US" sz="1200" b="1" dirty="0" smtClean="0"/>
              <a:t>Impact of Problem: </a:t>
            </a:r>
            <a:r>
              <a:rPr lang="en-US" sz="1200" dirty="0" smtClean="0"/>
              <a:t>The errors cause a delay in results being reported to the patient record.  Additionally,  the corrective action is for the POC Coordinator to match the misidentified patient results and then manually report them to the correct CSN.  This opens the opportunity for human transcription errors along with inefficient use of the coordinator’s time to work on other tasks.</a:t>
            </a:r>
            <a:endParaRPr lang="en-US" sz="1200" b="1" dirty="0" smtClean="0"/>
          </a:p>
          <a:p>
            <a:pPr marL="0" indent="0" eaLnBrk="1" hangingPunct="1">
              <a:buFontTx/>
              <a:buNone/>
            </a:pPr>
            <a:r>
              <a:rPr lang="en-US" sz="1200" b="1" dirty="0" smtClean="0"/>
              <a:t>Reporter of Problem:  </a:t>
            </a:r>
            <a:r>
              <a:rPr lang="en-US" sz="1200" dirty="0" smtClean="0"/>
              <a:t>POC Coordinator &amp; Nursing Leadership</a:t>
            </a:r>
            <a:endParaRPr lang="en-US" sz="1200" b="1" dirty="0" smtClean="0"/>
          </a:p>
        </p:txBody>
      </p:sp>
      <p:sp>
        <p:nvSpPr>
          <p:cNvPr id="4" name="Rectangle 3"/>
          <p:cNvSpPr txBox="1">
            <a:spLocks noChangeArrowheads="1"/>
          </p:cNvSpPr>
          <p:nvPr/>
        </p:nvSpPr>
        <p:spPr bwMode="auto">
          <a:xfrm>
            <a:off x="3886200" y="4038600"/>
            <a:ext cx="3190963" cy="53340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FontTx/>
              <a:buNone/>
            </a:pPr>
            <a:r>
              <a:rPr lang="en-US" sz="1200" dirty="0">
                <a:solidFill>
                  <a:srgbClr val="000000"/>
                </a:solidFill>
              </a:rPr>
              <a:t>Description of </a:t>
            </a:r>
            <a:r>
              <a:rPr lang="en-US" sz="1200" dirty="0" smtClean="0">
                <a:solidFill>
                  <a:srgbClr val="000000"/>
                </a:solidFill>
              </a:rPr>
              <a:t>Root Causes Identified: </a:t>
            </a:r>
            <a:endParaRPr lang="en-US" sz="1200" dirty="0">
              <a:solidFill>
                <a:srgbClr val="000000"/>
              </a:solidFill>
            </a:endParaRPr>
          </a:p>
          <a:p>
            <a:pPr eaLnBrk="1" hangingPunct="1"/>
            <a:r>
              <a:rPr lang="en-US" sz="1200" b="0" dirty="0" smtClean="0">
                <a:solidFill>
                  <a:srgbClr val="000000"/>
                </a:solidFill>
              </a:rPr>
              <a:t>Nursing is not able to access the barcode and has to manually enter CSN.  This can be entered incorrectly or the MRN is used which is traditionally used for other methods of identifying patients. This is especially true of pediatric wristbands which are smaller. </a:t>
            </a:r>
            <a:r>
              <a:rPr lang="en-US" sz="1200" b="0" dirty="0" smtClean="0">
                <a:solidFill>
                  <a:srgbClr val="FF0000"/>
                </a:solidFill>
              </a:rPr>
              <a:t>Nurse educators have refocused training on this aspect. Investigation into modifying the patient wristband to allow more barcodes to be visible is ongoing by </a:t>
            </a:r>
            <a:r>
              <a:rPr lang="en-US" sz="1200" b="0" dirty="0" err="1" smtClean="0">
                <a:solidFill>
                  <a:srgbClr val="FF0000"/>
                </a:solidFill>
              </a:rPr>
              <a:t>Michart</a:t>
            </a:r>
            <a:r>
              <a:rPr lang="en-US" sz="1200" b="0" dirty="0" smtClean="0">
                <a:solidFill>
                  <a:srgbClr val="FF0000"/>
                </a:solidFill>
              </a:rPr>
              <a:t>.</a:t>
            </a:r>
          </a:p>
          <a:p>
            <a:pPr eaLnBrk="1" hangingPunct="1"/>
            <a:r>
              <a:rPr lang="en-US" sz="1200" b="0" dirty="0" smtClean="0">
                <a:solidFill>
                  <a:srgbClr val="000000"/>
                </a:solidFill>
              </a:rPr>
              <a:t>CSN mismatch-Examples of patients presenting at the ER or IPLV and then admitted on a different day (thus different CSN) still have their “old” wristband on which is no longer valid.</a:t>
            </a:r>
            <a:r>
              <a:rPr lang="en-US" sz="1200" b="0" dirty="0" smtClean="0">
                <a:solidFill>
                  <a:srgbClr val="FF0000"/>
                </a:solidFill>
              </a:rPr>
              <a:t> </a:t>
            </a:r>
            <a:r>
              <a:rPr lang="en-US" sz="1200" b="0" dirty="0" smtClean="0">
                <a:solidFill>
                  <a:srgbClr val="000000"/>
                </a:solidFill>
              </a:rPr>
              <a:t>Wristband printing-future visit day used to print wristband.  </a:t>
            </a:r>
            <a:r>
              <a:rPr lang="en-US" sz="1200" b="0" dirty="0" smtClean="0">
                <a:solidFill>
                  <a:srgbClr val="FF0000"/>
                </a:solidFill>
              </a:rPr>
              <a:t>Practice change by nursing to replace patient wrist band every time patient comes or returns to the floor (e.g. go to OR </a:t>
            </a:r>
            <a:r>
              <a:rPr lang="en-US" sz="1200" b="0" dirty="0" err="1" smtClean="0">
                <a:solidFill>
                  <a:srgbClr val="FF0000"/>
                </a:solidFill>
              </a:rPr>
              <a:t>or</a:t>
            </a:r>
            <a:r>
              <a:rPr lang="en-US" sz="1200" b="0" dirty="0" smtClean="0">
                <a:solidFill>
                  <a:srgbClr val="FF0000"/>
                </a:solidFill>
              </a:rPr>
              <a:t> procedure area and come back).</a:t>
            </a:r>
          </a:p>
          <a:p>
            <a:pPr marL="0" indent="0" eaLnBrk="1" hangingPunct="1">
              <a:buFontTx/>
              <a:buNone/>
            </a:pPr>
            <a:r>
              <a:rPr lang="en-US" sz="1200" dirty="0" smtClean="0">
                <a:solidFill>
                  <a:srgbClr val="000000"/>
                </a:solidFill>
              </a:rPr>
              <a:t>Future:</a:t>
            </a:r>
            <a:r>
              <a:rPr lang="en-US" sz="1200" b="0" dirty="0" smtClean="0">
                <a:solidFill>
                  <a:srgbClr val="000000"/>
                </a:solidFill>
              </a:rPr>
              <a:t> New glucometers with wireless technology may help identify when CSN mismatches occur in real time on the glucometer monitor screen.</a:t>
            </a:r>
            <a:endParaRPr lang="en-US" sz="1200" dirty="0">
              <a:solidFill>
                <a:srgbClr val="000000"/>
              </a:solidFill>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763" y="914402"/>
            <a:ext cx="66294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143000" y="1219200"/>
            <a:ext cx="1905000" cy="584775"/>
          </a:xfrm>
          <a:prstGeom prst="rect">
            <a:avLst/>
          </a:prstGeom>
          <a:noFill/>
        </p:spPr>
        <p:txBody>
          <a:bodyPr wrap="square" rtlCol="0">
            <a:spAutoFit/>
          </a:bodyPr>
          <a:lstStyle/>
          <a:p>
            <a:r>
              <a:rPr lang="en-US" sz="800" dirty="0" smtClean="0">
                <a:solidFill>
                  <a:srgbClr val="FF0000"/>
                </a:solidFill>
              </a:rPr>
              <a:t>*</a:t>
            </a:r>
            <a:r>
              <a:rPr lang="en-US" sz="800" dirty="0" smtClean="0">
                <a:solidFill>
                  <a:srgbClr val="000000"/>
                </a:solidFill>
              </a:rPr>
              <a:t>Note Aug 2013 data decreased due to POC coordinator absence and RMPRO reports not entered during this time frame.</a:t>
            </a:r>
            <a:endParaRPr lang="en-US" sz="800" dirty="0">
              <a:solidFill>
                <a:srgbClr val="000000"/>
              </a:solidFill>
            </a:endParaRPr>
          </a:p>
        </p:txBody>
      </p:sp>
      <p:sp>
        <p:nvSpPr>
          <p:cNvPr id="7" name="TextBox 6"/>
          <p:cNvSpPr txBox="1"/>
          <p:nvPr/>
        </p:nvSpPr>
        <p:spPr>
          <a:xfrm>
            <a:off x="5184045" y="2895600"/>
            <a:ext cx="300081" cy="323165"/>
          </a:xfrm>
          <a:prstGeom prst="rect">
            <a:avLst/>
          </a:prstGeom>
          <a:noFill/>
        </p:spPr>
        <p:txBody>
          <a:bodyPr wrap="square" rtlCol="0">
            <a:spAutoFit/>
          </a:bodyPr>
          <a:lstStyle/>
          <a:p>
            <a:r>
              <a:rPr lang="en-US" dirty="0" smtClean="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30852106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825" y="228600"/>
            <a:ext cx="6584950" cy="1063831"/>
          </a:xfrm>
        </p:spPr>
        <p:txBody>
          <a:bodyPr/>
          <a:lstStyle/>
          <a:p>
            <a:r>
              <a:rPr lang="en-US" sz="2800" dirty="0" smtClean="0">
                <a:solidFill>
                  <a:schemeClr val="accent6">
                    <a:lumMod val="75000"/>
                  </a:schemeClr>
                </a:solidFill>
              </a:rPr>
              <a:t>CP QA Meeting Highlight</a:t>
            </a:r>
            <a:br>
              <a:rPr lang="en-US" sz="2800" dirty="0" smtClean="0">
                <a:solidFill>
                  <a:schemeClr val="accent6">
                    <a:lumMod val="75000"/>
                  </a:schemeClr>
                </a:solidFill>
              </a:rPr>
            </a:br>
            <a:endParaRPr lang="en-US" sz="2800" dirty="0">
              <a:solidFill>
                <a:schemeClr val="accent6">
                  <a:lumMod val="75000"/>
                </a:schemeClr>
              </a:solidFill>
            </a:endParaRPr>
          </a:p>
        </p:txBody>
      </p:sp>
      <p:sp>
        <p:nvSpPr>
          <p:cNvPr id="6" name="Content Placeholder 5"/>
          <p:cNvSpPr>
            <a:spLocks noGrp="1" noChangeArrowheads="1"/>
          </p:cNvSpPr>
          <p:nvPr>
            <p:ph idx="1"/>
          </p:nvPr>
        </p:nvSpPr>
        <p:spPr>
          <a:xfrm>
            <a:off x="381000" y="4876800"/>
            <a:ext cx="3444875" cy="4505325"/>
          </a:xfrm>
          <a:prstGeom prst="rect">
            <a:avLst/>
          </a:prstGeom>
          <a:ln>
            <a:solidFill>
              <a:schemeClr val="tx1"/>
            </a:solidFill>
          </a:ln>
        </p:spPr>
        <p:txBody>
          <a:bodyPr/>
          <a:lstStyle/>
          <a:p>
            <a:pPr marL="0" indent="0" eaLnBrk="1" hangingPunct="1">
              <a:buNone/>
            </a:pPr>
            <a:r>
              <a:rPr lang="en-US" sz="1400" b="1" dirty="0" smtClean="0"/>
              <a:t>Description of Problem: </a:t>
            </a:r>
            <a:r>
              <a:rPr lang="en-US" sz="1300" dirty="0" smtClean="0"/>
              <a:t>The Emergency Department was seeking certification as a Stroke Center which requires PT testing TAT to fall under 45 minutes. </a:t>
            </a:r>
            <a:endParaRPr lang="en-US" sz="1300" b="1" dirty="0" smtClean="0"/>
          </a:p>
          <a:p>
            <a:pPr marL="0" indent="0" eaLnBrk="1" hangingPunct="1">
              <a:buFontTx/>
              <a:buNone/>
            </a:pPr>
            <a:r>
              <a:rPr lang="en-US" sz="1400" b="1" dirty="0" smtClean="0"/>
              <a:t>Impact of Problem:  </a:t>
            </a:r>
            <a:r>
              <a:rPr lang="en-US" sz="1300" dirty="0" smtClean="0"/>
              <a:t>Due to various factors related to collections &amp; transport to the main lab obtaining results in this time frame would be nearly impossible to sustain with the current workflow.  The graph above shows that the TAT to the lab trended towards 60 minutes.</a:t>
            </a:r>
          </a:p>
          <a:p>
            <a:pPr marL="0" indent="0" eaLnBrk="1" hangingPunct="1">
              <a:buNone/>
            </a:pPr>
            <a:r>
              <a:rPr lang="en-US" sz="1400" b="1" dirty="0"/>
              <a:t>Description of Solution</a:t>
            </a:r>
            <a:r>
              <a:rPr lang="en-US" sz="1600" b="1" dirty="0"/>
              <a:t>: </a:t>
            </a:r>
            <a:r>
              <a:rPr lang="en-US" sz="1300" dirty="0" smtClean="0"/>
              <a:t>Implement a point of care instrument (Helena Cascade) in the Emergency Laboratory for defined patient populations that would be subject to stroke or related conditions.</a:t>
            </a:r>
            <a:r>
              <a:rPr lang="en-US" sz="1300" dirty="0"/>
              <a:t> The patient population had to be restricted to suspect stroke patients and other similar conditions so the volume of testing on the POC analyzer could be accommodated. </a:t>
            </a:r>
          </a:p>
          <a:p>
            <a:pPr marL="0" indent="0" eaLnBrk="1" hangingPunct="1">
              <a:buNone/>
            </a:pPr>
            <a:endParaRPr lang="en-US" sz="1300" b="1" dirty="0"/>
          </a:p>
          <a:p>
            <a:pPr marL="0" indent="0" eaLnBrk="1" hangingPunct="1">
              <a:buFontTx/>
              <a:buNone/>
            </a:pPr>
            <a:endParaRPr lang="en-US" sz="1400" b="1" dirty="0"/>
          </a:p>
        </p:txBody>
      </p:sp>
      <p:sp>
        <p:nvSpPr>
          <p:cNvPr id="7" name="Rectangle 3"/>
          <p:cNvSpPr txBox="1">
            <a:spLocks noChangeArrowheads="1"/>
          </p:cNvSpPr>
          <p:nvPr/>
        </p:nvSpPr>
        <p:spPr bwMode="auto">
          <a:xfrm>
            <a:off x="4012870" y="4876800"/>
            <a:ext cx="3078480" cy="4486275"/>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400" dirty="0" smtClean="0"/>
              <a:t>How we know it worked: </a:t>
            </a:r>
            <a:r>
              <a:rPr lang="en-US" sz="1300" b="0" dirty="0" smtClean="0"/>
              <a:t>The new instrument correlates well with our main lab coagulation instrument with regard to the INR.  Chart review of 56 patients revealed that 45 of these requests were appropriately ordered for the patient presentation originally agreed upon.  The average TAT for the POC PT is now 15 minutes or less, which is well within the necessary 45 minute TAT required for stroke certification.</a:t>
            </a:r>
            <a:endParaRPr lang="en-US" sz="1300" dirty="0" smtClean="0"/>
          </a:p>
          <a:p>
            <a:pPr marL="0" indent="0" eaLnBrk="1" hangingPunct="1">
              <a:buNone/>
            </a:pPr>
            <a:r>
              <a:rPr lang="en-US" sz="1400" b="1" dirty="0" smtClean="0"/>
              <a:t>Date Solution Implemented</a:t>
            </a:r>
            <a:r>
              <a:rPr lang="en-US" sz="1800" dirty="0" smtClean="0"/>
              <a:t>: </a:t>
            </a:r>
          </a:p>
          <a:p>
            <a:pPr marL="0" indent="0" eaLnBrk="1" hangingPunct="1">
              <a:buNone/>
            </a:pPr>
            <a:r>
              <a:rPr lang="en-US" sz="1300" b="0" dirty="0" smtClean="0"/>
              <a:t>November 2013</a:t>
            </a:r>
          </a:p>
        </p:txBody>
      </p:sp>
      <p:graphicFrame>
        <p:nvGraphicFramePr>
          <p:cNvPr id="5" name="Content Placeholder 4"/>
          <p:cNvGraphicFramePr>
            <a:graphicFrameLocks/>
          </p:cNvGraphicFramePr>
          <p:nvPr>
            <p:extLst>
              <p:ext uri="{D42A27DB-BD31-4B8C-83A1-F6EECF244321}">
                <p14:modId xmlns:p14="http://schemas.microsoft.com/office/powerpoint/2010/main" val="2615658459"/>
              </p:ext>
            </p:extLst>
          </p:nvPr>
        </p:nvGraphicFramePr>
        <p:xfrm>
          <a:off x="685800" y="990600"/>
          <a:ext cx="6019800" cy="3733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360511652"/>
              </p:ext>
            </p:extLst>
          </p:nvPr>
        </p:nvGraphicFramePr>
        <p:xfrm>
          <a:off x="457200" y="1447800"/>
          <a:ext cx="6584949" cy="5765800"/>
        </p:xfrm>
        <a:graphic>
          <a:graphicData uri="http://schemas.openxmlformats.org/drawingml/2006/table">
            <a:tbl>
              <a:tblPr firstRow="1" bandRow="1">
                <a:tableStyleId>{5C22544A-7EE6-4342-B048-85BDC9FD1C3A}</a:tableStyleId>
              </a:tblPr>
              <a:tblGrid>
                <a:gridCol w="1752600"/>
                <a:gridCol w="2637366"/>
                <a:gridCol w="2194983"/>
              </a:tblGrid>
              <a:tr h="370840">
                <a:tc>
                  <a:txBody>
                    <a:bodyPr/>
                    <a:lstStyle/>
                    <a:p>
                      <a:r>
                        <a:rPr lang="en-US" dirty="0" smtClean="0"/>
                        <a:t>Project</a:t>
                      </a:r>
                      <a:endParaRPr lang="en-US" dirty="0"/>
                    </a:p>
                  </a:txBody>
                  <a:tcPr/>
                </a:tc>
                <a:tc>
                  <a:txBody>
                    <a:bodyPr/>
                    <a:lstStyle/>
                    <a:p>
                      <a:r>
                        <a:rPr lang="en-US" dirty="0" smtClean="0"/>
                        <a:t>Brief Description</a:t>
                      </a:r>
                      <a:endParaRPr lang="en-US" dirty="0"/>
                    </a:p>
                  </a:txBody>
                  <a:tcPr/>
                </a:tc>
                <a:tc>
                  <a:txBody>
                    <a:bodyPr/>
                    <a:lstStyle/>
                    <a:p>
                      <a:r>
                        <a:rPr lang="en-US" dirty="0" smtClean="0"/>
                        <a:t>Owner</a:t>
                      </a:r>
                      <a:endParaRPr lang="en-US" dirty="0"/>
                    </a:p>
                  </a:txBody>
                  <a:tcPr/>
                </a:tc>
              </a:tr>
              <a:tr h="370840">
                <a:tc>
                  <a:txBody>
                    <a:bodyPr/>
                    <a:lstStyle/>
                    <a:p>
                      <a:r>
                        <a:rPr lang="en-US" sz="1200" dirty="0" smtClean="0"/>
                        <a:t>Customer Service/Call</a:t>
                      </a:r>
                      <a:r>
                        <a:rPr lang="en-US" sz="1200" baseline="0" dirty="0" smtClean="0"/>
                        <a:t> Center</a:t>
                      </a:r>
                      <a:endParaRPr lang="en-US" sz="1200" dirty="0"/>
                    </a:p>
                  </a:txBody>
                  <a:tcPr/>
                </a:tc>
                <a:tc>
                  <a:txBody>
                    <a:bodyPr/>
                    <a:lstStyle/>
                    <a:p>
                      <a:r>
                        <a:rPr lang="en-US" sz="1200" dirty="0" smtClean="0"/>
                        <a:t>Address multiple issues</a:t>
                      </a:r>
                      <a:r>
                        <a:rPr lang="en-US" sz="1200" baseline="0" dirty="0" smtClean="0"/>
                        <a:t> related to providing an appropriate level of customer service for UMHS care providers.</a:t>
                      </a:r>
                      <a:endParaRPr lang="en-US" sz="1200" dirty="0"/>
                    </a:p>
                  </a:txBody>
                  <a:tcPr/>
                </a:tc>
                <a:tc>
                  <a:txBody>
                    <a:bodyPr/>
                    <a:lstStyle/>
                    <a:p>
                      <a:r>
                        <a:rPr lang="en-US" sz="1200" dirty="0" smtClean="0"/>
                        <a:t>Dr.</a:t>
                      </a:r>
                      <a:r>
                        <a:rPr lang="en-US" sz="1200" baseline="0" dirty="0" smtClean="0"/>
                        <a:t> Newton</a:t>
                      </a:r>
                      <a:endParaRPr lang="en-US" sz="1200" dirty="0"/>
                    </a:p>
                  </a:txBody>
                  <a:tcPr/>
                </a:tc>
              </a:tr>
              <a:tr h="370840">
                <a:tc>
                  <a:txBody>
                    <a:bodyPr/>
                    <a:lstStyle/>
                    <a:p>
                      <a:r>
                        <a:rPr lang="en-US" sz="1200" dirty="0" smtClean="0"/>
                        <a:t>Leaky Specimens</a:t>
                      </a:r>
                      <a:endParaRPr lang="en-US" sz="1200" dirty="0"/>
                    </a:p>
                  </a:txBody>
                  <a:tcPr/>
                </a:tc>
                <a:tc>
                  <a:txBody>
                    <a:bodyPr/>
                    <a:lstStyle/>
                    <a:p>
                      <a:r>
                        <a:rPr lang="en-US" sz="1200" baseline="0" dirty="0" smtClean="0"/>
                        <a:t>Reduce the number of leaky specimens by exploring different transport containers and/or educational opportunities </a:t>
                      </a:r>
                      <a:endParaRPr lang="en-US" sz="1200" dirty="0"/>
                    </a:p>
                  </a:txBody>
                  <a:tcPr/>
                </a:tc>
                <a:tc>
                  <a:txBody>
                    <a:bodyPr/>
                    <a:lstStyle/>
                    <a:p>
                      <a:r>
                        <a:rPr lang="en-US" sz="1200" dirty="0" smtClean="0"/>
                        <a:t>Dr. Newton</a:t>
                      </a:r>
                      <a:endParaRPr lang="en-US" sz="1200" dirty="0"/>
                    </a:p>
                  </a:txBody>
                  <a:tcPr/>
                </a:tc>
              </a:tr>
              <a:tr h="370840">
                <a:tc>
                  <a:txBody>
                    <a:bodyPr/>
                    <a:lstStyle/>
                    <a:p>
                      <a:r>
                        <a:rPr lang="en-US" sz="1200" dirty="0" smtClean="0"/>
                        <a:t>CP Brochure</a:t>
                      </a:r>
                      <a:endParaRPr lang="en-US" sz="1200" dirty="0"/>
                    </a:p>
                  </a:txBody>
                  <a:tcPr/>
                </a:tc>
                <a:tc>
                  <a:txBody>
                    <a:bodyPr/>
                    <a:lstStyle/>
                    <a:p>
                      <a:r>
                        <a:rPr lang="en-US" sz="1200" dirty="0" smtClean="0"/>
                        <a:t>Compile information and photos from the Clinical Laboratories to create a generic CP overview</a:t>
                      </a:r>
                      <a:r>
                        <a:rPr lang="en-US" sz="1200" baseline="0" dirty="0" smtClean="0"/>
                        <a:t> for visitors/prospective clients.</a:t>
                      </a:r>
                      <a:endParaRPr lang="en-US" sz="1200" dirty="0"/>
                    </a:p>
                  </a:txBody>
                  <a:tcPr/>
                </a:tc>
                <a:tc>
                  <a:txBody>
                    <a:bodyPr/>
                    <a:lstStyle/>
                    <a:p>
                      <a:r>
                        <a:rPr lang="en-US" sz="1200" dirty="0" smtClean="0"/>
                        <a:t>K. Martin</a:t>
                      </a:r>
                      <a:endParaRPr lang="en-US" sz="1200" dirty="0"/>
                    </a:p>
                  </a:txBody>
                  <a:tcPr/>
                </a:tc>
              </a:tr>
              <a:tr h="370840">
                <a:tc>
                  <a:txBody>
                    <a:bodyPr/>
                    <a:lstStyle/>
                    <a:p>
                      <a:r>
                        <a:rPr lang="en-US" sz="1200" dirty="0" err="1" smtClean="0"/>
                        <a:t>Heme-Onc</a:t>
                      </a:r>
                      <a:r>
                        <a:rPr lang="en-US" sz="1200" baseline="0" dirty="0" smtClean="0"/>
                        <a:t> TAT for ANC results</a:t>
                      </a:r>
                      <a:endParaRPr lang="en-US" sz="1200" dirty="0"/>
                    </a:p>
                  </a:txBody>
                  <a:tcPr/>
                </a:tc>
                <a:tc>
                  <a:txBody>
                    <a:bodyPr/>
                    <a:lstStyle/>
                    <a:p>
                      <a:r>
                        <a:rPr lang="en-US" sz="1200" dirty="0" smtClean="0"/>
                        <a:t>In coordination</a:t>
                      </a:r>
                      <a:r>
                        <a:rPr lang="en-US" sz="1200" baseline="0" dirty="0" smtClean="0"/>
                        <a:t> with</a:t>
                      </a:r>
                      <a:r>
                        <a:rPr lang="en-US" sz="1200" dirty="0" smtClean="0"/>
                        <a:t> the </a:t>
                      </a:r>
                      <a:r>
                        <a:rPr lang="en-US" sz="1200" dirty="0" err="1" smtClean="0"/>
                        <a:t>heme-onc</a:t>
                      </a:r>
                      <a:r>
                        <a:rPr lang="en-US" sz="1200" baseline="0" dirty="0" smtClean="0"/>
                        <a:t> clinics explore opportunities to optimize TAT for patients receiving infusions.</a:t>
                      </a:r>
                      <a:endParaRPr lang="en-US" sz="1200" dirty="0"/>
                    </a:p>
                  </a:txBody>
                  <a:tcPr/>
                </a:tc>
                <a:tc>
                  <a:txBody>
                    <a:bodyPr/>
                    <a:lstStyle/>
                    <a:p>
                      <a:r>
                        <a:rPr lang="en-US" sz="1200" dirty="0" smtClean="0"/>
                        <a:t>J. Davis/</a:t>
                      </a:r>
                      <a:r>
                        <a:rPr lang="en-US" sz="1200" dirty="0" err="1" smtClean="0"/>
                        <a:t>U.Kota</a:t>
                      </a:r>
                      <a:r>
                        <a:rPr lang="en-US" sz="1200" dirty="0" smtClean="0"/>
                        <a:t>/K.</a:t>
                      </a:r>
                      <a:r>
                        <a:rPr lang="en-US" sz="1200" baseline="0" dirty="0" smtClean="0"/>
                        <a:t> Martin/H. Neusius</a:t>
                      </a:r>
                      <a:endParaRPr lang="en-US" sz="1200" dirty="0"/>
                    </a:p>
                  </a:txBody>
                  <a:tcPr/>
                </a:tc>
              </a:tr>
              <a:tr h="370840">
                <a:tc>
                  <a:txBody>
                    <a:bodyPr/>
                    <a:lstStyle/>
                    <a:p>
                      <a:r>
                        <a:rPr lang="en-US" sz="1200" dirty="0" smtClean="0"/>
                        <a:t>ER Specimen Issues</a:t>
                      </a:r>
                      <a:endParaRPr lang="en-US" sz="1200" dirty="0"/>
                    </a:p>
                  </a:txBody>
                  <a:tcPr/>
                </a:tc>
                <a:tc>
                  <a:txBody>
                    <a:bodyPr/>
                    <a:lstStyle/>
                    <a:p>
                      <a:r>
                        <a:rPr lang="en-US" sz="1200" dirty="0" smtClean="0"/>
                        <a:t>In coordination with the Emergency Department reduce the number of RMPRO specimen</a:t>
                      </a:r>
                      <a:r>
                        <a:rPr lang="en-US" sz="1200" baseline="0" dirty="0" smtClean="0"/>
                        <a:t> errors (e.g. hemolysis, mislabels etc.)</a:t>
                      </a:r>
                      <a:endParaRPr lang="en-US" sz="1200" dirty="0"/>
                    </a:p>
                  </a:txBody>
                  <a:tcPr/>
                </a:tc>
                <a:tc>
                  <a:txBody>
                    <a:bodyPr/>
                    <a:lstStyle/>
                    <a:p>
                      <a:r>
                        <a:rPr lang="en-US" sz="1200" dirty="0" smtClean="0"/>
                        <a:t>S. </a:t>
                      </a:r>
                      <a:r>
                        <a:rPr lang="en-US" sz="1200" smtClean="0"/>
                        <a:t>Butch/K</a:t>
                      </a:r>
                      <a:r>
                        <a:rPr lang="en-US" sz="1200" dirty="0" smtClean="0"/>
                        <a:t>. Martin/T. Morrow</a:t>
                      </a:r>
                      <a:endParaRPr lang="en-US" sz="1200" dirty="0"/>
                    </a:p>
                  </a:txBody>
                  <a:tcPr/>
                </a:tc>
              </a:tr>
              <a:tr h="370840">
                <a:tc>
                  <a:txBody>
                    <a:bodyPr/>
                    <a:lstStyle/>
                    <a:p>
                      <a:r>
                        <a:rPr lang="en-US" sz="1200" dirty="0" smtClean="0"/>
                        <a:t>Pathology Handbook</a:t>
                      </a:r>
                      <a:endParaRPr lang="en-US" sz="1200" dirty="0"/>
                    </a:p>
                  </a:txBody>
                  <a:tcPr/>
                </a:tc>
                <a:tc>
                  <a:txBody>
                    <a:bodyPr/>
                    <a:lstStyle/>
                    <a:p>
                      <a:r>
                        <a:rPr lang="en-US" sz="1200" dirty="0" smtClean="0"/>
                        <a:t>Maintain and update the Pathology handbook</a:t>
                      </a:r>
                      <a:r>
                        <a:rPr lang="en-US" sz="1200" baseline="0" dirty="0" smtClean="0"/>
                        <a:t> to be a robust resource for our customers.</a:t>
                      </a:r>
                      <a:endParaRPr lang="en-US" sz="1200" dirty="0"/>
                    </a:p>
                  </a:txBody>
                  <a:tcPr/>
                </a:tc>
                <a:tc>
                  <a:txBody>
                    <a:bodyPr/>
                    <a:lstStyle/>
                    <a:p>
                      <a:r>
                        <a:rPr lang="en-US" sz="1200" dirty="0" smtClean="0"/>
                        <a:t>K. Davis</a:t>
                      </a:r>
                      <a:endParaRPr lang="en-US" sz="1200" dirty="0"/>
                    </a:p>
                  </a:txBody>
                  <a:tcPr/>
                </a:tc>
              </a:tr>
              <a:tr h="370840">
                <a:tc>
                  <a:txBody>
                    <a:bodyPr/>
                    <a:lstStyle/>
                    <a:p>
                      <a:r>
                        <a:rPr lang="en-US" sz="1200" dirty="0" smtClean="0"/>
                        <a:t>Pathology</a:t>
                      </a:r>
                      <a:r>
                        <a:rPr lang="en-US" sz="1200" baseline="0" dirty="0" smtClean="0"/>
                        <a:t> </a:t>
                      </a:r>
                      <a:r>
                        <a:rPr lang="en-US" sz="1200" baseline="0" dirty="0" err="1" smtClean="0"/>
                        <a:t>Michart</a:t>
                      </a:r>
                      <a:r>
                        <a:rPr lang="en-US" sz="1200" baseline="0" dirty="0" smtClean="0"/>
                        <a:t> readiness</a:t>
                      </a:r>
                      <a:endParaRPr lang="en-US" sz="1200" dirty="0"/>
                    </a:p>
                  </a:txBody>
                  <a:tcPr/>
                </a:tc>
                <a:tc>
                  <a:txBody>
                    <a:bodyPr/>
                    <a:lstStyle/>
                    <a:p>
                      <a:r>
                        <a:rPr lang="en-US" sz="1200" dirty="0" smtClean="0"/>
                        <a:t>Ensuring that Pathology staff are prepared for the</a:t>
                      </a:r>
                      <a:r>
                        <a:rPr lang="en-US" sz="1200" baseline="0" dirty="0" smtClean="0"/>
                        <a:t> </a:t>
                      </a:r>
                      <a:r>
                        <a:rPr lang="en-US" sz="1200" baseline="0" dirty="0" err="1" smtClean="0"/>
                        <a:t>Michart</a:t>
                      </a:r>
                      <a:r>
                        <a:rPr lang="en-US" sz="1200" baseline="0" dirty="0" smtClean="0"/>
                        <a:t> Stage 3 go-live June 7</a:t>
                      </a:r>
                      <a:endParaRPr lang="en-US" sz="1200" dirty="0"/>
                    </a:p>
                  </a:txBody>
                  <a:tcPr/>
                </a:tc>
                <a:tc>
                  <a:txBody>
                    <a:bodyPr/>
                    <a:lstStyle/>
                    <a:p>
                      <a:r>
                        <a:rPr lang="en-US" sz="1200" dirty="0" smtClean="0"/>
                        <a:t>S. Butch, K. Davis, </a:t>
                      </a:r>
                      <a:r>
                        <a:rPr lang="en-US" sz="1200" dirty="0" err="1" smtClean="0"/>
                        <a:t>K.Martin</a:t>
                      </a:r>
                      <a:r>
                        <a:rPr lang="en-US" sz="1200" dirty="0" smtClean="0"/>
                        <a:t>, H. Neusius, C.</a:t>
                      </a:r>
                      <a:r>
                        <a:rPr lang="en-US" sz="1200" baseline="0" dirty="0" smtClean="0"/>
                        <a:t> Rigney</a:t>
                      </a:r>
                      <a:endParaRPr lang="en-US" sz="1200" dirty="0"/>
                    </a:p>
                  </a:txBody>
                  <a:tcPr/>
                </a:tc>
              </a:tr>
            </a:tbl>
          </a:graphicData>
        </a:graphic>
      </p:graphicFrame>
      <p:sp>
        <p:nvSpPr>
          <p:cNvPr id="6" name="Title 1"/>
          <p:cNvSpPr>
            <a:spLocks noGrp="1"/>
          </p:cNvSpPr>
          <p:nvPr>
            <p:ph type="title"/>
          </p:nvPr>
        </p:nvSpPr>
        <p:spPr>
          <a:xfrm>
            <a:off x="304800" y="152400"/>
            <a:ext cx="6584950" cy="914400"/>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a:t>
            </a:r>
            <a:r>
              <a:rPr lang="en-US" sz="1400" b="1" dirty="0" smtClean="0">
                <a:solidFill>
                  <a:schemeClr val="accent2"/>
                </a:solidFill>
              </a:rPr>
              <a:t>Pathology-Current Projects</a:t>
            </a:r>
            <a:br>
              <a:rPr lang="en-US" sz="1400" b="1" dirty="0" smtClean="0">
                <a:solidFill>
                  <a:schemeClr val="accent2"/>
                </a:solidFill>
              </a:rPr>
            </a:br>
            <a:r>
              <a:rPr lang="en-US" sz="1400" b="1" dirty="0" smtClean="0">
                <a:solidFill>
                  <a:schemeClr val="accent2"/>
                </a:solidFill>
              </a:rPr>
              <a:t>**</a:t>
            </a:r>
            <a:r>
              <a:rPr lang="en-US" sz="1200" dirty="0" smtClean="0">
                <a:solidFill>
                  <a:schemeClr val="accent2"/>
                </a:solidFill>
              </a:rPr>
              <a:t>This is a highlight of projects ongoing in the CP labs.  This list is not meant to be all inclusive of every activity occurring in the department.</a:t>
            </a:r>
            <a:r>
              <a:rPr lang="en-US" sz="1200" u="sng" dirty="0">
                <a:solidFill>
                  <a:schemeClr val="accent2"/>
                </a:solidFill>
              </a:rPr>
              <a:t/>
            </a:r>
            <a:br>
              <a:rPr lang="en-US" sz="1200" u="sng" dirty="0">
                <a:solidFill>
                  <a:schemeClr val="accent2"/>
                </a:solidFill>
              </a:rPr>
            </a:br>
            <a:endParaRPr lang="en-US" sz="1200" dirty="0" smtClean="0"/>
          </a:p>
        </p:txBody>
      </p:sp>
    </p:spTree>
    <p:extLst>
      <p:ext uri="{BB962C8B-B14F-4D97-AF65-F5344CB8AC3E}">
        <p14:creationId xmlns:p14="http://schemas.microsoft.com/office/powerpoint/2010/main" val="3905381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125" y="385763"/>
            <a:ext cx="6584950" cy="833437"/>
          </a:xfrm>
        </p:spPr>
        <p:txBody>
          <a:bodyPr/>
          <a:lstStyle/>
          <a:p>
            <a:r>
              <a:rPr lang="en-US" sz="1600" b="1" dirty="0">
                <a:solidFill>
                  <a:srgbClr val="333399"/>
                </a:solidFill>
              </a:rPr>
              <a:t>Clinical Pathology Financials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29099077"/>
              </p:ext>
            </p:extLst>
          </p:nvPr>
        </p:nvGraphicFramePr>
        <p:xfrm>
          <a:off x="381000" y="1219201"/>
          <a:ext cx="658495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61231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12027</TotalTime>
  <Words>2009</Words>
  <Application>Microsoft Office PowerPoint</Application>
  <PresentationFormat>Custom</PresentationFormat>
  <Paragraphs>104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PowerPoint Presentation</vt:lpstr>
      <vt:lpstr>Clinical Pathology Patient Care Quality  Blood Bank</vt:lpstr>
      <vt:lpstr>Clinical Pathology Patient Care Quality  Chemistry</vt:lpstr>
      <vt:lpstr>Clinical Pathology Patient Care Quality  Microbiology</vt:lpstr>
      <vt:lpstr>  Clinical Pathology Patient Care Quality Hematology &amp; Phlebotomy   </vt:lpstr>
      <vt:lpstr>  Clinical Pathology Patient Care Quality Point of Care  </vt:lpstr>
      <vt:lpstr>CP QA Meeting Highlight </vt:lpstr>
      <vt:lpstr>  Clinical Pathology-Current Projects **This is a highlight of projects ongoing in the CP labs.  This list is not meant to be all inclusive of every activity occurring in the department. </vt:lpstr>
      <vt:lpstr>Clinical Pathology Financials</vt:lpstr>
      <vt:lpstr>PowerPoint Presentation</vt:lpstr>
      <vt:lpstr>Clinical Laboratory News, Notes, and Kudos </vt:lpstr>
    </vt:vector>
  </TitlesOfParts>
  <Company>University of Michigan Medical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University of Michigan</dc:creator>
  <cp:lastModifiedBy>Martin, Kristina</cp:lastModifiedBy>
  <cp:revision>742</cp:revision>
  <cp:lastPrinted>2014-02-27T15:40:55Z</cp:lastPrinted>
  <dcterms:created xsi:type="dcterms:W3CDTF">2008-09-25T21:02:44Z</dcterms:created>
  <dcterms:modified xsi:type="dcterms:W3CDTF">2014-02-27T16:07:50Z</dcterms:modified>
</cp:coreProperties>
</file>