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270" r:id="rId3"/>
    <p:sldId id="277" r:id="rId4"/>
    <p:sldId id="275" r:id="rId5"/>
    <p:sldId id="265" r:id="rId6"/>
    <p:sldId id="293" r:id="rId7"/>
    <p:sldId id="284" r:id="rId8"/>
    <p:sldId id="295" r:id="rId9"/>
    <p:sldId id="294" r:id="rId10"/>
    <p:sldId id="292" r:id="rId11"/>
    <p:sldId id="278" r:id="rId12"/>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7367" autoAdjust="0"/>
    <p:restoredTop sz="94660"/>
  </p:normalViewPr>
  <p:slideViewPr>
    <p:cSldViewPr>
      <p:cViewPr>
        <p:scale>
          <a:sx n="100" d="100"/>
          <a:sy n="100" d="100"/>
        </p:scale>
        <p:origin x="-2298" y="-72"/>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PATHSANS2\GROUPS\Hem.lab\APHO%20DATA\APHOTAT.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Fecal Occult Blood Compliance</a:t>
            </a:r>
          </a:p>
        </c:rich>
      </c:tx>
      <c:layout/>
      <c:overlay val="0"/>
    </c:title>
    <c:autoTitleDeleted val="0"/>
    <c:plotArea>
      <c:layout/>
      <c:barChart>
        <c:barDir val="col"/>
        <c:grouping val="clustered"/>
        <c:varyColors val="0"/>
        <c:ser>
          <c:idx val="0"/>
          <c:order val="0"/>
          <c:tx>
            <c:strRef>
              <c:f>'Cumulative Compliance'!$D$1</c:f>
              <c:strCache>
                <c:ptCount val="1"/>
                <c:pt idx="0">
                  <c:v>%Monthly Compliance</c:v>
                </c:pt>
              </c:strCache>
            </c:strRef>
          </c:tx>
          <c:invertIfNegative val="0"/>
          <c:dLbls>
            <c:showLegendKey val="0"/>
            <c:showVal val="1"/>
            <c:showCatName val="0"/>
            <c:showSerName val="0"/>
            <c:showPercent val="0"/>
            <c:showBubbleSize val="0"/>
            <c:showLeaderLines val="0"/>
          </c:dLbls>
          <c:cat>
            <c:numRef>
              <c:f>'Cumulative Compliance'!$A$2:$A$4</c:f>
              <c:numCache>
                <c:formatCode>[$-409]mmm\-yy;@</c:formatCode>
                <c:ptCount val="3"/>
                <c:pt idx="0">
                  <c:v>41548</c:v>
                </c:pt>
                <c:pt idx="1">
                  <c:v>41591</c:v>
                </c:pt>
                <c:pt idx="2">
                  <c:v>41621</c:v>
                </c:pt>
              </c:numCache>
            </c:numRef>
          </c:cat>
          <c:val>
            <c:numRef>
              <c:f>'Cumulative Compliance'!$D$2:$D$4</c:f>
              <c:numCache>
                <c:formatCode>0%</c:formatCode>
                <c:ptCount val="3"/>
                <c:pt idx="0">
                  <c:v>5.5555555555555552E-2</c:v>
                </c:pt>
                <c:pt idx="1">
                  <c:v>0.34920634920634919</c:v>
                </c:pt>
                <c:pt idx="2">
                  <c:v>0.50467289719626163</c:v>
                </c:pt>
              </c:numCache>
            </c:numRef>
          </c:val>
        </c:ser>
        <c:dLbls>
          <c:showLegendKey val="0"/>
          <c:showVal val="0"/>
          <c:showCatName val="0"/>
          <c:showSerName val="0"/>
          <c:showPercent val="0"/>
          <c:showBubbleSize val="0"/>
        </c:dLbls>
        <c:gapWidth val="150"/>
        <c:axId val="101513088"/>
        <c:axId val="101514624"/>
      </c:barChart>
      <c:dateAx>
        <c:axId val="101513088"/>
        <c:scaling>
          <c:orientation val="minMax"/>
        </c:scaling>
        <c:delete val="0"/>
        <c:axPos val="b"/>
        <c:numFmt formatCode="[$-409]mmm\-yy;@" sourceLinked="1"/>
        <c:majorTickMark val="none"/>
        <c:minorTickMark val="none"/>
        <c:tickLblPos val="nextTo"/>
        <c:crossAx val="101514624"/>
        <c:crosses val="autoZero"/>
        <c:auto val="1"/>
        <c:lblOffset val="100"/>
        <c:baseTimeUnit val="months"/>
      </c:dateAx>
      <c:valAx>
        <c:axId val="101514624"/>
        <c:scaling>
          <c:orientation val="minMax"/>
        </c:scaling>
        <c:delete val="0"/>
        <c:axPos val="l"/>
        <c:majorGridlines/>
        <c:title>
          <c:tx>
            <c:rich>
              <a:bodyPr/>
              <a:lstStyle/>
              <a:p>
                <a:pPr>
                  <a:defRPr/>
                </a:pPr>
                <a:r>
                  <a:rPr lang="en-US"/>
                  <a:t>% Compliance</a:t>
                </a:r>
              </a:p>
            </c:rich>
          </c:tx>
          <c:layout/>
          <c:overlay val="0"/>
        </c:title>
        <c:numFmt formatCode="0%" sourceLinked="1"/>
        <c:majorTickMark val="none"/>
        <c:minorTickMark val="none"/>
        <c:tickLblPos val="nextTo"/>
        <c:crossAx val="101513088"/>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In LAB Adult </a:t>
            </a:r>
            <a:r>
              <a:rPr lang="en-US" dirty="0"/>
              <a:t>&amp; </a:t>
            </a:r>
            <a:r>
              <a:rPr lang="en-US" dirty="0" err="1"/>
              <a:t>Peds</a:t>
            </a:r>
            <a:r>
              <a:rPr lang="en-US" dirty="0"/>
              <a:t> Hem </a:t>
            </a:r>
            <a:r>
              <a:rPr lang="en-US" dirty="0" err="1"/>
              <a:t>Onc</a:t>
            </a:r>
            <a:r>
              <a:rPr lang="en-US" dirty="0"/>
              <a:t> % </a:t>
            </a:r>
            <a:r>
              <a:rPr lang="en-US" dirty="0" smtClean="0"/>
              <a:t>OUTLIERS</a:t>
            </a:r>
            <a:endParaRPr lang="en-US" dirty="0"/>
          </a:p>
        </c:rich>
      </c:tx>
      <c:layout>
        <c:manualLayout>
          <c:xMode val="edge"/>
          <c:yMode val="edge"/>
          <c:x val="0.17206484101948635"/>
          <c:y val="0"/>
        </c:manualLayout>
      </c:layout>
      <c:overlay val="0"/>
    </c:title>
    <c:autoTitleDeleted val="0"/>
    <c:plotArea>
      <c:layout>
        <c:manualLayout>
          <c:layoutTarget val="inner"/>
          <c:xMode val="edge"/>
          <c:yMode val="edge"/>
          <c:x val="0.13117515184136833"/>
          <c:y val="0.10332103962634021"/>
          <c:w val="0.82240318881350394"/>
          <c:h val="0.64550680244059233"/>
        </c:manualLayout>
      </c:layout>
      <c:lineChart>
        <c:grouping val="standard"/>
        <c:varyColors val="0"/>
        <c:ser>
          <c:idx val="0"/>
          <c:order val="0"/>
          <c:tx>
            <c:strRef>
              <c:f>[APHOTAT.xlsx]DAILY!$V$3</c:f>
              <c:strCache>
                <c:ptCount val="1"/>
                <c:pt idx="0">
                  <c:v>% OUTLIERS</c:v>
                </c:pt>
              </c:strCache>
            </c:strRef>
          </c:tx>
          <c:marker>
            <c:symbol val="none"/>
          </c:marker>
          <c:trendline>
            <c:trendlineType val="linear"/>
            <c:dispRSqr val="0"/>
            <c:dispEq val="0"/>
          </c:trendline>
          <c:cat>
            <c:numRef>
              <c:f>[APHOTAT.xlsx]DAILY!$U$4:$U$79</c:f>
              <c:numCache>
                <c:formatCode>m/d/yyyy</c:formatCode>
                <c:ptCount val="76"/>
                <c:pt idx="0">
                  <c:v>41548</c:v>
                </c:pt>
                <c:pt idx="1">
                  <c:v>41549</c:v>
                </c:pt>
                <c:pt idx="2">
                  <c:v>41550</c:v>
                </c:pt>
                <c:pt idx="3">
                  <c:v>41551</c:v>
                </c:pt>
                <c:pt idx="4">
                  <c:v>41554</c:v>
                </c:pt>
                <c:pt idx="5">
                  <c:v>41555</c:v>
                </c:pt>
                <c:pt idx="6">
                  <c:v>41556</c:v>
                </c:pt>
                <c:pt idx="7">
                  <c:v>41557</c:v>
                </c:pt>
                <c:pt idx="8">
                  <c:v>41558</c:v>
                </c:pt>
                <c:pt idx="9">
                  <c:v>41561</c:v>
                </c:pt>
                <c:pt idx="10">
                  <c:v>41562</c:v>
                </c:pt>
                <c:pt idx="11">
                  <c:v>41563</c:v>
                </c:pt>
                <c:pt idx="12">
                  <c:v>41564</c:v>
                </c:pt>
                <c:pt idx="13">
                  <c:v>41565</c:v>
                </c:pt>
                <c:pt idx="14">
                  <c:v>41568</c:v>
                </c:pt>
                <c:pt idx="15">
                  <c:v>41569</c:v>
                </c:pt>
                <c:pt idx="16">
                  <c:v>41570</c:v>
                </c:pt>
                <c:pt idx="17">
                  <c:v>41571</c:v>
                </c:pt>
                <c:pt idx="18">
                  <c:v>41572</c:v>
                </c:pt>
                <c:pt idx="19">
                  <c:v>41575</c:v>
                </c:pt>
                <c:pt idx="20">
                  <c:v>41576</c:v>
                </c:pt>
                <c:pt idx="21">
                  <c:v>41577</c:v>
                </c:pt>
                <c:pt idx="22">
                  <c:v>41578</c:v>
                </c:pt>
                <c:pt idx="23">
                  <c:v>41579</c:v>
                </c:pt>
                <c:pt idx="24">
                  <c:v>41582</c:v>
                </c:pt>
                <c:pt idx="25">
                  <c:v>41583</c:v>
                </c:pt>
                <c:pt idx="26">
                  <c:v>41584</c:v>
                </c:pt>
                <c:pt idx="27">
                  <c:v>41585</c:v>
                </c:pt>
                <c:pt idx="28">
                  <c:v>41586</c:v>
                </c:pt>
                <c:pt idx="29">
                  <c:v>41589</c:v>
                </c:pt>
                <c:pt idx="30">
                  <c:v>41590</c:v>
                </c:pt>
                <c:pt idx="31">
                  <c:v>41591</c:v>
                </c:pt>
                <c:pt idx="32">
                  <c:v>41592</c:v>
                </c:pt>
                <c:pt idx="33">
                  <c:v>41593</c:v>
                </c:pt>
                <c:pt idx="34">
                  <c:v>41596</c:v>
                </c:pt>
                <c:pt idx="35">
                  <c:v>41597</c:v>
                </c:pt>
                <c:pt idx="36">
                  <c:v>41598</c:v>
                </c:pt>
                <c:pt idx="37">
                  <c:v>41599</c:v>
                </c:pt>
                <c:pt idx="38">
                  <c:v>41600</c:v>
                </c:pt>
                <c:pt idx="39">
                  <c:v>41603</c:v>
                </c:pt>
                <c:pt idx="40">
                  <c:v>41604</c:v>
                </c:pt>
                <c:pt idx="41">
                  <c:v>41605</c:v>
                </c:pt>
                <c:pt idx="42">
                  <c:v>41607</c:v>
                </c:pt>
                <c:pt idx="43">
                  <c:v>41610</c:v>
                </c:pt>
                <c:pt idx="44">
                  <c:v>41611</c:v>
                </c:pt>
                <c:pt idx="45">
                  <c:v>41612</c:v>
                </c:pt>
                <c:pt idx="46">
                  <c:v>41613</c:v>
                </c:pt>
                <c:pt idx="47">
                  <c:v>41614</c:v>
                </c:pt>
                <c:pt idx="48">
                  <c:v>41617</c:v>
                </c:pt>
                <c:pt idx="49">
                  <c:v>41618</c:v>
                </c:pt>
                <c:pt idx="50">
                  <c:v>41619</c:v>
                </c:pt>
                <c:pt idx="51">
                  <c:v>41620</c:v>
                </c:pt>
                <c:pt idx="52">
                  <c:v>41621</c:v>
                </c:pt>
                <c:pt idx="53">
                  <c:v>41624</c:v>
                </c:pt>
                <c:pt idx="54">
                  <c:v>41625</c:v>
                </c:pt>
                <c:pt idx="55">
                  <c:v>41626</c:v>
                </c:pt>
                <c:pt idx="56">
                  <c:v>41627</c:v>
                </c:pt>
                <c:pt idx="57">
                  <c:v>41628</c:v>
                </c:pt>
                <c:pt idx="58">
                  <c:v>41631</c:v>
                </c:pt>
                <c:pt idx="59">
                  <c:v>41632</c:v>
                </c:pt>
                <c:pt idx="60">
                  <c:v>41634</c:v>
                </c:pt>
                <c:pt idx="61">
                  <c:v>41635</c:v>
                </c:pt>
                <c:pt idx="62">
                  <c:v>41638</c:v>
                </c:pt>
                <c:pt idx="63">
                  <c:v>41639</c:v>
                </c:pt>
                <c:pt idx="64">
                  <c:v>41641</c:v>
                </c:pt>
                <c:pt idx="65">
                  <c:v>41642</c:v>
                </c:pt>
                <c:pt idx="66">
                  <c:v>41645</c:v>
                </c:pt>
                <c:pt idx="67">
                  <c:v>41646</c:v>
                </c:pt>
                <c:pt idx="68">
                  <c:v>41647</c:v>
                </c:pt>
                <c:pt idx="69">
                  <c:v>41648</c:v>
                </c:pt>
                <c:pt idx="70">
                  <c:v>41649</c:v>
                </c:pt>
                <c:pt idx="71">
                  <c:v>41652</c:v>
                </c:pt>
                <c:pt idx="72">
                  <c:v>41653</c:v>
                </c:pt>
                <c:pt idx="73">
                  <c:v>41654</c:v>
                </c:pt>
                <c:pt idx="74">
                  <c:v>41655</c:v>
                </c:pt>
                <c:pt idx="75">
                  <c:v>41656</c:v>
                </c:pt>
              </c:numCache>
            </c:numRef>
          </c:cat>
          <c:val>
            <c:numRef>
              <c:f>[APHOTAT.xlsx]DAILY!$V$4:$V$77</c:f>
              <c:numCache>
                <c:formatCode>0.0</c:formatCode>
                <c:ptCount val="74"/>
                <c:pt idx="0">
                  <c:v>3.007518796992481</c:v>
                </c:pt>
                <c:pt idx="1">
                  <c:v>1.8957345971563981</c:v>
                </c:pt>
                <c:pt idx="2">
                  <c:v>1.7467248908296942</c:v>
                </c:pt>
                <c:pt idx="3">
                  <c:v>4.6808510638297873</c:v>
                </c:pt>
                <c:pt idx="4">
                  <c:v>2.6515151515151514</c:v>
                </c:pt>
                <c:pt idx="5">
                  <c:v>5.5555555555555554</c:v>
                </c:pt>
                <c:pt idx="6">
                  <c:v>6.140350877192982</c:v>
                </c:pt>
                <c:pt idx="7">
                  <c:v>6.3157894736842106</c:v>
                </c:pt>
                <c:pt idx="8">
                  <c:v>5.376344086021505</c:v>
                </c:pt>
                <c:pt idx="9">
                  <c:v>6.9090909090909092</c:v>
                </c:pt>
                <c:pt idx="10">
                  <c:v>2.2222222222222223</c:v>
                </c:pt>
                <c:pt idx="11">
                  <c:v>2.0161290322580645</c:v>
                </c:pt>
                <c:pt idx="12">
                  <c:v>4.0816326530612246</c:v>
                </c:pt>
                <c:pt idx="13">
                  <c:v>9.1743119266055047</c:v>
                </c:pt>
                <c:pt idx="14">
                  <c:v>3.6734693877551026</c:v>
                </c:pt>
                <c:pt idx="15">
                  <c:v>1.1904761904761905</c:v>
                </c:pt>
                <c:pt idx="16">
                  <c:v>3.9301310043668125</c:v>
                </c:pt>
                <c:pt idx="17">
                  <c:v>1.9762845849802373</c:v>
                </c:pt>
                <c:pt idx="18">
                  <c:v>8.3700440528634363</c:v>
                </c:pt>
                <c:pt idx="19">
                  <c:v>1.2765957446808509</c:v>
                </c:pt>
                <c:pt idx="20">
                  <c:v>2.8673835125448028</c:v>
                </c:pt>
                <c:pt idx="21">
                  <c:v>2.8455284552845526</c:v>
                </c:pt>
                <c:pt idx="22">
                  <c:v>3.7914691943127963</c:v>
                </c:pt>
                <c:pt idx="23">
                  <c:v>2.1276595744680851</c:v>
                </c:pt>
                <c:pt idx="24">
                  <c:v>4.6511627906976747</c:v>
                </c:pt>
                <c:pt idx="25">
                  <c:v>2.7777777777777777</c:v>
                </c:pt>
                <c:pt idx="26">
                  <c:v>3.2388663967611335</c:v>
                </c:pt>
                <c:pt idx="27">
                  <c:v>3.0837004405286343</c:v>
                </c:pt>
                <c:pt idx="28">
                  <c:v>5.7777777777777777</c:v>
                </c:pt>
                <c:pt idx="29">
                  <c:v>1.9157088122605364</c:v>
                </c:pt>
                <c:pt idx="30">
                  <c:v>2.3026315789473681</c:v>
                </c:pt>
                <c:pt idx="31">
                  <c:v>4.2016806722689077</c:v>
                </c:pt>
                <c:pt idx="32">
                  <c:v>5.019305019305019</c:v>
                </c:pt>
                <c:pt idx="33">
                  <c:v>5.809128630705394</c:v>
                </c:pt>
                <c:pt idx="34">
                  <c:v>5.7142857142857144</c:v>
                </c:pt>
                <c:pt idx="35">
                  <c:v>1.8575851393188854</c:v>
                </c:pt>
                <c:pt idx="36">
                  <c:v>3.6290322580645165</c:v>
                </c:pt>
                <c:pt idx="37">
                  <c:v>8.984375</c:v>
                </c:pt>
                <c:pt idx="38">
                  <c:v>6.746031746031746</c:v>
                </c:pt>
                <c:pt idx="39">
                  <c:v>4.8507462686567164</c:v>
                </c:pt>
                <c:pt idx="40">
                  <c:v>6.5743944636678195</c:v>
                </c:pt>
                <c:pt idx="41">
                  <c:v>1.3888888888888888</c:v>
                </c:pt>
                <c:pt idx="42">
                  <c:v>8.2191780821917799</c:v>
                </c:pt>
                <c:pt idx="43">
                  <c:v>2.6058631921824107</c:v>
                </c:pt>
                <c:pt idx="44">
                  <c:v>1.8018018018018018</c:v>
                </c:pt>
                <c:pt idx="45">
                  <c:v>4.9122807017543861</c:v>
                </c:pt>
                <c:pt idx="46">
                  <c:v>8.6330935251798557</c:v>
                </c:pt>
                <c:pt idx="47">
                  <c:v>3.1620553359683794</c:v>
                </c:pt>
                <c:pt idx="48">
                  <c:v>1.2987012987012987</c:v>
                </c:pt>
                <c:pt idx="49">
                  <c:v>2.1201413427561837</c:v>
                </c:pt>
                <c:pt idx="50">
                  <c:v>3.2727272727272729</c:v>
                </c:pt>
                <c:pt idx="51">
                  <c:v>3.4883720930232558</c:v>
                </c:pt>
                <c:pt idx="52">
                  <c:v>3.9711191335740073</c:v>
                </c:pt>
                <c:pt idx="53">
                  <c:v>3.5211267605633805</c:v>
                </c:pt>
                <c:pt idx="54">
                  <c:v>2.2284122562674096</c:v>
                </c:pt>
                <c:pt idx="55">
                  <c:v>5.1660516605166054</c:v>
                </c:pt>
                <c:pt idx="56">
                  <c:v>5.6338028169014089</c:v>
                </c:pt>
                <c:pt idx="57">
                  <c:v>8.1300813008130071</c:v>
                </c:pt>
                <c:pt idx="58">
                  <c:v>4.8245614035087714</c:v>
                </c:pt>
                <c:pt idx="59">
                  <c:v>1.6260162601626018</c:v>
                </c:pt>
                <c:pt idx="60">
                  <c:v>3.7433155080213902</c:v>
                </c:pt>
                <c:pt idx="61">
                  <c:v>3.8461538461538463</c:v>
                </c:pt>
                <c:pt idx="62">
                  <c:v>6.7961165048543686</c:v>
                </c:pt>
                <c:pt idx="63">
                  <c:v>2.3529411764705883</c:v>
                </c:pt>
                <c:pt idx="64">
                  <c:v>1.7621145374449341</c:v>
                </c:pt>
                <c:pt idx="65">
                  <c:v>3.9711191335740073</c:v>
                </c:pt>
                <c:pt idx="66">
                  <c:v>2.8248587570621471</c:v>
                </c:pt>
                <c:pt idx="67">
                  <c:v>3.4482758620689653</c:v>
                </c:pt>
                <c:pt idx="68">
                  <c:v>1.2931034482758621</c:v>
                </c:pt>
                <c:pt idx="69">
                  <c:v>4.6332046332046328</c:v>
                </c:pt>
                <c:pt idx="70">
                  <c:v>7.8431372549019605</c:v>
                </c:pt>
                <c:pt idx="71">
                  <c:v>3.4129692832764507</c:v>
                </c:pt>
                <c:pt idx="72">
                  <c:v>1.7301038062283738</c:v>
                </c:pt>
                <c:pt idx="73">
                  <c:v>3.2653061224489797</c:v>
                </c:pt>
              </c:numCache>
            </c:numRef>
          </c:val>
          <c:smooth val="0"/>
        </c:ser>
        <c:dLbls>
          <c:showLegendKey val="0"/>
          <c:showVal val="0"/>
          <c:showCatName val="0"/>
          <c:showSerName val="0"/>
          <c:showPercent val="0"/>
          <c:showBubbleSize val="0"/>
        </c:dLbls>
        <c:marker val="1"/>
        <c:smooth val="0"/>
        <c:axId val="88668800"/>
        <c:axId val="102699392"/>
      </c:lineChart>
      <c:dateAx>
        <c:axId val="88668800"/>
        <c:scaling>
          <c:orientation val="minMax"/>
          <c:max val="41655"/>
        </c:scaling>
        <c:delete val="0"/>
        <c:axPos val="b"/>
        <c:numFmt formatCode="m/d/yyyy" sourceLinked="1"/>
        <c:majorTickMark val="out"/>
        <c:minorTickMark val="none"/>
        <c:tickLblPos val="nextTo"/>
        <c:crossAx val="102699392"/>
        <c:crosses val="autoZero"/>
        <c:auto val="1"/>
        <c:lblOffset val="100"/>
        <c:baseTimeUnit val="days"/>
      </c:dateAx>
      <c:valAx>
        <c:axId val="102699392"/>
        <c:scaling>
          <c:orientation val="minMax"/>
        </c:scaling>
        <c:delete val="0"/>
        <c:axPos val="l"/>
        <c:majorGridlines/>
        <c:numFmt formatCode="0.0" sourceLinked="1"/>
        <c:majorTickMark val="out"/>
        <c:minorTickMark val="none"/>
        <c:tickLblPos val="nextTo"/>
        <c:crossAx val="88668800"/>
        <c:crosses val="autoZero"/>
        <c:crossBetween val="between"/>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plotVisOnly val="1"/>
    <c:dispBlanksAs val="gap"/>
    <c:showDLblsOverMax val="0"/>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CP Total Overtime/Paid Hours</a:t>
            </a:r>
          </a:p>
          <a:p>
            <a:pPr>
              <a:defRPr/>
            </a:pPr>
            <a:endParaRPr lang="en-US"/>
          </a:p>
        </c:rich>
      </c:tx>
      <c:layout/>
      <c:overlay val="0"/>
    </c:title>
    <c:autoTitleDeleted val="0"/>
    <c:plotArea>
      <c:layout>
        <c:manualLayout>
          <c:layoutTarget val="inner"/>
          <c:xMode val="edge"/>
          <c:yMode val="edge"/>
          <c:x val="0.12406071717482152"/>
          <c:y val="0.17772652059796873"/>
          <c:w val="0.72229035300600886"/>
          <c:h val="0.57769142987561328"/>
        </c:manualLayout>
      </c:layout>
      <c:barChart>
        <c:barDir val="col"/>
        <c:grouping val="clustered"/>
        <c:varyColors val="0"/>
        <c:ser>
          <c:idx val="1"/>
          <c:order val="1"/>
          <c:tx>
            <c:strRef>
              <c:f>'OT hours by mnth fy12 1 '!$A$28:$C$28</c:f>
              <c:strCache>
                <c:ptCount val="1"/>
                <c:pt idx="0">
                  <c:v>Total Paid Hours</c:v>
                </c:pt>
              </c:strCache>
            </c:strRef>
          </c:tx>
          <c:invertIfNegative val="0"/>
          <c:cat>
            <c:strRef>
              <c:f>'OT hours by mnth fy12 1 '!$D$7:$AG$7</c:f>
              <c:strCache>
                <c:ptCount val="30"/>
                <c:pt idx="0">
                  <c:v>July 11</c:v>
                </c:pt>
                <c:pt idx="1">
                  <c:v>Aug 11</c:v>
                </c:pt>
                <c:pt idx="2">
                  <c:v>Sept 11</c:v>
                </c:pt>
                <c:pt idx="3">
                  <c:v>Oct 11</c:v>
                </c:pt>
                <c:pt idx="4">
                  <c:v>Nov 11</c:v>
                </c:pt>
                <c:pt idx="5">
                  <c:v>Dec 11</c:v>
                </c:pt>
                <c:pt idx="6">
                  <c:v>Jan 12</c:v>
                </c:pt>
                <c:pt idx="7">
                  <c:v>Feb 12</c:v>
                </c:pt>
                <c:pt idx="8">
                  <c:v>Mar 12</c:v>
                </c:pt>
                <c:pt idx="9">
                  <c:v>April 12</c:v>
                </c:pt>
                <c:pt idx="10">
                  <c:v>May 12</c:v>
                </c:pt>
                <c:pt idx="11">
                  <c:v>June 12</c:v>
                </c:pt>
                <c:pt idx="12">
                  <c:v> July 12</c:v>
                </c:pt>
                <c:pt idx="13">
                  <c:v>Aug 12</c:v>
                </c:pt>
                <c:pt idx="14">
                  <c:v>Sept 12</c:v>
                </c:pt>
                <c:pt idx="15">
                  <c:v>Oct 12</c:v>
                </c:pt>
                <c:pt idx="16">
                  <c:v>Nov 12</c:v>
                </c:pt>
                <c:pt idx="17">
                  <c:v>Dec 12</c:v>
                </c:pt>
                <c:pt idx="18">
                  <c:v>Jan 13 </c:v>
                </c:pt>
                <c:pt idx="19">
                  <c:v>Feb 13</c:v>
                </c:pt>
                <c:pt idx="20">
                  <c:v>Mar 13</c:v>
                </c:pt>
                <c:pt idx="21">
                  <c:v>April 13</c:v>
                </c:pt>
                <c:pt idx="22">
                  <c:v>May 13</c:v>
                </c:pt>
                <c:pt idx="23">
                  <c:v>June 13</c:v>
                </c:pt>
                <c:pt idx="24">
                  <c:v>July 13</c:v>
                </c:pt>
                <c:pt idx="25">
                  <c:v>Aug 13</c:v>
                </c:pt>
                <c:pt idx="26">
                  <c:v>Sep 13</c:v>
                </c:pt>
                <c:pt idx="27">
                  <c:v>Oct 13</c:v>
                </c:pt>
                <c:pt idx="28">
                  <c:v>Nov 13</c:v>
                </c:pt>
                <c:pt idx="29">
                  <c:v>Dec 13</c:v>
                </c:pt>
              </c:strCache>
            </c:strRef>
          </c:cat>
          <c:val>
            <c:numRef>
              <c:f>'OT hours by mnth fy12 1 '!$D$28:$AG$28</c:f>
              <c:numCache>
                <c:formatCode>#,##0</c:formatCode>
                <c:ptCount val="30"/>
                <c:pt idx="0">
                  <c:v>76561.700000000012</c:v>
                </c:pt>
                <c:pt idx="1">
                  <c:v>75752.590000000011</c:v>
                </c:pt>
                <c:pt idx="2">
                  <c:v>73524.320000000007</c:v>
                </c:pt>
                <c:pt idx="3">
                  <c:v>74218.139999999985</c:v>
                </c:pt>
                <c:pt idx="4">
                  <c:v>73181.560000000012</c:v>
                </c:pt>
                <c:pt idx="5">
                  <c:v>81713.200000000012</c:v>
                </c:pt>
                <c:pt idx="6">
                  <c:v>79404.400000000023</c:v>
                </c:pt>
                <c:pt idx="7">
                  <c:v>74156.77</c:v>
                </c:pt>
                <c:pt idx="8">
                  <c:v>78041.839999999982</c:v>
                </c:pt>
                <c:pt idx="9">
                  <c:v>75096.319999999992</c:v>
                </c:pt>
                <c:pt idx="10">
                  <c:v>83070.160000000018</c:v>
                </c:pt>
                <c:pt idx="11">
                  <c:v>79478.44</c:v>
                </c:pt>
                <c:pt idx="12">
                  <c:v>81758.95</c:v>
                </c:pt>
                <c:pt idx="13">
                  <c:v>83857.23000000001</c:v>
                </c:pt>
                <c:pt idx="14">
                  <c:v>73186.049999999988</c:v>
                </c:pt>
                <c:pt idx="15">
                  <c:v>83076.84</c:v>
                </c:pt>
                <c:pt idx="16">
                  <c:v>81769.930000000022</c:v>
                </c:pt>
                <c:pt idx="17">
                  <c:v>74297.099999999991</c:v>
                </c:pt>
                <c:pt idx="18">
                  <c:v>80853.58</c:v>
                </c:pt>
                <c:pt idx="19">
                  <c:v>70120.090000000011</c:v>
                </c:pt>
                <c:pt idx="20">
                  <c:v>72475.420000000013</c:v>
                </c:pt>
                <c:pt idx="21">
                  <c:v>77568.339999999982</c:v>
                </c:pt>
                <c:pt idx="22">
                  <c:v>84201</c:v>
                </c:pt>
                <c:pt idx="23">
                  <c:v>75722.349999999991</c:v>
                </c:pt>
                <c:pt idx="24">
                  <c:v>83944.42</c:v>
                </c:pt>
                <c:pt idx="25">
                  <c:v>81983.19</c:v>
                </c:pt>
                <c:pt idx="26">
                  <c:v>78982.31</c:v>
                </c:pt>
                <c:pt idx="27">
                  <c:v>84061.11</c:v>
                </c:pt>
                <c:pt idx="28">
                  <c:v>79804.59</c:v>
                </c:pt>
                <c:pt idx="29">
                  <c:v>83189.000000000015</c:v>
                </c:pt>
              </c:numCache>
            </c:numRef>
          </c:val>
        </c:ser>
        <c:dLbls>
          <c:showLegendKey val="0"/>
          <c:showVal val="0"/>
          <c:showCatName val="0"/>
          <c:showSerName val="0"/>
          <c:showPercent val="0"/>
          <c:showBubbleSize val="0"/>
        </c:dLbls>
        <c:gapWidth val="150"/>
        <c:axId val="22795776"/>
        <c:axId val="22793600"/>
      </c:barChart>
      <c:lineChart>
        <c:grouping val="standard"/>
        <c:varyColors val="0"/>
        <c:ser>
          <c:idx val="0"/>
          <c:order val="0"/>
          <c:tx>
            <c:strRef>
              <c:f>'OT hours by mnth fy12 1 '!$A$27:$C$27</c:f>
              <c:strCache>
                <c:ptCount val="1"/>
                <c:pt idx="0">
                  <c:v>Total Overtime Hours</c:v>
                </c:pt>
              </c:strCache>
            </c:strRef>
          </c:tx>
          <c:cat>
            <c:strRef>
              <c:f>'OT hours by mnth fy12 1 '!$D$7:$AG$7</c:f>
              <c:strCache>
                <c:ptCount val="30"/>
                <c:pt idx="0">
                  <c:v>July 11</c:v>
                </c:pt>
                <c:pt idx="1">
                  <c:v>Aug 11</c:v>
                </c:pt>
                <c:pt idx="2">
                  <c:v>Sept 11</c:v>
                </c:pt>
                <c:pt idx="3">
                  <c:v>Oct 11</c:v>
                </c:pt>
                <c:pt idx="4">
                  <c:v>Nov 11</c:v>
                </c:pt>
                <c:pt idx="5">
                  <c:v>Dec 11</c:v>
                </c:pt>
                <c:pt idx="6">
                  <c:v>Jan 12</c:v>
                </c:pt>
                <c:pt idx="7">
                  <c:v>Feb 12</c:v>
                </c:pt>
                <c:pt idx="8">
                  <c:v>Mar 12</c:v>
                </c:pt>
                <c:pt idx="9">
                  <c:v>April 12</c:v>
                </c:pt>
                <c:pt idx="10">
                  <c:v>May 12</c:v>
                </c:pt>
                <c:pt idx="11">
                  <c:v>June 12</c:v>
                </c:pt>
                <c:pt idx="12">
                  <c:v> July 12</c:v>
                </c:pt>
                <c:pt idx="13">
                  <c:v>Aug 12</c:v>
                </c:pt>
                <c:pt idx="14">
                  <c:v>Sept 12</c:v>
                </c:pt>
                <c:pt idx="15">
                  <c:v>Oct 12</c:v>
                </c:pt>
                <c:pt idx="16">
                  <c:v>Nov 12</c:v>
                </c:pt>
                <c:pt idx="17">
                  <c:v>Dec 12</c:v>
                </c:pt>
                <c:pt idx="18">
                  <c:v>Jan 13 </c:v>
                </c:pt>
                <c:pt idx="19">
                  <c:v>Feb 13</c:v>
                </c:pt>
                <c:pt idx="20">
                  <c:v>Mar 13</c:v>
                </c:pt>
                <c:pt idx="21">
                  <c:v>April 13</c:v>
                </c:pt>
                <c:pt idx="22">
                  <c:v>May 13</c:v>
                </c:pt>
                <c:pt idx="23">
                  <c:v>June 13</c:v>
                </c:pt>
                <c:pt idx="24">
                  <c:v>July 13</c:v>
                </c:pt>
                <c:pt idx="25">
                  <c:v>Aug 13</c:v>
                </c:pt>
                <c:pt idx="26">
                  <c:v>Sep 13</c:v>
                </c:pt>
                <c:pt idx="27">
                  <c:v>Oct 13</c:v>
                </c:pt>
                <c:pt idx="28">
                  <c:v>Nov 13</c:v>
                </c:pt>
                <c:pt idx="29">
                  <c:v>Dec 13</c:v>
                </c:pt>
              </c:strCache>
            </c:strRef>
          </c:cat>
          <c:val>
            <c:numRef>
              <c:f>'OT hours by mnth fy12 1 '!$D$27:$AG$27</c:f>
              <c:numCache>
                <c:formatCode>#,##0</c:formatCode>
                <c:ptCount val="30"/>
                <c:pt idx="0">
                  <c:v>4332.1399999999994</c:v>
                </c:pt>
                <c:pt idx="1">
                  <c:v>3673.3199999999997</c:v>
                </c:pt>
                <c:pt idx="2">
                  <c:v>4329.420000000001</c:v>
                </c:pt>
                <c:pt idx="3">
                  <c:v>3198.97</c:v>
                </c:pt>
                <c:pt idx="4">
                  <c:v>3502.49</c:v>
                </c:pt>
                <c:pt idx="5">
                  <c:v>6380.6800000000012</c:v>
                </c:pt>
                <c:pt idx="6">
                  <c:v>4635.1699999999992</c:v>
                </c:pt>
                <c:pt idx="7">
                  <c:v>3290.4199999999996</c:v>
                </c:pt>
                <c:pt idx="8">
                  <c:v>3361.33</c:v>
                </c:pt>
                <c:pt idx="9">
                  <c:v>3157.3200000000006</c:v>
                </c:pt>
                <c:pt idx="10">
                  <c:v>3699.6000000000004</c:v>
                </c:pt>
                <c:pt idx="11">
                  <c:v>5541.3900000000012</c:v>
                </c:pt>
                <c:pt idx="12">
                  <c:v>4270.6399999999994</c:v>
                </c:pt>
                <c:pt idx="13">
                  <c:v>4357.3900000000012</c:v>
                </c:pt>
                <c:pt idx="14">
                  <c:v>4758.5599999999995</c:v>
                </c:pt>
                <c:pt idx="15">
                  <c:v>3871.3299999999995</c:v>
                </c:pt>
                <c:pt idx="16">
                  <c:v>5955.2299999999987</c:v>
                </c:pt>
                <c:pt idx="17">
                  <c:v>3235.0299999999988</c:v>
                </c:pt>
                <c:pt idx="18">
                  <c:v>4882.829999999999</c:v>
                </c:pt>
                <c:pt idx="19">
                  <c:v>3652</c:v>
                </c:pt>
                <c:pt idx="20">
                  <c:v>3655.3999999999996</c:v>
                </c:pt>
                <c:pt idx="21">
                  <c:v>4134.3599999999997</c:v>
                </c:pt>
                <c:pt idx="22">
                  <c:v>4789.58</c:v>
                </c:pt>
                <c:pt idx="23">
                  <c:v>6250.5</c:v>
                </c:pt>
                <c:pt idx="24">
                  <c:v>4818.920000000001</c:v>
                </c:pt>
                <c:pt idx="25">
                  <c:v>4384.34</c:v>
                </c:pt>
                <c:pt idx="26">
                  <c:v>5316.7400000000016</c:v>
                </c:pt>
                <c:pt idx="27">
                  <c:v>4287.29</c:v>
                </c:pt>
                <c:pt idx="28">
                  <c:v>4879.0099999999993</c:v>
                </c:pt>
                <c:pt idx="29">
                  <c:v>5448.7099999999991</c:v>
                </c:pt>
              </c:numCache>
            </c:numRef>
          </c:val>
          <c:smooth val="0"/>
        </c:ser>
        <c:dLbls>
          <c:showLegendKey val="0"/>
          <c:showVal val="0"/>
          <c:showCatName val="0"/>
          <c:showSerName val="0"/>
          <c:showPercent val="0"/>
          <c:showBubbleSize val="0"/>
        </c:dLbls>
        <c:marker val="1"/>
        <c:smooth val="0"/>
        <c:axId val="22790144"/>
        <c:axId val="22791680"/>
      </c:lineChart>
      <c:catAx>
        <c:axId val="22790144"/>
        <c:scaling>
          <c:orientation val="minMax"/>
        </c:scaling>
        <c:delete val="0"/>
        <c:axPos val="b"/>
        <c:majorTickMark val="none"/>
        <c:minorTickMark val="none"/>
        <c:tickLblPos val="nextTo"/>
        <c:txPr>
          <a:bodyPr rot="-5400000" vert="horz"/>
          <a:lstStyle/>
          <a:p>
            <a:pPr>
              <a:defRPr/>
            </a:pPr>
            <a:endParaRPr lang="en-US"/>
          </a:p>
        </c:txPr>
        <c:crossAx val="22791680"/>
        <c:crosses val="autoZero"/>
        <c:auto val="1"/>
        <c:lblAlgn val="ctr"/>
        <c:lblOffset val="100"/>
        <c:tickLblSkip val="2"/>
        <c:tickMarkSkip val="1"/>
        <c:noMultiLvlLbl val="0"/>
      </c:catAx>
      <c:valAx>
        <c:axId val="22791680"/>
        <c:scaling>
          <c:orientation val="minMax"/>
        </c:scaling>
        <c:delete val="0"/>
        <c:axPos val="l"/>
        <c:majorGridlines/>
        <c:title>
          <c:tx>
            <c:rich>
              <a:bodyPr rot="-5400000" vert="horz"/>
              <a:lstStyle/>
              <a:p>
                <a:pPr>
                  <a:defRPr/>
                </a:pPr>
                <a:r>
                  <a:rPr lang="en-US"/>
                  <a:t>Overtime</a:t>
                </a:r>
                <a:r>
                  <a:rPr lang="en-US" baseline="0"/>
                  <a:t> Hours</a:t>
                </a:r>
                <a:endParaRPr lang="en-US"/>
              </a:p>
            </c:rich>
          </c:tx>
          <c:layout>
            <c:manualLayout>
              <c:xMode val="edge"/>
              <c:yMode val="edge"/>
              <c:x val="2.0416203021728613E-2"/>
              <c:y val="0.33970615086157707"/>
            </c:manualLayout>
          </c:layout>
          <c:overlay val="0"/>
        </c:title>
        <c:numFmt formatCode="#,##0" sourceLinked="1"/>
        <c:majorTickMark val="none"/>
        <c:minorTickMark val="none"/>
        <c:tickLblPos val="nextTo"/>
        <c:spPr>
          <a:ln w="9525">
            <a:noFill/>
          </a:ln>
        </c:spPr>
        <c:crossAx val="22790144"/>
        <c:crosses val="autoZero"/>
        <c:crossBetween val="between"/>
      </c:valAx>
      <c:valAx>
        <c:axId val="22793600"/>
        <c:scaling>
          <c:orientation val="minMax"/>
        </c:scaling>
        <c:delete val="0"/>
        <c:axPos val="r"/>
        <c:title>
          <c:tx>
            <c:rich>
              <a:bodyPr rot="-5400000" vert="horz"/>
              <a:lstStyle/>
              <a:p>
                <a:pPr>
                  <a:defRPr/>
                </a:pPr>
                <a:r>
                  <a:rPr lang="en-US"/>
                  <a:t>Paid</a:t>
                </a:r>
                <a:r>
                  <a:rPr lang="en-US" baseline="0"/>
                  <a:t> Hours</a:t>
                </a:r>
                <a:endParaRPr lang="en-US"/>
              </a:p>
            </c:rich>
          </c:tx>
          <c:layout>
            <c:manualLayout>
              <c:xMode val="edge"/>
              <c:yMode val="edge"/>
              <c:x val="0.93539703903095561"/>
              <c:y val="0.38374614857925365"/>
            </c:manualLayout>
          </c:layout>
          <c:overlay val="0"/>
        </c:title>
        <c:numFmt formatCode="#,##0" sourceLinked="1"/>
        <c:majorTickMark val="out"/>
        <c:minorTickMark val="none"/>
        <c:tickLblPos val="nextTo"/>
        <c:crossAx val="22795776"/>
        <c:crosses val="max"/>
        <c:crossBetween val="between"/>
      </c:valAx>
      <c:catAx>
        <c:axId val="22795776"/>
        <c:scaling>
          <c:orientation val="minMax"/>
        </c:scaling>
        <c:delete val="1"/>
        <c:axPos val="b"/>
        <c:majorTickMark val="out"/>
        <c:minorTickMark val="none"/>
        <c:tickLblPos val="nextTo"/>
        <c:crossAx val="22793600"/>
        <c:crosses val="autoZero"/>
        <c:auto val="1"/>
        <c:lblAlgn val="ctr"/>
        <c:lblOffset val="100"/>
        <c:noMultiLvlLbl val="0"/>
      </c:catAx>
    </c:plotArea>
    <c:legend>
      <c:legendPos val="b"/>
      <c:layout/>
      <c:overlay val="0"/>
    </c:legend>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0.13005</cdr:x>
      <cdr:y>0.41956</cdr:y>
    </cdr:from>
    <cdr:to>
      <cdr:x>0.94978</cdr:x>
      <cdr:y>0.42587</cdr:y>
    </cdr:to>
    <cdr:cxnSp macro="">
      <cdr:nvCxnSpPr>
        <cdr:cNvPr id="3" name="Straight Connector 2"/>
        <cdr:cNvCxnSpPr/>
      </cdr:nvCxnSpPr>
      <cdr:spPr>
        <a:xfrm xmlns:a="http://schemas.openxmlformats.org/drawingml/2006/main">
          <a:off x="920752" y="1689100"/>
          <a:ext cx="5803900" cy="25400"/>
        </a:xfrm>
        <a:prstGeom xmlns:a="http://schemas.openxmlformats.org/drawingml/2006/main" prst="line">
          <a:avLst/>
        </a:prstGeom>
        <a:ln xmlns:a="http://schemas.openxmlformats.org/drawingml/2006/main" w="254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0.01345</cdr:x>
      <cdr:y>0.21053</cdr:y>
    </cdr:from>
    <cdr:to>
      <cdr:x>0.05471</cdr:x>
      <cdr:y>0.60568</cdr:y>
    </cdr:to>
    <cdr:sp macro="" textlink="">
      <cdr:nvSpPr>
        <cdr:cNvPr id="4" name="TextBox 3"/>
        <cdr:cNvSpPr txBox="1"/>
      </cdr:nvSpPr>
      <cdr:spPr>
        <a:xfrm xmlns:a="http://schemas.openxmlformats.org/drawingml/2006/main" rot="16200000">
          <a:off x="-361971" y="1054501"/>
          <a:ext cx="1144207" cy="2544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t>% Outliers</a:t>
          </a:r>
        </a:p>
      </cdr:txBody>
    </cdr:sp>
  </cdr:relSizeAnchor>
  <cdr:relSizeAnchor xmlns:cdr="http://schemas.openxmlformats.org/drawingml/2006/chartDrawing">
    <cdr:from>
      <cdr:x>0.13184</cdr:x>
      <cdr:y>0.35016</cdr:y>
    </cdr:from>
    <cdr:to>
      <cdr:x>0.37758</cdr:x>
      <cdr:y>0.4164</cdr:y>
    </cdr:to>
    <cdr:sp macro="" textlink="">
      <cdr:nvSpPr>
        <cdr:cNvPr id="6" name="TextBox 5"/>
        <cdr:cNvSpPr txBox="1"/>
      </cdr:nvSpPr>
      <cdr:spPr>
        <a:xfrm xmlns:a="http://schemas.openxmlformats.org/drawingml/2006/main">
          <a:off x="933452" y="1409700"/>
          <a:ext cx="1739900"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a:t>5 % Arbitrary Outlier</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ATHlogo"/>
          <p:cNvPicPr>
            <a:picLocks noGrp="1" noChangeAspect="1" noChangeArrowheads="1"/>
          </p:cNvPicPr>
          <p:nvPr>
            <p:ph/>
          </p:nvPr>
        </p:nvPicPr>
        <p:blipFill>
          <a:blip r:embed="rId2" cstate="print"/>
          <a:srcRect/>
          <a:stretch>
            <a:fillRect/>
          </a:stretch>
        </p:blipFill>
        <p:spPr>
          <a:xfrm>
            <a:off x="2608263" y="960438"/>
            <a:ext cx="2243137" cy="2540000"/>
          </a:xfrm>
        </p:spPr>
      </p:pic>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429059" y="7372603"/>
            <a:ext cx="2955582"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January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929915828"/>
              </p:ext>
            </p:extLst>
          </p:nvPr>
        </p:nvGraphicFramePr>
        <p:xfrm>
          <a:off x="457200" y="1447800"/>
          <a:ext cx="6584949" cy="69545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t>Project</a:t>
                      </a:r>
                      <a:endParaRPr lang="en-US" dirty="0"/>
                    </a:p>
                  </a:txBody>
                  <a:tcPr/>
                </a:tc>
                <a:tc>
                  <a:txBody>
                    <a:bodyPr/>
                    <a:lstStyle/>
                    <a:p>
                      <a:r>
                        <a:rPr lang="en-US" dirty="0" smtClean="0"/>
                        <a:t>Brief Description</a:t>
                      </a:r>
                      <a:endParaRPr lang="en-US" dirty="0"/>
                    </a:p>
                  </a:txBody>
                  <a:tcPr/>
                </a:tc>
                <a:tc>
                  <a:txBody>
                    <a:bodyPr/>
                    <a:lstStyle/>
                    <a:p>
                      <a:r>
                        <a:rPr lang="en-US" dirty="0" smtClean="0"/>
                        <a:t>Owner</a:t>
                      </a:r>
                      <a:endParaRPr lang="en-US" dirty="0"/>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Leaky Specimens</a:t>
                      </a:r>
                      <a:endParaRPr lang="en-US" sz="1200" dirty="0"/>
                    </a:p>
                  </a:txBody>
                  <a:tcPr/>
                </a:tc>
                <a:tc>
                  <a:txBody>
                    <a:bodyPr/>
                    <a:lstStyle/>
                    <a:p>
                      <a:r>
                        <a:rPr lang="en-US" sz="1200" baseline="0" dirty="0" smtClean="0"/>
                        <a:t>Reduce the number of leaky specimens by exploring different transport containers and/or educational opportunities </a:t>
                      </a:r>
                      <a:endParaRPr lang="en-US" sz="1200" dirty="0"/>
                    </a:p>
                  </a:txBody>
                  <a:tcPr/>
                </a:tc>
                <a:tc>
                  <a:txBody>
                    <a:bodyPr/>
                    <a:lstStyle/>
                    <a:p>
                      <a:r>
                        <a:rPr lang="en-US" sz="1200" dirty="0" smtClean="0"/>
                        <a:t>Dr. Newton</a:t>
                      </a:r>
                      <a:endParaRPr lang="en-US" sz="1200" dirty="0"/>
                    </a:p>
                  </a:txBody>
                  <a:tcPr/>
                </a:tc>
              </a:tr>
              <a:tr h="370840">
                <a:tc>
                  <a:txBody>
                    <a:bodyPr/>
                    <a:lstStyle/>
                    <a:p>
                      <a:r>
                        <a:rPr lang="en-US" sz="1200" dirty="0" smtClean="0"/>
                        <a:t>CP Brochure</a:t>
                      </a:r>
                      <a:endParaRPr lang="en-US" sz="1200" dirty="0"/>
                    </a:p>
                  </a:txBody>
                  <a:tcPr/>
                </a:tc>
                <a:tc>
                  <a:txBody>
                    <a:bodyPr/>
                    <a:lstStyle/>
                    <a:p>
                      <a:r>
                        <a:rPr lang="en-US" sz="1200" dirty="0" smtClean="0"/>
                        <a:t>Compile information and photos from the Clinical Laboratories to create a generic CP overview</a:t>
                      </a:r>
                      <a:r>
                        <a:rPr lang="en-US" sz="1200" baseline="0" dirty="0" smtClean="0"/>
                        <a:t> for visitors/prospective clients.</a:t>
                      </a:r>
                      <a:endParaRPr lang="en-US" sz="1200" dirty="0"/>
                    </a:p>
                  </a:txBody>
                  <a:tcPr/>
                </a:tc>
                <a:tc>
                  <a:txBody>
                    <a:bodyPr/>
                    <a:lstStyle/>
                    <a:p>
                      <a:r>
                        <a:rPr lang="en-US" sz="1200" dirty="0" smtClean="0"/>
                        <a:t>K. Martin</a:t>
                      </a:r>
                      <a:endParaRPr lang="en-US" sz="1200" dirty="0"/>
                    </a:p>
                  </a:txBody>
                  <a:tcPr/>
                </a:tc>
              </a:tr>
              <a:tr h="370840">
                <a:tc>
                  <a:txBody>
                    <a:bodyPr/>
                    <a:lstStyle/>
                    <a:p>
                      <a:r>
                        <a:rPr lang="en-US" sz="1200" dirty="0" err="1" smtClean="0"/>
                        <a:t>Heme-Onc</a:t>
                      </a:r>
                      <a:r>
                        <a:rPr lang="en-US" sz="1200" baseline="0" dirty="0" smtClean="0"/>
                        <a:t> TAT for ANC results</a:t>
                      </a:r>
                      <a:endParaRPr lang="en-US" sz="1200" dirty="0"/>
                    </a:p>
                  </a:txBody>
                  <a:tcPr/>
                </a:tc>
                <a:tc>
                  <a:txBody>
                    <a:bodyPr/>
                    <a:lstStyle/>
                    <a:p>
                      <a:r>
                        <a:rPr lang="en-US" sz="1200" dirty="0" smtClean="0"/>
                        <a:t>In coordination</a:t>
                      </a:r>
                      <a:r>
                        <a:rPr lang="en-US" sz="1200" baseline="0" dirty="0" smtClean="0"/>
                        <a:t> with</a:t>
                      </a:r>
                      <a:r>
                        <a:rPr lang="en-US" sz="1200" dirty="0" smtClean="0"/>
                        <a:t> the </a:t>
                      </a:r>
                      <a:r>
                        <a:rPr lang="en-US" sz="1200" dirty="0" err="1" smtClean="0"/>
                        <a:t>heme-onc</a:t>
                      </a:r>
                      <a:r>
                        <a:rPr lang="en-US" sz="1200" baseline="0" dirty="0" smtClean="0"/>
                        <a:t> clinics explore opportunities to optimize TAT for patients receiving infusions.</a:t>
                      </a:r>
                      <a:endParaRPr lang="en-US" sz="1200" dirty="0"/>
                    </a:p>
                  </a:txBody>
                  <a:tcPr/>
                </a:tc>
                <a:tc>
                  <a:txBody>
                    <a:bodyPr/>
                    <a:lstStyle/>
                    <a:p>
                      <a:r>
                        <a:rPr lang="en-US" sz="1200" dirty="0" smtClean="0"/>
                        <a:t>J. Davis/</a:t>
                      </a:r>
                      <a:r>
                        <a:rPr lang="en-US" sz="1200" dirty="0" err="1" smtClean="0"/>
                        <a:t>U.Kota</a:t>
                      </a:r>
                      <a:r>
                        <a:rPr lang="en-US" sz="1200" dirty="0" smtClean="0"/>
                        <a:t>/K.</a:t>
                      </a:r>
                      <a:r>
                        <a:rPr lang="en-US" sz="1200" baseline="0" dirty="0" smtClean="0"/>
                        <a:t> Martin/H. Neusius</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a:t>
                      </a:r>
                      <a:endParaRPr lang="en-US" sz="1200" dirty="0"/>
                    </a:p>
                  </a:txBody>
                  <a:tcPr/>
                </a:tc>
              </a:tr>
              <a:tr h="370840">
                <a:tc>
                  <a:txBody>
                    <a:bodyPr/>
                    <a:lstStyle/>
                    <a:p>
                      <a:r>
                        <a:rPr lang="en-US" sz="1200" dirty="0" smtClean="0"/>
                        <a:t>Relative</a:t>
                      </a:r>
                      <a:r>
                        <a:rPr lang="en-US" sz="1200" baseline="0" dirty="0" smtClean="0"/>
                        <a:t>-Of Specimens </a:t>
                      </a:r>
                      <a:endParaRPr lang="en-US" sz="1200" dirty="0"/>
                    </a:p>
                  </a:txBody>
                  <a:tcPr/>
                </a:tc>
                <a:tc>
                  <a:txBody>
                    <a:bodyPr/>
                    <a:lstStyle/>
                    <a:p>
                      <a:r>
                        <a:rPr lang="en-US" sz="1200" dirty="0" smtClean="0"/>
                        <a:t>Address gaps in policy/workflow</a:t>
                      </a:r>
                      <a:r>
                        <a:rPr lang="en-US" sz="1200" baseline="0" dirty="0" smtClean="0"/>
                        <a:t> regarding specimens associated with associated patient/donor, or patient/relative-of testing.</a:t>
                      </a:r>
                      <a:endParaRPr lang="en-US" sz="1200" dirty="0"/>
                    </a:p>
                  </a:txBody>
                  <a:tcPr/>
                </a:tc>
                <a:tc>
                  <a:txBody>
                    <a:bodyPr/>
                    <a:lstStyle/>
                    <a:p>
                      <a:r>
                        <a:rPr lang="en-US" sz="1200" dirty="0" smtClean="0"/>
                        <a:t>S. Butch, K. Davis,</a:t>
                      </a:r>
                      <a:r>
                        <a:rPr lang="en-US" sz="1200" baseline="0" dirty="0" smtClean="0"/>
                        <a:t> K. Young</a:t>
                      </a:r>
                      <a:endParaRPr lang="en-US" sz="1200" dirty="0"/>
                    </a:p>
                  </a:txBody>
                  <a:tcPr/>
                </a:tc>
              </a:tr>
              <a:tr h="370840">
                <a:tc>
                  <a:txBody>
                    <a:bodyPr/>
                    <a:lstStyle/>
                    <a:p>
                      <a:r>
                        <a:rPr lang="en-US" sz="1200" dirty="0" smtClean="0"/>
                        <a:t>Glucometer</a:t>
                      </a:r>
                      <a:r>
                        <a:rPr lang="en-US" sz="1200" baseline="0" dirty="0" smtClean="0"/>
                        <a:t> Errors</a:t>
                      </a:r>
                      <a:endParaRPr lang="en-US" sz="1200" dirty="0"/>
                    </a:p>
                  </a:txBody>
                  <a:tcPr/>
                </a:tc>
                <a:tc>
                  <a:txBody>
                    <a:bodyPr/>
                    <a:lstStyle/>
                    <a:p>
                      <a:r>
                        <a:rPr lang="en-US" sz="1200" dirty="0" smtClean="0"/>
                        <a:t>Numerous</a:t>
                      </a:r>
                      <a:r>
                        <a:rPr lang="en-US" sz="1200" baseline="0" dirty="0" smtClean="0"/>
                        <a:t> POC glucometer errors where correct CSN is not identified for various reason and therefore cannot be automatically uploaded to the patient record.</a:t>
                      </a:r>
                      <a:endParaRPr lang="en-US" sz="1200" dirty="0"/>
                    </a:p>
                  </a:txBody>
                  <a:tcPr/>
                </a:tc>
                <a:tc>
                  <a:txBody>
                    <a:bodyPr/>
                    <a:lstStyle/>
                    <a:p>
                      <a:r>
                        <a:rPr lang="en-US" sz="1200" dirty="0" smtClean="0"/>
                        <a:t>S. Butch,</a:t>
                      </a:r>
                      <a:r>
                        <a:rPr lang="en-US" sz="1200" baseline="0" dirty="0" smtClean="0"/>
                        <a:t> D. Keren, K. Martin, T. Morrow, D. Twarkowski</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7294305"/>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pPr marL="342900" indent="-342900">
              <a:buFont typeface="Arial" pitchFamily="34" charset="0"/>
              <a:buChar char="•"/>
            </a:pPr>
            <a:r>
              <a:rPr lang="en-US" sz="2200" b="0" dirty="0" smtClean="0"/>
              <a:t>A special thank you to all staff who were able to make it to work during the severe winter storm this month.  </a:t>
            </a:r>
          </a:p>
          <a:p>
            <a:pPr marL="342900" indent="-342900">
              <a:buFont typeface="Arial" pitchFamily="34" charset="0"/>
              <a:buChar char="•"/>
            </a:pPr>
            <a:endParaRPr lang="en-US" sz="2200" dirty="0"/>
          </a:p>
          <a:p>
            <a:pPr marL="342900" indent="-342900">
              <a:buFont typeface="Arial" pitchFamily="34" charset="0"/>
              <a:buChar char="•"/>
            </a:pPr>
            <a:r>
              <a:rPr lang="en-US" sz="2200" dirty="0" smtClean="0">
                <a:solidFill>
                  <a:srgbClr val="FF0000"/>
                </a:solidFill>
              </a:rPr>
              <a:t>Ann </a:t>
            </a:r>
            <a:r>
              <a:rPr lang="en-US" sz="2200" dirty="0" err="1" smtClean="0">
                <a:solidFill>
                  <a:srgbClr val="FF0000"/>
                </a:solidFill>
              </a:rPr>
              <a:t>Postiff</a:t>
            </a:r>
            <a:r>
              <a:rPr lang="en-US" sz="2200" dirty="0" smtClean="0">
                <a:solidFill>
                  <a:srgbClr val="FF0000"/>
                </a:solidFill>
              </a:rPr>
              <a:t>, Annette Collino &amp; the Canton Lab staff-</a:t>
            </a:r>
            <a:r>
              <a:rPr lang="en-US" sz="2200" b="0" dirty="0" smtClean="0"/>
              <a:t>passing the COLA inspection with ZERO citations.</a:t>
            </a:r>
            <a:endParaRPr lang="en-US" sz="2200" dirty="0" smtClean="0">
              <a:solidFill>
                <a:srgbClr val="FF0000"/>
              </a:solidFill>
            </a:endParaRPr>
          </a:p>
          <a:p>
            <a:endParaRPr lang="en-US" sz="3000" b="0" dirty="0"/>
          </a:p>
        </p:txBody>
      </p:sp>
      <p:pic>
        <p:nvPicPr>
          <p:cNvPr id="1026" name="Picture 2" descr="C:\Users\martkris\AppData\Local\Microsoft\Windows\Temporary Internet Files\Content.IE5\YXQAKGI2\MC90007879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1800" y="2590800"/>
            <a:ext cx="1800175" cy="2286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6584950" cy="714375"/>
          </a:xfrm>
        </p:spPr>
        <p:txBody>
          <a:bodyPr/>
          <a:lstStyle/>
          <a:p>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Blood Bank</a:t>
            </a:r>
            <a:endParaRPr lang="en-US" sz="1600" dirty="0" smtClean="0"/>
          </a:p>
        </p:txBody>
      </p:sp>
      <p:sp>
        <p:nvSpPr>
          <p:cNvPr id="3" name="Rectangle 2"/>
          <p:cNvSpPr/>
          <p:nvPr/>
        </p:nvSpPr>
        <p:spPr>
          <a:xfrm>
            <a:off x="304800" y="6553200"/>
            <a:ext cx="6629400" cy="2893100"/>
          </a:xfrm>
          <a:prstGeom prst="rect">
            <a:avLst/>
          </a:prstGeom>
        </p:spPr>
        <p:txBody>
          <a:bodyPr wrap="square">
            <a:spAutoFit/>
          </a:bodyPr>
          <a:lstStyle/>
          <a:p>
            <a:pPr lvl="0">
              <a:spcBef>
                <a:spcPts val="0"/>
              </a:spcBef>
              <a:spcAft>
                <a:spcPts val="0"/>
              </a:spcAft>
            </a:pPr>
            <a:r>
              <a:rPr lang="en-US" sz="1400" dirty="0" smtClean="0">
                <a:solidFill>
                  <a:srgbClr val="1F497D"/>
                </a:solidFill>
                <a:latin typeface="Calibri"/>
                <a:ea typeface="Calibri"/>
              </a:rPr>
              <a:t>Pathology </a:t>
            </a:r>
            <a:r>
              <a:rPr lang="en-US" sz="1400" dirty="0">
                <a:solidFill>
                  <a:srgbClr val="1F497D"/>
                </a:solidFill>
                <a:latin typeface="Calibri"/>
                <a:ea typeface="Calibri"/>
              </a:rPr>
              <a:t>is pursuing a two pronged approach to “specimen quality” in the ED.  </a:t>
            </a:r>
          </a:p>
          <a:p>
            <a:pPr marL="342900" lvl="0" indent="-342900">
              <a:spcBef>
                <a:spcPts val="0"/>
              </a:spcBef>
              <a:spcAft>
                <a:spcPts val="0"/>
              </a:spcAft>
              <a:buFontTx/>
              <a:buAutoNum type="arabicPeriod"/>
            </a:pPr>
            <a:r>
              <a:rPr lang="en-US" sz="1400" dirty="0">
                <a:solidFill>
                  <a:srgbClr val="1F497D"/>
                </a:solidFill>
                <a:latin typeface="Calibri"/>
                <a:ea typeface="Calibri"/>
              </a:rPr>
              <a:t>There is and has been ongoing discussions via Nursing Liaisons (Barb Wetula, RN, and Sheryl Woloskie) to addressing training for non-Pathology collected specimens.  This focus has been on all of UMHS, with an emphasis on the ED. </a:t>
            </a:r>
          </a:p>
          <a:p>
            <a:pPr marL="342900" lvl="0" indent="-342900">
              <a:spcBef>
                <a:spcPts val="0"/>
              </a:spcBef>
              <a:spcAft>
                <a:spcPts val="0"/>
              </a:spcAft>
              <a:buFontTx/>
              <a:buAutoNum type="arabicPeriod"/>
            </a:pPr>
            <a:r>
              <a:rPr lang="en-US" sz="1400" dirty="0" smtClean="0">
                <a:solidFill>
                  <a:srgbClr val="1F497D"/>
                </a:solidFill>
                <a:latin typeface="Calibri"/>
                <a:ea typeface="Calibri"/>
              </a:rPr>
              <a:t>Pathology and the Emergency Department are investigating </a:t>
            </a:r>
            <a:r>
              <a:rPr lang="en-US" sz="1400" dirty="0">
                <a:solidFill>
                  <a:srgbClr val="1F497D"/>
                </a:solidFill>
                <a:latin typeface="Calibri"/>
                <a:ea typeface="Calibri"/>
              </a:rPr>
              <a:t>possible deployment </a:t>
            </a:r>
            <a:r>
              <a:rPr lang="en-US" sz="1400" dirty="0" smtClean="0">
                <a:solidFill>
                  <a:srgbClr val="1F497D"/>
                </a:solidFill>
                <a:latin typeface="Calibri"/>
                <a:ea typeface="Calibri"/>
              </a:rPr>
              <a:t>of </a:t>
            </a:r>
            <a:r>
              <a:rPr lang="en-US" sz="1400" dirty="0">
                <a:solidFill>
                  <a:srgbClr val="1F497D"/>
                </a:solidFill>
                <a:latin typeface="Calibri"/>
                <a:ea typeface="Calibri"/>
              </a:rPr>
              <a:t>additional Pathology personal in the ED POCT </a:t>
            </a:r>
            <a:r>
              <a:rPr lang="en-US" sz="1400" dirty="0" smtClean="0">
                <a:solidFill>
                  <a:srgbClr val="1F497D"/>
                </a:solidFill>
                <a:latin typeface="Calibri"/>
                <a:ea typeface="Calibri"/>
              </a:rPr>
              <a:t>lab</a:t>
            </a:r>
            <a:r>
              <a:rPr lang="en-US" sz="1400" dirty="0">
                <a:solidFill>
                  <a:srgbClr val="1F497D"/>
                </a:solidFill>
                <a:latin typeface="Calibri"/>
                <a:ea typeface="Calibri"/>
              </a:rPr>
              <a:t> </a:t>
            </a:r>
            <a:r>
              <a:rPr lang="en-US" sz="1400" dirty="0" smtClean="0">
                <a:solidFill>
                  <a:srgbClr val="1F497D"/>
                </a:solidFill>
                <a:latin typeface="Calibri"/>
                <a:ea typeface="Calibri"/>
              </a:rPr>
              <a:t>or utilization of the Soft ID system which has been shown to assist with patient identification/signature errors at other institutions.</a:t>
            </a:r>
          </a:p>
          <a:p>
            <a:pPr marL="342900" lvl="0" indent="-342900">
              <a:spcBef>
                <a:spcPts val="0"/>
              </a:spcBef>
              <a:spcAft>
                <a:spcPts val="0"/>
              </a:spcAft>
              <a:buFontTx/>
              <a:buAutoNum type="arabicPeriod"/>
            </a:pPr>
            <a:r>
              <a:rPr lang="en-US" sz="1400" dirty="0" smtClean="0">
                <a:solidFill>
                  <a:srgbClr val="1F497D"/>
                </a:solidFill>
                <a:latin typeface="Calibri"/>
                <a:ea typeface="Calibri"/>
              </a:rPr>
              <a:t>There was a decrease in the number of errors for the month of December to the lowest value observed over the past twelve months.  Subsequent months will be monitored to determine whether this is a true trend or an anomalous month.</a:t>
            </a:r>
          </a:p>
          <a:p>
            <a:pPr marL="342900" lvl="0" indent="-342900">
              <a:spcBef>
                <a:spcPts val="0"/>
              </a:spcBef>
              <a:spcAft>
                <a:spcPts val="0"/>
              </a:spcAft>
              <a:buFontTx/>
              <a:buAutoNum type="arabicPeriod"/>
            </a:pPr>
            <a:endParaRPr lang="en-US" sz="1400" dirty="0" smtClean="0">
              <a:solidFill>
                <a:srgbClr val="1F497D"/>
              </a:solidFill>
              <a:latin typeface="Calibri"/>
              <a:ea typeface="Calibri"/>
            </a:endParaRPr>
          </a:p>
          <a:p>
            <a:pPr marL="342900" lvl="0" indent="-342900">
              <a:spcBef>
                <a:spcPts val="0"/>
              </a:spcBef>
              <a:spcAft>
                <a:spcPts val="0"/>
              </a:spcAft>
              <a:buFontTx/>
              <a:buAutoNum type="arabicPeriod"/>
            </a:pPr>
            <a:endParaRPr 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19225"/>
            <a:ext cx="6781799" cy="482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4" name="Content Placeholder 5"/>
          <p:cNvSpPr>
            <a:spLocks noGrp="1" noChangeArrowheads="1"/>
          </p:cNvSpPr>
          <p:nvPr>
            <p:ph idx="1"/>
          </p:nvPr>
        </p:nvSpPr>
        <p:spPr>
          <a:xfrm>
            <a:off x="381001" y="5029200"/>
            <a:ext cx="3429000" cy="4328886"/>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The guaiac method for detecting blood in the stool as a detection of colorectal cancer requires the patient to adhere to several diet restrictions as well as to collect three separate collections.  Newer methodologies are available that only require a single sample, no diet restrictions, and have a higher sensitivity.  </a:t>
            </a:r>
            <a:endParaRPr lang="en-US" sz="1400" b="1" dirty="0" smtClean="0"/>
          </a:p>
          <a:p>
            <a:pPr marL="0" indent="0" eaLnBrk="1" hangingPunct="1">
              <a:buFontTx/>
              <a:buNone/>
            </a:pPr>
            <a:r>
              <a:rPr lang="en-US" sz="1400" b="1" dirty="0" smtClean="0"/>
              <a:t>Impact of Problem: </a:t>
            </a:r>
          </a:p>
          <a:p>
            <a:pPr marL="0" indent="0" eaLnBrk="1" hangingPunct="1">
              <a:buFontTx/>
              <a:buNone/>
            </a:pPr>
            <a:r>
              <a:rPr lang="en-US" sz="1400" dirty="0"/>
              <a:t>Historically, the amount of </a:t>
            </a:r>
            <a:r>
              <a:rPr lang="en-US" sz="1400" dirty="0" smtClean="0"/>
              <a:t>guaiac </a:t>
            </a:r>
            <a:r>
              <a:rPr lang="en-US" sz="1400" dirty="0"/>
              <a:t>cards distributed had a low rate of </a:t>
            </a:r>
            <a:r>
              <a:rPr lang="en-US" sz="1400" dirty="0" smtClean="0"/>
              <a:t>return.  Use of the newer immunochemical method has increased the rate of return due to ease of collection by the patient alone.  </a:t>
            </a:r>
            <a:endParaRPr lang="en-US" sz="1400" b="1" dirty="0"/>
          </a:p>
          <a:p>
            <a:pPr marL="0" indent="0" eaLnBrk="1" hangingPunct="1">
              <a:buFontTx/>
              <a:buNone/>
            </a:pPr>
            <a:r>
              <a:rPr lang="en-US" sz="1400" b="1" dirty="0" smtClean="0"/>
              <a:t>Reporter of Problem:</a:t>
            </a:r>
            <a:endParaRPr lang="en-US" sz="1400" b="1" dirty="0"/>
          </a:p>
          <a:p>
            <a:pPr marL="0" indent="0" eaLnBrk="1" hangingPunct="1">
              <a:buFontTx/>
              <a:buNone/>
            </a:pPr>
            <a:r>
              <a:rPr lang="en-US" sz="1400" dirty="0" smtClean="0"/>
              <a:t>Laboratories, physician offices</a:t>
            </a:r>
          </a:p>
        </p:txBody>
      </p:sp>
      <p:sp>
        <p:nvSpPr>
          <p:cNvPr id="5" name="Rectangle 3"/>
          <p:cNvSpPr txBox="1">
            <a:spLocks noChangeArrowheads="1"/>
          </p:cNvSpPr>
          <p:nvPr/>
        </p:nvSpPr>
        <p:spPr bwMode="auto">
          <a:xfrm>
            <a:off x="3886201" y="5029200"/>
            <a:ext cx="3190962" cy="43434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1" dirty="0" smtClean="0"/>
              <a:t>Description of </a:t>
            </a:r>
            <a:r>
              <a:rPr lang="en-US" sz="1400" dirty="0" smtClean="0"/>
              <a:t>Solution: </a:t>
            </a:r>
          </a:p>
          <a:p>
            <a:pPr marL="0" indent="0" eaLnBrk="1" hangingPunct="1">
              <a:buNone/>
            </a:pPr>
            <a:r>
              <a:rPr lang="en-US" sz="1400" b="0" dirty="0" smtClean="0"/>
              <a:t>Implement the immunochemical method (FIT) for detection of colorectal cancer. Physicians would order the test when the kit was handed to the patient. </a:t>
            </a:r>
            <a:r>
              <a:rPr lang="en-US" sz="1400" b="0" dirty="0"/>
              <a:t>Pre-stamped envelopes provided to the patient will be returned to the laboratory where the test will be run. </a:t>
            </a:r>
            <a:endParaRPr lang="en-US" sz="1400" b="0" dirty="0" smtClean="0"/>
          </a:p>
          <a:p>
            <a:pPr marL="0" indent="0" eaLnBrk="1" hangingPunct="1">
              <a:buNone/>
            </a:pPr>
            <a:r>
              <a:rPr lang="en-US" sz="1400" dirty="0" smtClean="0"/>
              <a:t>How we know it worked:</a:t>
            </a:r>
          </a:p>
          <a:p>
            <a:pPr marL="0" indent="0" eaLnBrk="1" hangingPunct="1">
              <a:buNone/>
            </a:pPr>
            <a:r>
              <a:rPr lang="en-US" sz="1400" b="0" dirty="0" smtClean="0"/>
              <a:t>TBD-</a:t>
            </a:r>
            <a:r>
              <a:rPr lang="en-US" sz="1400" b="0" dirty="0"/>
              <a:t>Using reports that pull data for the number of tests performed versus the number of tests pending we can </a:t>
            </a:r>
            <a:r>
              <a:rPr lang="en-US" sz="1400" b="0" dirty="0" smtClean="0"/>
              <a:t>calculate the rate of compliance. This will be monitored over time to observe the compliance rather and determine if additional actions are required.</a:t>
            </a:r>
            <a:endParaRPr lang="en-US" sz="1400" b="0" dirty="0"/>
          </a:p>
          <a:p>
            <a:pPr marL="0" indent="0" eaLnBrk="1" hangingPunct="1">
              <a:buNone/>
            </a:pPr>
            <a:r>
              <a:rPr lang="en-US" sz="1200" b="1" dirty="0" smtClean="0"/>
              <a:t>Date Solution Implemented</a:t>
            </a:r>
            <a:r>
              <a:rPr lang="en-US" sz="1200" dirty="0" smtClean="0"/>
              <a:t>: </a:t>
            </a:r>
            <a:r>
              <a:rPr lang="en-US" sz="1200" b="0" dirty="0" smtClean="0"/>
              <a:t>October 29,  2013</a:t>
            </a:r>
          </a:p>
        </p:txBody>
      </p:sp>
      <p:graphicFrame>
        <p:nvGraphicFramePr>
          <p:cNvPr id="6" name="Chart 5"/>
          <p:cNvGraphicFramePr>
            <a:graphicFrameLocks/>
          </p:cNvGraphicFramePr>
          <p:nvPr>
            <p:extLst>
              <p:ext uri="{D42A27DB-BD31-4B8C-83A1-F6EECF244321}">
                <p14:modId xmlns:p14="http://schemas.microsoft.com/office/powerpoint/2010/main" val="3765184527"/>
              </p:ext>
            </p:extLst>
          </p:nvPr>
        </p:nvGraphicFramePr>
        <p:xfrm>
          <a:off x="838200" y="914400"/>
          <a:ext cx="5429250" cy="4019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 &amp; Phlebotomy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3657600"/>
            <a:ext cx="3429000" cy="5700486"/>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300" dirty="0" smtClean="0"/>
              <a:t>Patients seen by the Hematology-Oncology service have lab testing followed by a clinic appointment where decisions as to whether the patient will receive an infusion treatment that day are made.  A vast majority of specimens have results within the desired turn-around-time (TAT), however there continues to be outliers that impact delivery of care to the patients.  These samples, due to the nature of the disease, often require more time to evaluate due to abnormal results and challenging blood smear differentials.</a:t>
            </a:r>
            <a:endParaRPr lang="en-US" sz="1300" b="1" dirty="0" smtClean="0"/>
          </a:p>
          <a:p>
            <a:pPr marL="0" indent="0" eaLnBrk="1" hangingPunct="1">
              <a:buFontTx/>
              <a:buNone/>
            </a:pPr>
            <a:r>
              <a:rPr lang="en-US" sz="1400" b="1" dirty="0" smtClean="0"/>
              <a:t>Impact of Problem: </a:t>
            </a:r>
            <a:r>
              <a:rPr lang="en-US" sz="1300" dirty="0" smtClean="0"/>
              <a:t>Patient treatment may be delayed because physicians wait for laboratory results to be available.</a:t>
            </a:r>
            <a:endParaRPr lang="en-US" sz="1300" b="1" dirty="0"/>
          </a:p>
          <a:p>
            <a:pPr marL="0" indent="0" eaLnBrk="1" hangingPunct="1">
              <a:buFontTx/>
              <a:buNone/>
            </a:pPr>
            <a:r>
              <a:rPr lang="en-US" sz="1400" b="1" dirty="0" smtClean="0"/>
              <a:t>Reporter of Problem: </a:t>
            </a:r>
            <a:r>
              <a:rPr lang="en-US" sz="1300" dirty="0" err="1" smtClean="0"/>
              <a:t>Heme-Onc</a:t>
            </a:r>
            <a:r>
              <a:rPr lang="en-US" sz="1300" dirty="0" smtClean="0"/>
              <a:t> physicians and nurses</a:t>
            </a:r>
          </a:p>
          <a:p>
            <a:pPr marL="0" indent="0" eaLnBrk="1" hangingPunct="1">
              <a:buNone/>
            </a:pPr>
            <a:r>
              <a:rPr lang="en-US" sz="1400" b="1" dirty="0"/>
              <a:t>Description of Solution: </a:t>
            </a:r>
          </a:p>
          <a:p>
            <a:pPr marL="0" indent="0" defTabSz="914400" eaLnBrk="1" hangingPunct="1">
              <a:spcBef>
                <a:spcPct val="0"/>
              </a:spcBef>
              <a:buNone/>
            </a:pPr>
            <a:r>
              <a:rPr lang="en-US" sz="1300" dirty="0" smtClean="0"/>
              <a:t>Although </a:t>
            </a:r>
            <a:r>
              <a:rPr lang="en-US" sz="1300" dirty="0"/>
              <a:t>the in lab TAT is something that can be controlled more readily, the major portion of the delay in testing relates to the initial visit of the patient to the phlebotomy site</a:t>
            </a:r>
            <a:r>
              <a:rPr lang="en-US" sz="1300" dirty="0" smtClean="0"/>
              <a:t>:</a:t>
            </a:r>
            <a:r>
              <a:rPr lang="en-US" sz="1300" dirty="0"/>
              <a:t> time waiting in line before draw, time for the draw, transport to the </a:t>
            </a:r>
            <a:r>
              <a:rPr lang="en-US" sz="1300" dirty="0" smtClean="0"/>
              <a:t>laboratory. </a:t>
            </a:r>
            <a:r>
              <a:rPr lang="en-US" sz="1300" dirty="0">
                <a:solidFill>
                  <a:srgbClr val="000000"/>
                </a:solidFill>
                <a:latin typeface="Arial" charset="0"/>
                <a:cs typeface="Arial" charset="0"/>
              </a:rPr>
              <a:t>A goal for &lt; 5% for these outliers (red line) has been set by the hematology lab</a:t>
            </a:r>
            <a:r>
              <a:rPr lang="en-US" sz="1300" dirty="0" smtClean="0">
                <a:solidFill>
                  <a:srgbClr val="000000"/>
                </a:solidFill>
                <a:latin typeface="Arial" charset="0"/>
                <a:cs typeface="Arial" charset="0"/>
              </a:rPr>
              <a:t>.  </a:t>
            </a:r>
            <a:endParaRPr lang="en-US" sz="1300" dirty="0">
              <a:solidFill>
                <a:srgbClr val="000000"/>
              </a:solidFill>
              <a:latin typeface="Arial" charset="0"/>
              <a:cs typeface="Arial" charset="0"/>
            </a:endParaRPr>
          </a:p>
          <a:p>
            <a:pPr marL="0" lvl="0" indent="0" defTabSz="914400" eaLnBrk="1" hangingPunct="1">
              <a:spcBef>
                <a:spcPct val="0"/>
              </a:spcBef>
              <a:buNone/>
            </a:pPr>
            <a:endParaRPr lang="en-US" sz="1300" b="1" dirty="0" smtClean="0"/>
          </a:p>
        </p:txBody>
      </p:sp>
      <p:sp>
        <p:nvSpPr>
          <p:cNvPr id="4" name="Rectangle 3"/>
          <p:cNvSpPr txBox="1">
            <a:spLocks noChangeArrowheads="1"/>
          </p:cNvSpPr>
          <p:nvPr/>
        </p:nvSpPr>
        <p:spPr bwMode="auto">
          <a:xfrm>
            <a:off x="4012870" y="3657600"/>
            <a:ext cx="3064293" cy="5715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300" b="0" dirty="0" smtClean="0"/>
              <a:t>At the present time only in lab TAT can be accurately calculated due to complications of capturing an accurate draw time due to HIS/LIS interfaces. To improve the TAT related to processes outside of the in lab TAT, a pilot at the C &amp; W blood draw station started on November 11, 2013 to query patients whether they had an infusion appointment so they could be triaged ahead of other patients having blood work drawn that did not impact treatment for that day.  Preliminary surveys of the patient experience have been positive with the </a:t>
            </a:r>
            <a:r>
              <a:rPr lang="en-US" sz="1300" b="0" dirty="0" err="1" smtClean="0"/>
              <a:t>Heme-Onc</a:t>
            </a:r>
            <a:r>
              <a:rPr lang="en-US" sz="1300" b="0" dirty="0" smtClean="0"/>
              <a:t> clinic noting a reduction in the number of complaints.  Survey data will be available in the coming months to illustrate this fact.</a:t>
            </a:r>
          </a:p>
          <a:p>
            <a:pPr marL="0" indent="0" eaLnBrk="1" hangingPunct="1">
              <a:buNone/>
            </a:pPr>
            <a:r>
              <a:rPr lang="en-US" sz="1400" dirty="0" smtClean="0"/>
              <a:t>Areas for continued improvement:</a:t>
            </a:r>
          </a:p>
          <a:p>
            <a:pPr marL="0" indent="0" eaLnBrk="1" hangingPunct="1">
              <a:buNone/>
            </a:pPr>
            <a:r>
              <a:rPr lang="en-US" sz="1300" b="0" dirty="0" smtClean="0"/>
              <a:t>Real time monitor profiles are being built and tested to monitor the TAT in with color coordination when specimens become “overdue”.  </a:t>
            </a:r>
            <a:endParaRPr lang="en-US" sz="1300" dirty="0"/>
          </a:p>
        </p:txBody>
      </p:sp>
      <p:graphicFrame>
        <p:nvGraphicFramePr>
          <p:cNvPr id="5" name="Chart 4"/>
          <p:cNvGraphicFramePr>
            <a:graphicFrameLocks/>
          </p:cNvGraphicFramePr>
          <p:nvPr>
            <p:extLst>
              <p:ext uri="{D42A27DB-BD31-4B8C-83A1-F6EECF244321}">
                <p14:modId xmlns:p14="http://schemas.microsoft.com/office/powerpoint/2010/main" val="3542110473"/>
              </p:ext>
            </p:extLst>
          </p:nvPr>
        </p:nvGraphicFramePr>
        <p:xfrm>
          <a:off x="685800" y="609600"/>
          <a:ext cx="6165850" cy="2895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Microbiology</a:t>
            </a:r>
            <a:endParaRPr lang="en-US" sz="1800" b="1" dirty="0" smtClean="0"/>
          </a:p>
        </p:txBody>
      </p:sp>
      <p:sp>
        <p:nvSpPr>
          <p:cNvPr id="4" name="Rectangle 3"/>
          <p:cNvSpPr/>
          <p:nvPr/>
        </p:nvSpPr>
        <p:spPr>
          <a:xfrm>
            <a:off x="138743" y="5257800"/>
            <a:ext cx="7037713" cy="4016484"/>
          </a:xfrm>
          <a:prstGeom prst="rect">
            <a:avLst/>
          </a:prstGeom>
        </p:spPr>
        <p:txBody>
          <a:bodyPr wrap="square">
            <a:spAutoFit/>
          </a:bodyPr>
          <a:lstStyle/>
          <a:p>
            <a:r>
              <a:rPr lang="en-US" b="0" dirty="0"/>
              <a:t>Leaky specimens can </a:t>
            </a:r>
            <a:r>
              <a:rPr lang="en-US" b="0" dirty="0" smtClean="0"/>
              <a:t>be hazardous and can result in rejection </a:t>
            </a:r>
            <a:r>
              <a:rPr lang="en-US" b="0" dirty="0"/>
              <a:t>of the </a:t>
            </a:r>
            <a:r>
              <a:rPr lang="en-US" b="0" dirty="0" smtClean="0"/>
              <a:t>specimen or delays </a:t>
            </a:r>
            <a:r>
              <a:rPr lang="en-US" b="0" dirty="0"/>
              <a:t>in </a:t>
            </a:r>
            <a:r>
              <a:rPr lang="en-US" b="0" dirty="0" smtClean="0"/>
              <a:t>testing.  The average total monthly volume illustrated on the graph is ~ 4800.  </a:t>
            </a:r>
            <a:r>
              <a:rPr lang="en-US" b="0" dirty="0"/>
              <a:t>Despite changes to the </a:t>
            </a:r>
            <a:r>
              <a:rPr lang="en-US" b="0" dirty="0" smtClean="0"/>
              <a:t>urinary cup used, </a:t>
            </a:r>
            <a:r>
              <a:rPr lang="en-US" b="0" dirty="0"/>
              <a:t>leaky specimens continue to arrive in the Pathology laboratory.  </a:t>
            </a:r>
            <a:r>
              <a:rPr lang="en-US" b="0" dirty="0" smtClean="0"/>
              <a:t>Most such specimens are </a:t>
            </a:r>
            <a:r>
              <a:rPr lang="en-US" b="0" dirty="0"/>
              <a:t>sent to </a:t>
            </a:r>
            <a:r>
              <a:rPr lang="en-US" b="0" dirty="0" smtClean="0"/>
              <a:t>Microbiology. </a:t>
            </a:r>
            <a:r>
              <a:rPr lang="en-US" b="0" dirty="0"/>
              <a:t>Cultures are canceled when the specimen cannot be salvaged or when multiple patient containers have leaked in the same specimen bag. In addition, if specimens are not processed within a relatively short </a:t>
            </a:r>
            <a:r>
              <a:rPr lang="en-US" b="0" dirty="0" smtClean="0"/>
              <a:t>period of </a:t>
            </a:r>
            <a:r>
              <a:rPr lang="en-US" b="0" dirty="0"/>
              <a:t>time, contaminated bacterial growth </a:t>
            </a:r>
            <a:r>
              <a:rPr lang="en-US" b="0" dirty="0" smtClean="0"/>
              <a:t>occurs causing </a:t>
            </a:r>
            <a:r>
              <a:rPr lang="en-US" b="0" dirty="0"/>
              <a:t>an increase in the number of false positives.  This is particularly true for urine cultures that require the patient to perform a clean catch.  These cultures are more prone to contaminants not related to a true </a:t>
            </a:r>
            <a:r>
              <a:rPr lang="en-US" b="0" dirty="0" smtClean="0"/>
              <a:t>infection.  Due to these issues</a:t>
            </a:r>
            <a:r>
              <a:rPr lang="en-US" b="0" dirty="0"/>
              <a:t>, </a:t>
            </a:r>
            <a:r>
              <a:rPr lang="en-US" b="0" dirty="0" smtClean="0"/>
              <a:t>an investigation has </a:t>
            </a:r>
            <a:r>
              <a:rPr lang="en-US" b="0" dirty="0"/>
              <a:t>been ongoing </a:t>
            </a:r>
            <a:r>
              <a:rPr lang="en-US" b="0" dirty="0" smtClean="0"/>
              <a:t>into using the a vacutainer urine collection system that eliminates the need to tighten a screw cap for urine specimens which compose the majority of leaky specimens.  Currently, Pathology Satellite labs, as well as the Emergency Department Lab use these containers for specimen transport and leakage does not occur.  Coordination with Infection Control to migrate to this container type is ongoing. A pilot on the 6D CCMU is planned for the near future.</a:t>
            </a:r>
            <a:endParaRPr lang="en-US" b="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743" y="1143000"/>
            <a:ext cx="7037713" cy="386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4038600"/>
            <a:ext cx="3429000" cy="5319486"/>
          </a:xfrm>
          <a:prstGeom prst="rect">
            <a:avLst/>
          </a:prstGeom>
          <a:ln>
            <a:solidFill>
              <a:schemeClr val="tx1"/>
            </a:solidFill>
          </a:ln>
        </p:spPr>
        <p:txBody>
          <a:bodyPr/>
          <a:lstStyle/>
          <a:p>
            <a:pPr marL="0" indent="0" eaLnBrk="1" hangingPunct="1">
              <a:buFontTx/>
              <a:buNone/>
            </a:pPr>
            <a:r>
              <a:rPr lang="en-US" sz="1200" b="1" dirty="0" smtClean="0"/>
              <a:t>Description of Problem:</a:t>
            </a:r>
          </a:p>
          <a:p>
            <a:pPr marL="0" indent="0" eaLnBrk="1" hangingPunct="1">
              <a:buFontTx/>
              <a:buNone/>
            </a:pPr>
            <a:r>
              <a:rPr lang="en-US" sz="1200" dirty="0" smtClean="0"/>
              <a:t>Once </a:t>
            </a:r>
            <a:r>
              <a:rPr lang="en-US" sz="1200" dirty="0" err="1" smtClean="0"/>
              <a:t>Michart</a:t>
            </a:r>
            <a:r>
              <a:rPr lang="en-US" sz="1200" dirty="0" smtClean="0"/>
              <a:t> was implemented a change relative to how the patient is identified occurred</a:t>
            </a:r>
            <a:r>
              <a:rPr lang="en-US" sz="1200" b="1" dirty="0" smtClean="0"/>
              <a:t>.  </a:t>
            </a:r>
            <a:r>
              <a:rPr lang="en-US" sz="1200" dirty="0" smtClean="0"/>
              <a:t>In order to correlate billing information relative to the specific patient stay, the CSN number is used derived from  the patient wristband to scan versus the MRN.  The patient wristband was changed so that the glucometer CSN number is now a 1D barcode versus the MRN which is a 2D. Since this time numerous errors end up in the RAALS laboratory middleware because they cannot associate to the patient record which is searching for a current CSN. Further investigation into the cause of these numerous errors has been ongoing.</a:t>
            </a:r>
            <a:endParaRPr lang="en-US" sz="1200" b="1" dirty="0" smtClean="0"/>
          </a:p>
          <a:p>
            <a:pPr marL="0" indent="0" eaLnBrk="1" hangingPunct="1">
              <a:buFontTx/>
              <a:buNone/>
            </a:pPr>
            <a:r>
              <a:rPr lang="en-US" sz="1200" b="1" dirty="0" smtClean="0"/>
              <a:t>Impact of Problem: </a:t>
            </a:r>
            <a:r>
              <a:rPr lang="en-US" sz="1200" dirty="0" smtClean="0"/>
              <a:t>The errors cause a delay in results being reported to the patient record.  Additionally,  the corrective action is for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smtClean="0"/>
          </a:p>
          <a:p>
            <a:pPr marL="0" indent="0" eaLnBrk="1" hangingPunct="1">
              <a:buFontTx/>
              <a:buNone/>
            </a:pPr>
            <a:r>
              <a:rPr lang="en-US" sz="1200" b="1" dirty="0" smtClean="0"/>
              <a:t>Reporter of Problem:  </a:t>
            </a:r>
            <a:r>
              <a:rPr lang="en-US" sz="1200" dirty="0" smtClean="0"/>
              <a:t>POC Coordinator &amp; Nursing Leadership</a:t>
            </a:r>
            <a:endParaRPr lang="en-US" sz="1200" b="1" dirty="0" smtClean="0"/>
          </a:p>
        </p:txBody>
      </p:sp>
      <p:sp>
        <p:nvSpPr>
          <p:cNvPr id="4" name="Rectangle 3"/>
          <p:cNvSpPr txBox="1">
            <a:spLocks noChangeArrowheads="1"/>
          </p:cNvSpPr>
          <p:nvPr/>
        </p:nvSpPr>
        <p:spPr bwMode="auto">
          <a:xfrm>
            <a:off x="3886200" y="4038600"/>
            <a:ext cx="3190963" cy="5334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200" dirty="0"/>
              <a:t>Description of </a:t>
            </a:r>
            <a:r>
              <a:rPr lang="en-US" sz="1200" dirty="0" smtClean="0"/>
              <a:t>Root Causes Identified: </a:t>
            </a:r>
            <a:endParaRPr lang="en-US" sz="1200" dirty="0"/>
          </a:p>
          <a:p>
            <a:pPr eaLnBrk="1" hangingPunct="1"/>
            <a:r>
              <a:rPr lang="en-US" sz="1200" b="0" dirty="0" smtClean="0"/>
              <a:t>Nursing is not able to access the barcode and has to manually enter CSN.  This can be entered incorrectly or the MRN is used which is traditionally used for other methods of identifying patients. This is especially true of pediatric wristbands which are smaller. </a:t>
            </a:r>
            <a:r>
              <a:rPr lang="en-US" sz="1200" b="0" dirty="0" smtClean="0">
                <a:solidFill>
                  <a:srgbClr val="FF0000"/>
                </a:solidFill>
              </a:rPr>
              <a:t>Nurse educators have refocused training on this aspect. Investigation into modifying the patient wristband to allow more barcodes to be visible is ongoing by </a:t>
            </a:r>
            <a:r>
              <a:rPr lang="en-US" sz="1200" b="0" dirty="0" err="1" smtClean="0">
                <a:solidFill>
                  <a:srgbClr val="FF0000"/>
                </a:solidFill>
              </a:rPr>
              <a:t>Michart</a:t>
            </a:r>
            <a:r>
              <a:rPr lang="en-US" sz="1200" b="0" dirty="0" smtClean="0">
                <a:solidFill>
                  <a:srgbClr val="FF0000"/>
                </a:solidFill>
              </a:rPr>
              <a:t>.</a:t>
            </a:r>
          </a:p>
          <a:p>
            <a:pPr eaLnBrk="1" hangingPunct="1"/>
            <a:r>
              <a:rPr lang="en-US" sz="1200" b="0" dirty="0" smtClean="0"/>
              <a:t>CSN mismatch-Examples of patients presenting at the ER or IPLV and then admitted on a different day (thus different CSN) still have their “old” wristband on which is no longer valid.</a:t>
            </a:r>
            <a:r>
              <a:rPr lang="en-US" sz="1200" b="0" dirty="0" smtClean="0">
                <a:solidFill>
                  <a:srgbClr val="FF0000"/>
                </a:solidFill>
              </a:rPr>
              <a:t> </a:t>
            </a:r>
            <a:r>
              <a:rPr lang="en-US" sz="1200" b="0" dirty="0" smtClean="0"/>
              <a:t>Wristband printing-future visit day used to print wristband.  </a:t>
            </a:r>
            <a:r>
              <a:rPr lang="en-US" sz="1200" b="0" dirty="0" smtClean="0">
                <a:solidFill>
                  <a:srgbClr val="FF0000"/>
                </a:solidFill>
              </a:rPr>
              <a:t>Practice change by nursing to replace patient wrist band every time patient comes or returns to the floor (e.g. go to OR </a:t>
            </a:r>
            <a:r>
              <a:rPr lang="en-US" sz="1200" b="0" dirty="0" err="1" smtClean="0">
                <a:solidFill>
                  <a:srgbClr val="FF0000"/>
                </a:solidFill>
              </a:rPr>
              <a:t>or</a:t>
            </a:r>
            <a:r>
              <a:rPr lang="en-US" sz="1200" b="0" dirty="0" smtClean="0">
                <a:solidFill>
                  <a:srgbClr val="FF0000"/>
                </a:solidFill>
              </a:rPr>
              <a:t> procedure area and come back).</a:t>
            </a:r>
          </a:p>
          <a:p>
            <a:pPr marL="0" indent="0" eaLnBrk="1" hangingPunct="1">
              <a:buNone/>
            </a:pPr>
            <a:r>
              <a:rPr lang="en-US" sz="1200" dirty="0" smtClean="0"/>
              <a:t>Future:</a:t>
            </a:r>
            <a:r>
              <a:rPr lang="en-US" sz="1200" b="0" dirty="0" smtClean="0"/>
              <a:t> New glucometers with wireless technology may help identify when CSN mismatches occur in real time on the glucometer monitor screen.</a:t>
            </a:r>
            <a:endParaRPr lang="en-US" sz="1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1" y="609600"/>
            <a:ext cx="6848562"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0" y="762000"/>
            <a:ext cx="1905000" cy="584775"/>
          </a:xfrm>
          <a:prstGeom prst="rect">
            <a:avLst/>
          </a:prstGeom>
          <a:noFill/>
        </p:spPr>
        <p:txBody>
          <a:bodyPr wrap="square" rtlCol="0">
            <a:spAutoFit/>
          </a:bodyPr>
          <a:lstStyle/>
          <a:p>
            <a:r>
              <a:rPr lang="en-US" sz="800" dirty="0" smtClean="0">
                <a:solidFill>
                  <a:srgbClr val="FF0000"/>
                </a:solidFill>
              </a:rPr>
              <a:t>*</a:t>
            </a:r>
            <a:r>
              <a:rPr lang="en-US" sz="800" dirty="0" smtClean="0"/>
              <a:t>Note Aug 2013 data decreased due to POC coordinator absence and RMPRO reports not entered during this time frame.</a:t>
            </a:r>
            <a:endParaRPr lang="en-US" sz="800" dirty="0"/>
          </a:p>
        </p:txBody>
      </p:sp>
      <p:sp>
        <p:nvSpPr>
          <p:cNvPr id="5" name="TextBox 4"/>
          <p:cNvSpPr txBox="1"/>
          <p:nvPr/>
        </p:nvSpPr>
        <p:spPr>
          <a:xfrm>
            <a:off x="5743575" y="2819398"/>
            <a:ext cx="381000" cy="369332"/>
          </a:xfrm>
          <a:prstGeom prst="rect">
            <a:avLst/>
          </a:prstGeom>
          <a:noFill/>
        </p:spPr>
        <p:txBody>
          <a:bodyPr wrap="square" rtlCol="0">
            <a:spAutoFit/>
          </a:bodyPr>
          <a:lstStyle/>
          <a:p>
            <a:r>
              <a:rPr lang="en-US" sz="1800" dirty="0" smtClean="0">
                <a:solidFill>
                  <a:srgbClr val="FF0000"/>
                </a:solidFill>
              </a:rPr>
              <a:t>*</a:t>
            </a:r>
            <a:endParaRPr lang="en-US" sz="1800" dirty="0">
              <a:solidFill>
                <a:srgbClr val="FF0000"/>
              </a:solidFill>
            </a:endParaRPr>
          </a:p>
        </p:txBody>
      </p:sp>
    </p:spTree>
    <p:extLst>
      <p:ext uri="{BB962C8B-B14F-4D97-AF65-F5344CB8AC3E}">
        <p14:creationId xmlns:p14="http://schemas.microsoft.com/office/powerpoint/2010/main" val="1535790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225" y="79169"/>
            <a:ext cx="6584950" cy="1063831"/>
          </a:xfrm>
        </p:spPr>
        <p:txBody>
          <a:bodyPr/>
          <a:lstStyle/>
          <a:p>
            <a:r>
              <a:rPr lang="en-US" sz="2800" dirty="0" smtClean="0">
                <a:solidFill>
                  <a:schemeClr val="accent6">
                    <a:lumMod val="75000"/>
                  </a:schemeClr>
                </a:solidFill>
              </a:rPr>
              <a:t>CP QA Meeting Highlight</a:t>
            </a:r>
            <a:br>
              <a:rPr lang="en-US" sz="2800" dirty="0" smtClean="0">
                <a:solidFill>
                  <a:schemeClr val="accent6">
                    <a:lumMod val="75000"/>
                  </a:schemeClr>
                </a:solidFill>
              </a:rPr>
            </a:br>
            <a:r>
              <a:rPr lang="en-US" sz="2800" dirty="0" err="1" smtClean="0">
                <a:solidFill>
                  <a:schemeClr val="accent6">
                    <a:lumMod val="75000"/>
                  </a:schemeClr>
                </a:solidFill>
              </a:rPr>
              <a:t>Cytogenetics</a:t>
            </a:r>
            <a:endParaRPr lang="en-US" sz="2800" dirty="0">
              <a:solidFill>
                <a:schemeClr val="accent6">
                  <a:lumMod val="75000"/>
                </a:schemeClr>
              </a:solidFill>
            </a:endParaRPr>
          </a:p>
        </p:txBody>
      </p:sp>
      <p:sp>
        <p:nvSpPr>
          <p:cNvPr id="6" name="Content Placeholder 5"/>
          <p:cNvSpPr>
            <a:spLocks noGrp="1" noChangeArrowheads="1"/>
          </p:cNvSpPr>
          <p:nvPr>
            <p:ph idx="1"/>
          </p:nvPr>
        </p:nvSpPr>
        <p:spPr>
          <a:xfrm>
            <a:off x="365125" y="5486400"/>
            <a:ext cx="3444875" cy="3810000"/>
          </a:xfrm>
          <a:prstGeom prst="rect">
            <a:avLst/>
          </a:prstGeom>
          <a:ln>
            <a:solidFill>
              <a:schemeClr val="tx1"/>
            </a:solidFill>
          </a:ln>
        </p:spPr>
        <p:txBody>
          <a:bodyPr/>
          <a:lstStyle/>
          <a:p>
            <a:pPr marL="0" indent="0" eaLnBrk="1" hangingPunct="1">
              <a:buNone/>
            </a:pPr>
            <a:r>
              <a:rPr lang="en-US" sz="1400" b="1" dirty="0" smtClean="0"/>
              <a:t>Description of Problem: </a:t>
            </a:r>
            <a:r>
              <a:rPr lang="en-US" sz="1300" dirty="0" smtClean="0"/>
              <a:t>E cultures from a specific date were not producing metaphase cells and the cells viewed for FISH were not producing signals along with disrupted cell membranes.  Since this occurred on several cases the technologists began to question whether something went wrong during processing.</a:t>
            </a:r>
            <a:endParaRPr lang="en-US" sz="1300" b="1" dirty="0" smtClean="0"/>
          </a:p>
          <a:p>
            <a:pPr marL="0" indent="0" eaLnBrk="1" hangingPunct="1">
              <a:buFontTx/>
              <a:buNone/>
            </a:pPr>
            <a:r>
              <a:rPr lang="en-US" sz="1400" b="1" dirty="0" smtClean="0"/>
              <a:t>Impact of Problem:  </a:t>
            </a:r>
            <a:r>
              <a:rPr lang="en-US" sz="1300" dirty="0" smtClean="0"/>
              <a:t>Unable to properly analyze the specimens.</a:t>
            </a:r>
          </a:p>
          <a:p>
            <a:pPr marL="0" indent="0" eaLnBrk="1" hangingPunct="1">
              <a:buNone/>
            </a:pPr>
            <a:r>
              <a:rPr lang="en-US" sz="1400" b="1" dirty="0"/>
              <a:t>Description of Solution</a:t>
            </a:r>
            <a:r>
              <a:rPr lang="en-US" sz="1600" b="1" dirty="0"/>
              <a:t>: </a:t>
            </a:r>
            <a:r>
              <a:rPr lang="en-US" sz="1300" dirty="0" smtClean="0"/>
              <a:t>The technologists narrowed down the type of cultures along with the date that appeared to have been impacted</a:t>
            </a:r>
            <a:r>
              <a:rPr lang="en-US" sz="1300" dirty="0"/>
              <a:t>. They identified that on that date the water bath #2 was inadvertently changed to 55◦C when it should have been 37◦C, therefore negatively affecting the cultures.</a:t>
            </a:r>
          </a:p>
          <a:p>
            <a:pPr marL="0" indent="0" eaLnBrk="1" hangingPunct="1">
              <a:buNone/>
            </a:pPr>
            <a:endParaRPr lang="en-US" sz="1300" b="1" dirty="0"/>
          </a:p>
        </p:txBody>
      </p:sp>
      <p:sp>
        <p:nvSpPr>
          <p:cNvPr id="7" name="Rectangle 3"/>
          <p:cNvSpPr txBox="1">
            <a:spLocks noChangeArrowheads="1"/>
          </p:cNvSpPr>
          <p:nvPr/>
        </p:nvSpPr>
        <p:spPr bwMode="auto">
          <a:xfrm>
            <a:off x="3987140" y="5486400"/>
            <a:ext cx="3078480" cy="3810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300" b="0" dirty="0" smtClean="0"/>
              <a:t>Technologists only measure the temperatures during the morning and therefore the increase went unnoticed until the following day.  </a:t>
            </a:r>
            <a:r>
              <a:rPr lang="en-US" sz="1300" b="0" dirty="0" err="1" smtClean="0"/>
              <a:t>Waterbath</a:t>
            </a:r>
            <a:r>
              <a:rPr lang="en-US" sz="1300" b="0" dirty="0" smtClean="0"/>
              <a:t> #2 was removed from this process and is only used for reagent thawing.  All E cultures are now incubated in a slant rank that is equipped with alarms and is connected to a backup power generator.  All specimens were re-tested from that date and time period and reported appropriately.</a:t>
            </a:r>
          </a:p>
          <a:p>
            <a:pPr marL="0" indent="0" eaLnBrk="1" hangingPunct="1">
              <a:buNone/>
            </a:pPr>
            <a:r>
              <a:rPr lang="en-US" sz="1400" b="1" dirty="0" smtClean="0"/>
              <a:t>Date Solution Implemented</a:t>
            </a:r>
            <a:r>
              <a:rPr lang="en-US" sz="1800" dirty="0" smtClean="0"/>
              <a:t>: </a:t>
            </a:r>
          </a:p>
          <a:p>
            <a:pPr marL="0" indent="0" eaLnBrk="1" hangingPunct="1">
              <a:buNone/>
            </a:pPr>
            <a:r>
              <a:rPr lang="en-US" sz="1300" b="0" dirty="0" smtClean="0"/>
              <a:t>October 2013</a:t>
            </a:r>
          </a:p>
        </p:txBody>
      </p:sp>
      <p:graphicFrame>
        <p:nvGraphicFramePr>
          <p:cNvPr id="5" name="Content Placeholder 18"/>
          <p:cNvGraphicFramePr>
            <a:graphicFrameLocks/>
          </p:cNvGraphicFramePr>
          <p:nvPr>
            <p:extLst>
              <p:ext uri="{D42A27DB-BD31-4B8C-83A1-F6EECF244321}">
                <p14:modId xmlns:p14="http://schemas.microsoft.com/office/powerpoint/2010/main" val="818080880"/>
              </p:ext>
            </p:extLst>
          </p:nvPr>
        </p:nvGraphicFramePr>
        <p:xfrm>
          <a:off x="1238250" y="3483232"/>
          <a:ext cx="5410200" cy="886570"/>
        </p:xfrm>
        <a:graphic>
          <a:graphicData uri="http://schemas.openxmlformats.org/drawingml/2006/table">
            <a:tbl>
              <a:tblPr>
                <a:gradFill rotWithShape="1">
                  <a:gsLst>
                    <a:gs pos="0">
                      <a:srgbClr val="7F8FA9">
                        <a:tint val="50000"/>
                        <a:satMod val="300000"/>
                      </a:srgbClr>
                    </a:gs>
                    <a:gs pos="35000">
                      <a:srgbClr val="7F8FA9">
                        <a:tint val="37000"/>
                        <a:satMod val="300000"/>
                      </a:srgbClr>
                    </a:gs>
                    <a:gs pos="100000">
                      <a:srgbClr val="7F8FA9">
                        <a:tint val="15000"/>
                        <a:satMod val="350000"/>
                      </a:srgbClr>
                    </a:gs>
                  </a:gsLst>
                  <a:lin ang="16200000" scaled="1"/>
                </a:gradFill>
                <a:effectLst>
                  <a:outerShdw blurRad="40000" dist="20000" dir="5400000" rotWithShape="0">
                    <a:srgbClr val="000000">
                      <a:alpha val="38000"/>
                    </a:srgbClr>
                  </a:outerShdw>
                </a:effectLst>
              </a:tblPr>
              <a:tblGrid>
                <a:gridCol w="1377750"/>
                <a:gridCol w="806490"/>
                <a:gridCol w="806490"/>
                <a:gridCol w="806490"/>
                <a:gridCol w="806490"/>
                <a:gridCol w="806490"/>
              </a:tblGrid>
              <a:tr h="21589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 </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A</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B</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C</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D</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a:effectLst/>
                        </a:rPr>
                        <a:t>E</a:t>
                      </a:r>
                      <a:endParaRPr lang="en-US" sz="1200" b="1" i="0" u="none" strike="noStrike">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r>
              <a:tr h="40523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200" b="1" u="none" strike="noStrike" dirty="0" smtClean="0">
                          <a:effectLst/>
                        </a:rPr>
                        <a:t>Constitutional</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ok</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smtClean="0">
                          <a:effectLst/>
                        </a:rPr>
                        <a:t>-</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smtClean="0">
                          <a:effectLst/>
                        </a:rPr>
                        <a:t>-</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smtClean="0">
                          <a:effectLst/>
                        </a:rPr>
                        <a:t>-</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baseline="0" dirty="0" smtClean="0">
                          <a:effectLst/>
                        </a:rPr>
                        <a:t>-</a:t>
                      </a:r>
                      <a:endParaRPr lang="en-US" sz="1200" b="1" i="0" u="none" strike="noStrike" baseline="0"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r>
              <a:tr h="26543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200" b="1" u="none" strike="noStrike" dirty="0">
                          <a:effectLst/>
                        </a:rPr>
                        <a:t>Oncology</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baseline="0" dirty="0" smtClean="0">
                          <a:effectLst/>
                        </a:rPr>
                        <a:t>-</a:t>
                      </a:r>
                      <a:endParaRPr lang="en-US" sz="1200" b="1" i="0" u="none" strike="noStrike" baseline="0"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ok</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baseline="0" dirty="0" smtClean="0">
                          <a:effectLst/>
                        </a:rPr>
                        <a:t>-</a:t>
                      </a:r>
                      <a:endParaRPr lang="en-US" sz="1200" b="1" i="0" u="none" strike="noStrike" baseline="0"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baseline="0" dirty="0" smtClean="0">
                          <a:effectLst/>
                        </a:rPr>
                        <a:t>-</a:t>
                      </a:r>
                      <a:endParaRPr lang="en-US" sz="1200" b="1" i="0" u="none" strike="noStrike" baseline="0"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ok</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8" name="TextBox 7"/>
          <p:cNvSpPr txBox="1"/>
          <p:nvPr/>
        </p:nvSpPr>
        <p:spPr>
          <a:xfrm>
            <a:off x="2570999" y="3064877"/>
            <a:ext cx="2955381"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Morning Harvest</a:t>
            </a:r>
            <a:endParaRPr kumimoji="0" lang="en-US" sz="1600" b="1" i="0" u="none" strike="noStrike" kern="0" cap="none" spc="0" normalizeH="0" baseline="0" noProof="0" dirty="0">
              <a:ln>
                <a:noFill/>
              </a:ln>
              <a:solidFill>
                <a:sysClr val="windowText" lastClr="000000"/>
              </a:solidFill>
              <a:effectLst/>
              <a:uLnTx/>
              <a:uFillTx/>
            </a:endParaRPr>
          </a:p>
        </p:txBody>
      </p:sp>
      <p:graphicFrame>
        <p:nvGraphicFramePr>
          <p:cNvPr id="9" name="Table 8"/>
          <p:cNvGraphicFramePr>
            <a:graphicFrameLocks noGrp="1"/>
          </p:cNvGraphicFramePr>
          <p:nvPr>
            <p:extLst>
              <p:ext uri="{D42A27DB-BD31-4B8C-83A1-F6EECF244321}">
                <p14:modId xmlns:p14="http://schemas.microsoft.com/office/powerpoint/2010/main" val="1539156448"/>
              </p:ext>
            </p:extLst>
          </p:nvPr>
        </p:nvGraphicFramePr>
        <p:xfrm>
          <a:off x="1143000" y="4648200"/>
          <a:ext cx="5410199" cy="769264"/>
        </p:xfrm>
        <a:graphic>
          <a:graphicData uri="http://schemas.openxmlformats.org/drawingml/2006/table">
            <a:tbl>
              <a:tblPr>
                <a:gradFill rotWithShape="1">
                  <a:gsLst>
                    <a:gs pos="0">
                      <a:srgbClr val="7F8FA9">
                        <a:tint val="50000"/>
                        <a:satMod val="300000"/>
                      </a:srgbClr>
                    </a:gs>
                    <a:gs pos="35000">
                      <a:srgbClr val="7F8FA9">
                        <a:tint val="37000"/>
                        <a:satMod val="300000"/>
                      </a:srgbClr>
                    </a:gs>
                    <a:gs pos="100000">
                      <a:srgbClr val="7F8FA9">
                        <a:tint val="15000"/>
                        <a:satMod val="350000"/>
                      </a:srgbClr>
                    </a:gs>
                  </a:gsLst>
                  <a:lin ang="16200000" scaled="1"/>
                </a:gradFill>
                <a:effectLst>
                  <a:outerShdw blurRad="40000" dist="20000" dir="5400000" rotWithShape="0">
                    <a:srgbClr val="000000">
                      <a:alpha val="38000"/>
                    </a:srgbClr>
                  </a:outerShdw>
                </a:effectLst>
              </a:tblPr>
              <a:tblGrid>
                <a:gridCol w="1363953"/>
                <a:gridCol w="798412"/>
                <a:gridCol w="798412"/>
                <a:gridCol w="798412"/>
                <a:gridCol w="798412"/>
                <a:gridCol w="852598"/>
              </a:tblGrid>
              <a:tr h="23256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 </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A</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B</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C</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D</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E</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r>
              <a:tr h="26834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200" b="1" u="none" strike="noStrike" dirty="0" smtClean="0">
                          <a:effectLst/>
                        </a:rPr>
                        <a:t>Constitutional</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smtClean="0">
                          <a:effectLst/>
                        </a:rPr>
                        <a:t>-</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ok</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ok</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effectLst/>
                        </a:rPr>
                        <a:t>ok</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smtClean="0">
                          <a:effectLst/>
                        </a:rPr>
                        <a:t>-</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r>
              <a:tr h="26834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200" b="1" u="none" strike="noStrike" dirty="0">
                          <a:effectLst/>
                        </a:rPr>
                        <a:t>Oncology</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a:effectLst/>
                        </a:rPr>
                        <a:t>ok</a:t>
                      </a:r>
                      <a:endParaRPr lang="en-US" sz="1200" b="1" i="0" u="none" strike="noStrike">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smtClean="0">
                          <a:effectLst/>
                        </a:rPr>
                        <a:t>-</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smtClean="0">
                          <a:effectLst/>
                        </a:rPr>
                        <a:t>-</a:t>
                      </a:r>
                      <a:endParaRPr lang="en-US" sz="1200" b="1" i="0" u="none" strike="noStrike"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baseline="0" dirty="0" smtClean="0">
                          <a:effectLst/>
                        </a:rPr>
                        <a:t>-</a:t>
                      </a:r>
                      <a:endParaRPr lang="en-US" sz="1200" b="1" i="0" u="none" strike="noStrike" baseline="0" dirty="0">
                        <a:solidFill>
                          <a:schemeClr val="tx1"/>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n-US" sz="1200" b="1" u="none" strike="noStrike" dirty="0">
                          <a:solidFill>
                            <a:srgbClr val="FF0000"/>
                          </a:solidFill>
                          <a:effectLst/>
                        </a:rPr>
                        <a:t>AFFECTED</a:t>
                      </a:r>
                      <a:endParaRPr lang="en-US" sz="1200" b="1" i="0" u="none" strike="noStrike" dirty="0">
                        <a:solidFill>
                          <a:srgbClr val="FF0000"/>
                        </a:solidFill>
                        <a:effectLst/>
                        <a:latin typeface="Arial"/>
                      </a:endParaRPr>
                    </a:p>
                  </a:txBody>
                  <a:tcPr marL="9525" marR="9525" marT="9525" marB="0" anchor="ctr">
                    <a:lnL w="9525" cap="flat" cmpd="sng" algn="ctr">
                      <a:solidFill>
                        <a:srgbClr val="7F8FA9">
                          <a:shade val="95000"/>
                          <a:satMod val="105000"/>
                        </a:srgbClr>
                      </a:solidFill>
                      <a:prstDash val="solid"/>
                    </a:lnL>
                    <a:lnR w="9525" cap="flat" cmpd="sng" algn="ctr">
                      <a:solidFill>
                        <a:srgbClr val="7F8FA9">
                          <a:shade val="95000"/>
                          <a:satMod val="105000"/>
                        </a:srgbClr>
                      </a:solidFill>
                      <a:prstDash val="solid"/>
                    </a:lnR>
                    <a:lnT w="9525" cap="flat" cmpd="sng" algn="ctr">
                      <a:solidFill>
                        <a:srgbClr val="7F8FA9">
                          <a:shade val="95000"/>
                          <a:satMod val="105000"/>
                        </a:srgbClr>
                      </a:solidFill>
                      <a:prstDash val="solid"/>
                    </a:lnT>
                    <a:lnB w="9525" cap="flat" cmpd="sng" algn="ctr">
                      <a:solidFill>
                        <a:srgbClr val="7F8FA9">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10" name="TextBox 9"/>
          <p:cNvSpPr txBox="1"/>
          <p:nvPr/>
        </p:nvSpPr>
        <p:spPr>
          <a:xfrm>
            <a:off x="2457450" y="4341227"/>
            <a:ext cx="297180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Afternoon Harvest</a:t>
            </a:r>
            <a:endParaRPr kumimoji="0" lang="en-US" sz="1600" b="1" i="0" u="none" strike="noStrike" kern="0" cap="none" spc="0" normalizeH="0" baseline="0" noProof="0" dirty="0">
              <a:ln>
                <a:noFill/>
              </a:ln>
              <a:solidFill>
                <a:sysClr val="windowText" lastClr="000000"/>
              </a:solidFill>
              <a:effectLst/>
              <a:uLnTx/>
              <a:uFillTx/>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161" y="1188598"/>
            <a:ext cx="2497890" cy="1857229"/>
          </a:xfrm>
          <a:prstGeom prst="rect">
            <a:avLst/>
          </a:prstGeom>
          <a:solidFill>
            <a:schemeClr val="accent2">
              <a:lumMod val="60000"/>
              <a:lumOff val="40000"/>
            </a:schemeClr>
          </a:solidFill>
          <a:ln>
            <a:noFill/>
          </a:ln>
          <a:effectLst/>
        </p:spPr>
      </p:pic>
      <p:sp>
        <p:nvSpPr>
          <p:cNvPr id="12" name="Oval 11"/>
          <p:cNvSpPr/>
          <p:nvPr/>
        </p:nvSpPr>
        <p:spPr>
          <a:xfrm>
            <a:off x="609600" y="1371600"/>
            <a:ext cx="10668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3350" y="1133475"/>
            <a:ext cx="2819400" cy="1931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Left Arrow 12"/>
          <p:cNvSpPr/>
          <p:nvPr/>
        </p:nvSpPr>
        <p:spPr>
          <a:xfrm>
            <a:off x="5486350" y="1600200"/>
            <a:ext cx="609600" cy="152400"/>
          </a:xfrm>
          <a:prstGeom prst="lef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81000" y="866117"/>
            <a:ext cx="1828800" cy="323165"/>
          </a:xfrm>
          <a:prstGeom prst="rect">
            <a:avLst/>
          </a:prstGeom>
          <a:noFill/>
        </p:spPr>
        <p:txBody>
          <a:bodyPr wrap="square" rtlCol="0">
            <a:spAutoFit/>
          </a:bodyPr>
          <a:lstStyle/>
          <a:p>
            <a:r>
              <a:rPr lang="en-US" dirty="0" smtClean="0">
                <a:solidFill>
                  <a:srgbClr val="FF0000"/>
                </a:solidFill>
              </a:rPr>
              <a:t>Affected Slide</a:t>
            </a:r>
            <a:endParaRPr lang="en-US" dirty="0">
              <a:solidFill>
                <a:srgbClr val="FF0000"/>
              </a:solidFill>
            </a:endParaRPr>
          </a:p>
        </p:txBody>
      </p:sp>
      <p:sp>
        <p:nvSpPr>
          <p:cNvPr id="17" name="TextBox 16"/>
          <p:cNvSpPr txBox="1"/>
          <p:nvPr/>
        </p:nvSpPr>
        <p:spPr>
          <a:xfrm>
            <a:off x="5124450" y="810310"/>
            <a:ext cx="1684045" cy="323165"/>
          </a:xfrm>
          <a:prstGeom prst="rect">
            <a:avLst/>
          </a:prstGeom>
          <a:noFill/>
        </p:spPr>
        <p:txBody>
          <a:bodyPr wrap="square" rtlCol="0">
            <a:spAutoFit/>
          </a:bodyPr>
          <a:lstStyle/>
          <a:p>
            <a:r>
              <a:rPr lang="en-US" dirty="0" smtClean="0">
                <a:solidFill>
                  <a:srgbClr val="00B050"/>
                </a:solidFill>
              </a:rPr>
              <a:t>Unaffected Slide</a:t>
            </a:r>
            <a:endParaRPr lang="en-US" dirty="0">
              <a:solidFill>
                <a:srgbClr val="00B050"/>
              </a:solidFill>
            </a:endParaRPr>
          </a:p>
        </p:txBody>
      </p:sp>
      <p:sp>
        <p:nvSpPr>
          <p:cNvPr id="18" name="Left Arrow 17"/>
          <p:cNvSpPr/>
          <p:nvPr/>
        </p:nvSpPr>
        <p:spPr>
          <a:xfrm>
            <a:off x="5943550" y="2133600"/>
            <a:ext cx="609600" cy="152400"/>
          </a:xfrm>
          <a:prstGeom prst="lef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5124450" y="2590800"/>
            <a:ext cx="609600" cy="152400"/>
          </a:xfrm>
          <a:prstGeom prst="lef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70065" y="1447800"/>
            <a:ext cx="5175069" cy="712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365125" y="385763"/>
            <a:ext cx="6584950" cy="833437"/>
          </a:xfrm>
        </p:spPr>
        <p:txBody>
          <a:bodyPr/>
          <a:lstStyle/>
          <a:p>
            <a:r>
              <a:rPr lang="en-US" sz="1400" b="1" dirty="0">
                <a:solidFill>
                  <a:srgbClr val="333399"/>
                </a:solidFill>
              </a:rPr>
              <a:t>Clinical Pathology Safety</a:t>
            </a:r>
            <a:br>
              <a:rPr lang="en-US" sz="1400" b="1" dirty="0">
                <a:solidFill>
                  <a:srgbClr val="333399"/>
                </a:solidFill>
              </a:rPr>
            </a:br>
            <a:r>
              <a:rPr lang="en-US" sz="1400" b="1" dirty="0" smtClean="0">
                <a:solidFill>
                  <a:srgbClr val="333399"/>
                </a:solidFill>
              </a:rPr>
              <a:t>Proficiency Testing Performance</a:t>
            </a:r>
            <a:endParaRPr lang="en-US" dirty="0"/>
          </a:p>
        </p:txBody>
      </p:sp>
    </p:spTree>
    <p:extLst>
      <p:ext uri="{BB962C8B-B14F-4D97-AF65-F5344CB8AC3E}">
        <p14:creationId xmlns:p14="http://schemas.microsoft.com/office/powerpoint/2010/main" val="1335647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909637"/>
          </a:xfrm>
        </p:spPr>
        <p:txBody>
          <a:bodyPr/>
          <a:lstStyle/>
          <a:p>
            <a:r>
              <a:rPr lang="en-US" sz="1600" b="1" dirty="0">
                <a:solidFill>
                  <a:schemeClr val="accent2"/>
                </a:solidFill>
              </a:rPr>
              <a:t>Clinical Pathology Financials</a:t>
            </a:r>
            <a:endParaRPr lang="en-US" sz="1600" dirty="0"/>
          </a:p>
        </p:txBody>
      </p:sp>
      <p:graphicFrame>
        <p:nvGraphicFramePr>
          <p:cNvPr id="7" name="Chart 6"/>
          <p:cNvGraphicFramePr>
            <a:graphicFrameLocks/>
          </p:cNvGraphicFramePr>
          <p:nvPr>
            <p:extLst>
              <p:ext uri="{D42A27DB-BD31-4B8C-83A1-F6EECF244321}">
                <p14:modId xmlns:p14="http://schemas.microsoft.com/office/powerpoint/2010/main" val="898910230"/>
              </p:ext>
            </p:extLst>
          </p:nvPr>
        </p:nvGraphicFramePr>
        <p:xfrm>
          <a:off x="209551" y="1676400"/>
          <a:ext cx="687705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8801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12047</TotalTime>
  <Words>1914</Words>
  <Application>Microsoft Office PowerPoint</Application>
  <PresentationFormat>Custom</PresentationFormat>
  <Paragraphs>141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Clinical Pathology Patient Care Quality  Blood Bank</vt:lpstr>
      <vt:lpstr>Clinical Pathology Patient Care Quality  Chemistry</vt:lpstr>
      <vt:lpstr>  Clinical Pathology Patient Care Quality Hematology &amp; Phlebotomy   </vt:lpstr>
      <vt:lpstr>Clinical Pathology Patient Care Quality  Microbiology</vt:lpstr>
      <vt:lpstr>  Clinical Pathology Patient Care Quality Point of Care  </vt:lpstr>
      <vt:lpstr>CP QA Meeting Highlight Cytogenetics</vt:lpstr>
      <vt:lpstr>Clinical Pathology Safety Proficiency Testing Performance</vt:lpstr>
      <vt:lpstr>Clinical Pathology Financials</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737</cp:revision>
  <cp:lastPrinted>2013-12-30T11:59:47Z</cp:lastPrinted>
  <dcterms:created xsi:type="dcterms:W3CDTF">2008-09-25T21:02:44Z</dcterms:created>
  <dcterms:modified xsi:type="dcterms:W3CDTF">2014-01-29T19:33:16Z</dcterms:modified>
</cp:coreProperties>
</file>