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1" r:id="rId2"/>
    <p:sldId id="311" r:id="rId3"/>
    <p:sldId id="309" r:id="rId4"/>
    <p:sldId id="277" r:id="rId5"/>
    <p:sldId id="304" r:id="rId6"/>
    <p:sldId id="307" r:id="rId7"/>
    <p:sldId id="310" r:id="rId8"/>
    <p:sldId id="306" r:id="rId9"/>
    <p:sldId id="305" r:id="rId10"/>
    <p:sldId id="312" r:id="rId11"/>
    <p:sldId id="293" r:id="rId12"/>
    <p:sldId id="297" r:id="rId13"/>
    <p:sldId id="292" r:id="rId14"/>
    <p:sldId id="278" r:id="rId15"/>
  </p:sldIdLst>
  <p:sldSz cx="7315200" cy="9601200"/>
  <p:notesSz cx="6985000" cy="9283700"/>
  <p:defaultTextStyle>
    <a:defPPr>
      <a:defRPr lang="en-US"/>
    </a:defPPr>
    <a:lvl1pPr algn="l" rtl="0" fontAlgn="base">
      <a:spcBef>
        <a:spcPct val="0"/>
      </a:spcBef>
      <a:spcAft>
        <a:spcPct val="0"/>
      </a:spcAft>
      <a:defRPr sz="1500" b="1" kern="1200">
        <a:solidFill>
          <a:schemeClr val="tx1"/>
        </a:solidFill>
        <a:latin typeface="Arial" charset="0"/>
        <a:ea typeface="+mn-ea"/>
        <a:cs typeface="Arial" charset="0"/>
      </a:defRPr>
    </a:lvl1pPr>
    <a:lvl2pPr marL="457200" algn="l" rtl="0" fontAlgn="base">
      <a:spcBef>
        <a:spcPct val="0"/>
      </a:spcBef>
      <a:spcAft>
        <a:spcPct val="0"/>
      </a:spcAft>
      <a:defRPr sz="1500" b="1" kern="1200">
        <a:solidFill>
          <a:schemeClr val="tx1"/>
        </a:solidFill>
        <a:latin typeface="Arial" charset="0"/>
        <a:ea typeface="+mn-ea"/>
        <a:cs typeface="Arial" charset="0"/>
      </a:defRPr>
    </a:lvl2pPr>
    <a:lvl3pPr marL="914400" algn="l" rtl="0" fontAlgn="base">
      <a:spcBef>
        <a:spcPct val="0"/>
      </a:spcBef>
      <a:spcAft>
        <a:spcPct val="0"/>
      </a:spcAft>
      <a:defRPr sz="1500" b="1" kern="1200">
        <a:solidFill>
          <a:schemeClr val="tx1"/>
        </a:solidFill>
        <a:latin typeface="Arial" charset="0"/>
        <a:ea typeface="+mn-ea"/>
        <a:cs typeface="Arial" charset="0"/>
      </a:defRPr>
    </a:lvl3pPr>
    <a:lvl4pPr marL="1371600" algn="l" rtl="0" fontAlgn="base">
      <a:spcBef>
        <a:spcPct val="0"/>
      </a:spcBef>
      <a:spcAft>
        <a:spcPct val="0"/>
      </a:spcAft>
      <a:defRPr sz="1500" b="1" kern="1200">
        <a:solidFill>
          <a:schemeClr val="tx1"/>
        </a:solidFill>
        <a:latin typeface="Arial" charset="0"/>
        <a:ea typeface="+mn-ea"/>
        <a:cs typeface="Arial" charset="0"/>
      </a:defRPr>
    </a:lvl4pPr>
    <a:lvl5pPr marL="1828800" algn="l" rtl="0" fontAlgn="base">
      <a:spcBef>
        <a:spcPct val="0"/>
      </a:spcBef>
      <a:spcAft>
        <a:spcPct val="0"/>
      </a:spcAft>
      <a:defRPr sz="1500" b="1" kern="1200">
        <a:solidFill>
          <a:schemeClr val="tx1"/>
        </a:solidFill>
        <a:latin typeface="Arial" charset="0"/>
        <a:ea typeface="+mn-ea"/>
        <a:cs typeface="Arial" charset="0"/>
      </a:defRPr>
    </a:lvl5pPr>
    <a:lvl6pPr marL="2286000" algn="l" defTabSz="914400" rtl="0" eaLnBrk="1" latinLnBrk="0" hangingPunct="1">
      <a:defRPr sz="1500" b="1" kern="1200">
        <a:solidFill>
          <a:schemeClr val="tx1"/>
        </a:solidFill>
        <a:latin typeface="Arial" charset="0"/>
        <a:ea typeface="+mn-ea"/>
        <a:cs typeface="Arial" charset="0"/>
      </a:defRPr>
    </a:lvl6pPr>
    <a:lvl7pPr marL="2743200" algn="l" defTabSz="914400" rtl="0" eaLnBrk="1" latinLnBrk="0" hangingPunct="1">
      <a:defRPr sz="1500" b="1" kern="1200">
        <a:solidFill>
          <a:schemeClr val="tx1"/>
        </a:solidFill>
        <a:latin typeface="Arial" charset="0"/>
        <a:ea typeface="+mn-ea"/>
        <a:cs typeface="Arial" charset="0"/>
      </a:defRPr>
    </a:lvl7pPr>
    <a:lvl8pPr marL="3200400" algn="l" defTabSz="914400" rtl="0" eaLnBrk="1" latinLnBrk="0" hangingPunct="1">
      <a:defRPr sz="1500" b="1" kern="1200">
        <a:solidFill>
          <a:schemeClr val="tx1"/>
        </a:solidFill>
        <a:latin typeface="Arial" charset="0"/>
        <a:ea typeface="+mn-ea"/>
        <a:cs typeface="Arial" charset="0"/>
      </a:defRPr>
    </a:lvl8pPr>
    <a:lvl9pPr marL="3657600" algn="l" defTabSz="914400" rtl="0" eaLnBrk="1" latinLnBrk="0" hangingPunct="1">
      <a:defRPr sz="1500" b="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en, David" initials="K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C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4639" autoAdjust="0"/>
  </p:normalViewPr>
  <p:slideViewPr>
    <p:cSldViewPr>
      <p:cViewPr>
        <p:scale>
          <a:sx n="100" d="100"/>
          <a:sy n="100" d="100"/>
        </p:scale>
        <p:origin x="-2208" y="-72"/>
      </p:cViewPr>
      <p:guideLst>
        <p:guide orient="horz" pos="3024"/>
        <p:guide pos="230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Emergency Department Specimen Problems 2014</a:t>
            </a:r>
          </a:p>
        </c:rich>
      </c:tx>
      <c:layout/>
      <c:overlay val="0"/>
    </c:title>
    <c:autoTitleDeleted val="0"/>
    <c:plotArea>
      <c:layout/>
      <c:barChart>
        <c:barDir val="col"/>
        <c:grouping val="clustered"/>
        <c:varyColors val="0"/>
        <c:ser>
          <c:idx val="0"/>
          <c:order val="0"/>
          <c:tx>
            <c:strRef>
              <c:f>'ED SPecimen errors by quarter'!$A$126</c:f>
              <c:strCache>
                <c:ptCount val="1"/>
                <c:pt idx="0">
                  <c:v>Jan-Mar</c:v>
                </c:pt>
              </c:strCache>
            </c:strRef>
          </c:tx>
          <c:spPr>
            <a:solidFill>
              <a:srgbClr val="00B0F0"/>
            </a:solidFill>
          </c:spPr>
          <c:invertIfNegative val="0"/>
          <c:cat>
            <c:strRef>
              <c:f>'ED SPecimen errors by quarter'!$B$125:$P$125</c:f>
              <c:strCache>
                <c:ptCount val="15"/>
                <c:pt idx="0">
                  <c:v>Unlabeled</c:v>
                </c:pt>
                <c:pt idx="1">
                  <c:v>No PT ID On Req</c:v>
                </c:pt>
                <c:pt idx="2">
                  <c:v>No Req Rec'd</c:v>
                </c:pt>
                <c:pt idx="3">
                  <c:v>Incomplete Name</c:v>
                </c:pt>
                <c:pt idx="4">
                  <c:v>Spec/Req Mismatch</c:v>
                </c:pt>
                <c:pt idx="5">
                  <c:v>Requisition Not Signed</c:v>
                </c:pt>
                <c:pt idx="6">
                  <c:v>Spec not Signed</c:v>
                </c:pt>
                <c:pt idx="7">
                  <c:v>Age of Spec</c:v>
                </c:pt>
                <c:pt idx="8">
                  <c:v>Clotted </c:v>
                </c:pt>
                <c:pt idx="9">
                  <c:v>Hemolyzed</c:v>
                </c:pt>
                <c:pt idx="10">
                  <c:v>QNS</c:v>
                </c:pt>
                <c:pt idx="11">
                  <c:v>Wrong Tube</c:v>
                </c:pt>
                <c:pt idx="12">
                  <c:v>MRN</c:v>
                </c:pt>
                <c:pt idx="13">
                  <c:v>Duplicate</c:v>
                </c:pt>
                <c:pt idx="14">
                  <c:v>Mislabeled</c:v>
                </c:pt>
              </c:strCache>
            </c:strRef>
          </c:cat>
          <c:val>
            <c:numRef>
              <c:f>'ED SPecimen errors by quarter'!$B$126:$P$126</c:f>
              <c:numCache>
                <c:formatCode>General</c:formatCode>
                <c:ptCount val="15"/>
                <c:pt idx="0" formatCode="0">
                  <c:v>3</c:v>
                </c:pt>
                <c:pt idx="1">
                  <c:v>13</c:v>
                </c:pt>
                <c:pt idx="2">
                  <c:v>5</c:v>
                </c:pt>
                <c:pt idx="3">
                  <c:v>5</c:v>
                </c:pt>
                <c:pt idx="4">
                  <c:v>2</c:v>
                </c:pt>
                <c:pt idx="5">
                  <c:v>2</c:v>
                </c:pt>
                <c:pt idx="6">
                  <c:v>3</c:v>
                </c:pt>
                <c:pt idx="7">
                  <c:v>1</c:v>
                </c:pt>
                <c:pt idx="8">
                  <c:v>8</c:v>
                </c:pt>
                <c:pt idx="9">
                  <c:v>34</c:v>
                </c:pt>
                <c:pt idx="10">
                  <c:v>14</c:v>
                </c:pt>
                <c:pt idx="11">
                  <c:v>1</c:v>
                </c:pt>
                <c:pt idx="12">
                  <c:v>1</c:v>
                </c:pt>
              </c:numCache>
            </c:numRef>
          </c:val>
        </c:ser>
        <c:ser>
          <c:idx val="1"/>
          <c:order val="1"/>
          <c:tx>
            <c:strRef>
              <c:f>'ED SPecimen errors by quarter'!$A$127</c:f>
              <c:strCache>
                <c:ptCount val="1"/>
                <c:pt idx="0">
                  <c:v>Apr-June</c:v>
                </c:pt>
              </c:strCache>
            </c:strRef>
          </c:tx>
          <c:spPr>
            <a:solidFill>
              <a:srgbClr val="FF0000"/>
            </a:solidFill>
          </c:spPr>
          <c:invertIfNegative val="0"/>
          <c:cat>
            <c:strRef>
              <c:f>'ED SPecimen errors by quarter'!$B$125:$P$125</c:f>
              <c:strCache>
                <c:ptCount val="15"/>
                <c:pt idx="0">
                  <c:v>Unlabeled</c:v>
                </c:pt>
                <c:pt idx="1">
                  <c:v>No PT ID On Req</c:v>
                </c:pt>
                <c:pt idx="2">
                  <c:v>No Req Rec'd</c:v>
                </c:pt>
                <c:pt idx="3">
                  <c:v>Incomplete Name</c:v>
                </c:pt>
                <c:pt idx="4">
                  <c:v>Spec/Req Mismatch</c:v>
                </c:pt>
                <c:pt idx="5">
                  <c:v>Requisition Not Signed</c:v>
                </c:pt>
                <c:pt idx="6">
                  <c:v>Spec not Signed</c:v>
                </c:pt>
                <c:pt idx="7">
                  <c:v>Age of Spec</c:v>
                </c:pt>
                <c:pt idx="8">
                  <c:v>Clotted </c:v>
                </c:pt>
                <c:pt idx="9">
                  <c:v>Hemolyzed</c:v>
                </c:pt>
                <c:pt idx="10">
                  <c:v>QNS</c:v>
                </c:pt>
                <c:pt idx="11">
                  <c:v>Wrong Tube</c:v>
                </c:pt>
                <c:pt idx="12">
                  <c:v>MRN</c:v>
                </c:pt>
                <c:pt idx="13">
                  <c:v>Duplicate</c:v>
                </c:pt>
                <c:pt idx="14">
                  <c:v>Mislabeled</c:v>
                </c:pt>
              </c:strCache>
            </c:strRef>
          </c:cat>
          <c:val>
            <c:numRef>
              <c:f>'ED SPecimen errors by quarter'!$B$127:$P$127</c:f>
              <c:numCache>
                <c:formatCode>General</c:formatCode>
                <c:ptCount val="15"/>
                <c:pt idx="0">
                  <c:v>2</c:v>
                </c:pt>
                <c:pt idx="1">
                  <c:v>8</c:v>
                </c:pt>
                <c:pt idx="2">
                  <c:v>2</c:v>
                </c:pt>
                <c:pt idx="3">
                  <c:v>0</c:v>
                </c:pt>
                <c:pt idx="4">
                  <c:v>1</c:v>
                </c:pt>
                <c:pt idx="5">
                  <c:v>0</c:v>
                </c:pt>
                <c:pt idx="6">
                  <c:v>0</c:v>
                </c:pt>
                <c:pt idx="7">
                  <c:v>0</c:v>
                </c:pt>
                <c:pt idx="8">
                  <c:v>4</c:v>
                </c:pt>
                <c:pt idx="9">
                  <c:v>15</c:v>
                </c:pt>
                <c:pt idx="10">
                  <c:v>6</c:v>
                </c:pt>
                <c:pt idx="11">
                  <c:v>0</c:v>
                </c:pt>
                <c:pt idx="12">
                  <c:v>1</c:v>
                </c:pt>
              </c:numCache>
            </c:numRef>
          </c:val>
        </c:ser>
        <c:ser>
          <c:idx val="2"/>
          <c:order val="2"/>
          <c:tx>
            <c:strRef>
              <c:f>'ED SPecimen errors by quarter'!$A$128</c:f>
              <c:strCache>
                <c:ptCount val="1"/>
                <c:pt idx="0">
                  <c:v>Jun-Sept</c:v>
                </c:pt>
              </c:strCache>
            </c:strRef>
          </c:tx>
          <c:spPr>
            <a:solidFill>
              <a:srgbClr val="FFC000"/>
            </a:solidFill>
          </c:spPr>
          <c:invertIfNegative val="0"/>
          <c:cat>
            <c:strRef>
              <c:f>'ED SPecimen errors by quarter'!$B$125:$P$125</c:f>
              <c:strCache>
                <c:ptCount val="15"/>
                <c:pt idx="0">
                  <c:v>Unlabeled</c:v>
                </c:pt>
                <c:pt idx="1">
                  <c:v>No PT ID On Req</c:v>
                </c:pt>
                <c:pt idx="2">
                  <c:v>No Req Rec'd</c:v>
                </c:pt>
                <c:pt idx="3">
                  <c:v>Incomplete Name</c:v>
                </c:pt>
                <c:pt idx="4">
                  <c:v>Spec/Req Mismatch</c:v>
                </c:pt>
                <c:pt idx="5">
                  <c:v>Requisition Not Signed</c:v>
                </c:pt>
                <c:pt idx="6">
                  <c:v>Spec not Signed</c:v>
                </c:pt>
                <c:pt idx="7">
                  <c:v>Age of Spec</c:v>
                </c:pt>
                <c:pt idx="8">
                  <c:v>Clotted </c:v>
                </c:pt>
                <c:pt idx="9">
                  <c:v>Hemolyzed</c:v>
                </c:pt>
                <c:pt idx="10">
                  <c:v>QNS</c:v>
                </c:pt>
                <c:pt idx="11">
                  <c:v>Wrong Tube</c:v>
                </c:pt>
                <c:pt idx="12">
                  <c:v>MRN</c:v>
                </c:pt>
                <c:pt idx="13">
                  <c:v>Duplicate</c:v>
                </c:pt>
                <c:pt idx="14">
                  <c:v>Mislabeled</c:v>
                </c:pt>
              </c:strCache>
            </c:strRef>
          </c:cat>
          <c:val>
            <c:numRef>
              <c:f>'ED SPecimen errors by quarter'!$B$128:$P$128</c:f>
              <c:numCache>
                <c:formatCode>General</c:formatCode>
                <c:ptCount val="15"/>
                <c:pt idx="0">
                  <c:v>6</c:v>
                </c:pt>
                <c:pt idx="1">
                  <c:v>2</c:v>
                </c:pt>
                <c:pt idx="3">
                  <c:v>2</c:v>
                </c:pt>
                <c:pt idx="4">
                  <c:v>1</c:v>
                </c:pt>
                <c:pt idx="5">
                  <c:v>3</c:v>
                </c:pt>
                <c:pt idx="7">
                  <c:v>1</c:v>
                </c:pt>
                <c:pt idx="8">
                  <c:v>13</c:v>
                </c:pt>
                <c:pt idx="9">
                  <c:v>6</c:v>
                </c:pt>
                <c:pt idx="10">
                  <c:v>0</c:v>
                </c:pt>
                <c:pt idx="11">
                  <c:v>1</c:v>
                </c:pt>
                <c:pt idx="13">
                  <c:v>1</c:v>
                </c:pt>
                <c:pt idx="14">
                  <c:v>0</c:v>
                </c:pt>
              </c:numCache>
            </c:numRef>
          </c:val>
        </c:ser>
        <c:ser>
          <c:idx val="3"/>
          <c:order val="3"/>
          <c:tx>
            <c:strRef>
              <c:f>'ED SPecimen errors by quarter'!$A$129</c:f>
              <c:strCache>
                <c:ptCount val="1"/>
                <c:pt idx="0">
                  <c:v>Oct-Dec</c:v>
                </c:pt>
              </c:strCache>
            </c:strRef>
          </c:tx>
          <c:spPr>
            <a:solidFill>
              <a:srgbClr val="92D050"/>
            </a:solidFill>
          </c:spPr>
          <c:invertIfNegative val="0"/>
          <c:cat>
            <c:strRef>
              <c:f>'ED SPecimen errors by quarter'!$B$125:$P$125</c:f>
              <c:strCache>
                <c:ptCount val="15"/>
                <c:pt idx="0">
                  <c:v>Unlabeled</c:v>
                </c:pt>
                <c:pt idx="1">
                  <c:v>No PT ID On Req</c:v>
                </c:pt>
                <c:pt idx="2">
                  <c:v>No Req Rec'd</c:v>
                </c:pt>
                <c:pt idx="3">
                  <c:v>Incomplete Name</c:v>
                </c:pt>
                <c:pt idx="4">
                  <c:v>Spec/Req Mismatch</c:v>
                </c:pt>
                <c:pt idx="5">
                  <c:v>Requisition Not Signed</c:v>
                </c:pt>
                <c:pt idx="6">
                  <c:v>Spec not Signed</c:v>
                </c:pt>
                <c:pt idx="7">
                  <c:v>Age of Spec</c:v>
                </c:pt>
                <c:pt idx="8">
                  <c:v>Clotted </c:v>
                </c:pt>
                <c:pt idx="9">
                  <c:v>Hemolyzed</c:v>
                </c:pt>
                <c:pt idx="10">
                  <c:v>QNS</c:v>
                </c:pt>
                <c:pt idx="11">
                  <c:v>Wrong Tube</c:v>
                </c:pt>
                <c:pt idx="12">
                  <c:v>MRN</c:v>
                </c:pt>
                <c:pt idx="13">
                  <c:v>Duplicate</c:v>
                </c:pt>
                <c:pt idx="14">
                  <c:v>Mislabeled</c:v>
                </c:pt>
              </c:strCache>
            </c:strRef>
          </c:cat>
          <c:val>
            <c:numRef>
              <c:f>'ED SPecimen errors by quarter'!$B$129:$P$129</c:f>
              <c:numCache>
                <c:formatCode>General</c:formatCode>
                <c:ptCount val="15"/>
                <c:pt idx="0">
                  <c:v>1</c:v>
                </c:pt>
                <c:pt idx="2">
                  <c:v>1</c:v>
                </c:pt>
                <c:pt idx="3">
                  <c:v>4</c:v>
                </c:pt>
                <c:pt idx="5">
                  <c:v>2</c:v>
                </c:pt>
                <c:pt idx="7">
                  <c:v>1</c:v>
                </c:pt>
                <c:pt idx="8">
                  <c:v>14</c:v>
                </c:pt>
                <c:pt idx="9">
                  <c:v>8</c:v>
                </c:pt>
                <c:pt idx="12">
                  <c:v>2</c:v>
                </c:pt>
                <c:pt idx="13">
                  <c:v>1</c:v>
                </c:pt>
                <c:pt idx="14">
                  <c:v>1</c:v>
                </c:pt>
              </c:numCache>
            </c:numRef>
          </c:val>
        </c:ser>
        <c:dLbls>
          <c:showLegendKey val="0"/>
          <c:showVal val="0"/>
          <c:showCatName val="0"/>
          <c:showSerName val="0"/>
          <c:showPercent val="0"/>
          <c:showBubbleSize val="0"/>
        </c:dLbls>
        <c:gapWidth val="75"/>
        <c:overlap val="-25"/>
        <c:axId val="29312128"/>
        <c:axId val="29313664"/>
      </c:barChart>
      <c:catAx>
        <c:axId val="29312128"/>
        <c:scaling>
          <c:orientation val="minMax"/>
        </c:scaling>
        <c:delete val="0"/>
        <c:axPos val="b"/>
        <c:majorTickMark val="none"/>
        <c:minorTickMark val="none"/>
        <c:tickLblPos val="nextTo"/>
        <c:crossAx val="29313664"/>
        <c:crosses val="autoZero"/>
        <c:auto val="1"/>
        <c:lblAlgn val="ctr"/>
        <c:lblOffset val="100"/>
        <c:noMultiLvlLbl val="0"/>
      </c:catAx>
      <c:valAx>
        <c:axId val="29313664"/>
        <c:scaling>
          <c:orientation val="minMax"/>
        </c:scaling>
        <c:delete val="0"/>
        <c:axPos val="l"/>
        <c:majorGridlines/>
        <c:numFmt formatCode="0" sourceLinked="1"/>
        <c:majorTickMark val="none"/>
        <c:minorTickMark val="none"/>
        <c:tickLblPos val="nextTo"/>
        <c:spPr>
          <a:ln w="9525">
            <a:noFill/>
          </a:ln>
        </c:spPr>
        <c:crossAx val="2931212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ESA</a:t>
            </a:r>
            <a:r>
              <a:rPr lang="en-US" baseline="0"/>
              <a:t> POC Troponin </a:t>
            </a:r>
            <a:r>
              <a:rPr lang="en-US"/>
              <a:t>Sample TAT</a:t>
            </a:r>
            <a:r>
              <a:rPr lang="en-US" baseline="0"/>
              <a:t> (IN-Lab to Complete)</a:t>
            </a:r>
            <a:endParaRPr lang="en-US"/>
          </a:p>
        </c:rich>
      </c:tx>
      <c:layout>
        <c:manualLayout>
          <c:xMode val="edge"/>
          <c:yMode val="edge"/>
          <c:x val="0.1314635152471226"/>
          <c:y val="6.4267234452836261E-2"/>
        </c:manualLayout>
      </c:layout>
      <c:overlay val="0"/>
      <c:spPr>
        <a:noFill/>
        <a:ln w="25400">
          <a:noFill/>
        </a:ln>
      </c:spPr>
    </c:title>
    <c:autoTitleDeleted val="0"/>
    <c:plotArea>
      <c:layout>
        <c:manualLayout>
          <c:layoutTarget val="inner"/>
          <c:xMode val="edge"/>
          <c:yMode val="edge"/>
          <c:x val="0.14756113112979521"/>
          <c:y val="0.14481576692373607"/>
          <c:w val="0.7228207226784823"/>
          <c:h val="0.50642673521850901"/>
        </c:manualLayout>
      </c:layout>
      <c:lineChart>
        <c:grouping val="standard"/>
        <c:varyColors val="0"/>
        <c:ser>
          <c:idx val="0"/>
          <c:order val="0"/>
          <c:tx>
            <c:v>Average TAT</c:v>
          </c:tx>
          <c:spPr>
            <a:ln w="12700">
              <a:solidFill>
                <a:srgbClr val="000080"/>
              </a:solidFill>
              <a:prstDash val="solid"/>
            </a:ln>
          </c:spPr>
          <c:marker>
            <c:symbol val="diamond"/>
            <c:size val="5"/>
            <c:spPr>
              <a:solidFill>
                <a:srgbClr val="000080"/>
              </a:solidFill>
              <a:ln>
                <a:solidFill>
                  <a:srgbClr val="000080"/>
                </a:solidFill>
                <a:prstDash val="solid"/>
              </a:ln>
            </c:spPr>
          </c:marker>
          <c:cat>
            <c:strRef>
              <c:f>Sheet1!$H$38:$H$55</c:f>
              <c:strCache>
                <c:ptCount val="18"/>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pt idx="12">
                  <c:v>July</c:v>
                </c:pt>
                <c:pt idx="13">
                  <c:v>August</c:v>
                </c:pt>
                <c:pt idx="14">
                  <c:v>September</c:v>
                </c:pt>
                <c:pt idx="15">
                  <c:v>October</c:v>
                </c:pt>
                <c:pt idx="16">
                  <c:v>November</c:v>
                </c:pt>
                <c:pt idx="17">
                  <c:v>December</c:v>
                </c:pt>
              </c:strCache>
            </c:strRef>
          </c:cat>
          <c:val>
            <c:numRef>
              <c:f>Sheet1!$I$38:$I$55</c:f>
              <c:numCache>
                <c:formatCode>General</c:formatCode>
                <c:ptCount val="18"/>
                <c:pt idx="0">
                  <c:v>23</c:v>
                </c:pt>
                <c:pt idx="1">
                  <c:v>15</c:v>
                </c:pt>
                <c:pt idx="2">
                  <c:v>17</c:v>
                </c:pt>
                <c:pt idx="3">
                  <c:v>15</c:v>
                </c:pt>
                <c:pt idx="4">
                  <c:v>16</c:v>
                </c:pt>
                <c:pt idx="5">
                  <c:v>15</c:v>
                </c:pt>
                <c:pt idx="6">
                  <c:v>15</c:v>
                </c:pt>
                <c:pt idx="7">
                  <c:v>18</c:v>
                </c:pt>
                <c:pt idx="8">
                  <c:v>24</c:v>
                </c:pt>
                <c:pt idx="9">
                  <c:v>16</c:v>
                </c:pt>
                <c:pt idx="10">
                  <c:v>15</c:v>
                </c:pt>
                <c:pt idx="11">
                  <c:v>15</c:v>
                </c:pt>
                <c:pt idx="12">
                  <c:v>15</c:v>
                </c:pt>
                <c:pt idx="13">
                  <c:v>16</c:v>
                </c:pt>
                <c:pt idx="14">
                  <c:v>15</c:v>
                </c:pt>
                <c:pt idx="15">
                  <c:v>15</c:v>
                </c:pt>
                <c:pt idx="16">
                  <c:v>15</c:v>
                </c:pt>
                <c:pt idx="17">
                  <c:v>15</c:v>
                </c:pt>
              </c:numCache>
            </c:numRef>
          </c:val>
          <c:smooth val="0"/>
        </c:ser>
        <c:ser>
          <c:idx val="1"/>
          <c:order val="1"/>
          <c:tx>
            <c:v>Median TAT</c:v>
          </c:tx>
          <c:spPr>
            <a:ln w="12700">
              <a:solidFill>
                <a:srgbClr val="FF00FF"/>
              </a:solidFill>
              <a:prstDash val="solid"/>
            </a:ln>
          </c:spPr>
          <c:marker>
            <c:symbol val="circle"/>
            <c:size val="5"/>
            <c:spPr>
              <a:solidFill>
                <a:srgbClr val="FF00FF"/>
              </a:solidFill>
              <a:ln>
                <a:solidFill>
                  <a:srgbClr val="FF00FF"/>
                </a:solidFill>
                <a:prstDash val="solid"/>
              </a:ln>
            </c:spPr>
          </c:marker>
          <c:cat>
            <c:strRef>
              <c:f>Sheet1!$H$38:$H$55</c:f>
              <c:strCache>
                <c:ptCount val="18"/>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pt idx="12">
                  <c:v>July</c:v>
                </c:pt>
                <c:pt idx="13">
                  <c:v>August</c:v>
                </c:pt>
                <c:pt idx="14">
                  <c:v>September</c:v>
                </c:pt>
                <c:pt idx="15">
                  <c:v>October</c:v>
                </c:pt>
                <c:pt idx="16">
                  <c:v>November</c:v>
                </c:pt>
                <c:pt idx="17">
                  <c:v>December</c:v>
                </c:pt>
              </c:strCache>
            </c:strRef>
          </c:cat>
          <c:val>
            <c:numRef>
              <c:f>Sheet1!$J$38:$J$55</c:f>
              <c:numCache>
                <c:formatCode>General</c:formatCode>
                <c:ptCount val="18"/>
                <c:pt idx="0">
                  <c:v>19</c:v>
                </c:pt>
                <c:pt idx="1">
                  <c:v>14</c:v>
                </c:pt>
                <c:pt idx="2">
                  <c:v>14</c:v>
                </c:pt>
                <c:pt idx="3">
                  <c:v>14</c:v>
                </c:pt>
                <c:pt idx="4">
                  <c:v>14</c:v>
                </c:pt>
                <c:pt idx="5">
                  <c:v>14</c:v>
                </c:pt>
                <c:pt idx="6">
                  <c:v>14</c:v>
                </c:pt>
                <c:pt idx="7">
                  <c:v>14</c:v>
                </c:pt>
                <c:pt idx="8">
                  <c:v>14</c:v>
                </c:pt>
                <c:pt idx="9">
                  <c:v>14</c:v>
                </c:pt>
                <c:pt idx="10">
                  <c:v>14</c:v>
                </c:pt>
                <c:pt idx="11">
                  <c:v>14</c:v>
                </c:pt>
                <c:pt idx="12">
                  <c:v>14</c:v>
                </c:pt>
                <c:pt idx="13">
                  <c:v>14</c:v>
                </c:pt>
                <c:pt idx="14">
                  <c:v>14</c:v>
                </c:pt>
                <c:pt idx="15">
                  <c:v>14</c:v>
                </c:pt>
                <c:pt idx="16">
                  <c:v>14</c:v>
                </c:pt>
                <c:pt idx="17">
                  <c:v>14</c:v>
                </c:pt>
              </c:numCache>
            </c:numRef>
          </c:val>
          <c:smooth val="0"/>
        </c:ser>
        <c:ser>
          <c:idx val="2"/>
          <c:order val="2"/>
          <c:tx>
            <c:v>95th% TAT</c:v>
          </c:tx>
          <c:spPr>
            <a:ln w="12700">
              <a:solidFill>
                <a:srgbClr val="FFFF00"/>
              </a:solidFill>
              <a:prstDash val="solid"/>
            </a:ln>
          </c:spPr>
          <c:marker>
            <c:symbol val="triangle"/>
            <c:size val="5"/>
            <c:spPr>
              <a:solidFill>
                <a:srgbClr val="FFFF00"/>
              </a:solidFill>
              <a:ln>
                <a:solidFill>
                  <a:srgbClr val="FFFF00"/>
                </a:solidFill>
                <a:prstDash val="solid"/>
              </a:ln>
            </c:spPr>
          </c:marker>
          <c:cat>
            <c:strRef>
              <c:f>Sheet1!$H$38:$H$55</c:f>
              <c:strCache>
                <c:ptCount val="18"/>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pt idx="12">
                  <c:v>July</c:v>
                </c:pt>
                <c:pt idx="13">
                  <c:v>August</c:v>
                </c:pt>
                <c:pt idx="14">
                  <c:v>September</c:v>
                </c:pt>
                <c:pt idx="15">
                  <c:v>October</c:v>
                </c:pt>
                <c:pt idx="16">
                  <c:v>November</c:v>
                </c:pt>
                <c:pt idx="17">
                  <c:v>December</c:v>
                </c:pt>
              </c:strCache>
            </c:strRef>
          </c:cat>
          <c:val>
            <c:numRef>
              <c:f>Sheet1!$K$38:$K$55</c:f>
              <c:numCache>
                <c:formatCode>General</c:formatCode>
                <c:ptCount val="18"/>
                <c:pt idx="0">
                  <c:v>42</c:v>
                </c:pt>
                <c:pt idx="1">
                  <c:v>25</c:v>
                </c:pt>
                <c:pt idx="2">
                  <c:v>25</c:v>
                </c:pt>
                <c:pt idx="3">
                  <c:v>25</c:v>
                </c:pt>
                <c:pt idx="4">
                  <c:v>25</c:v>
                </c:pt>
                <c:pt idx="5">
                  <c:v>24</c:v>
                </c:pt>
                <c:pt idx="6">
                  <c:v>23</c:v>
                </c:pt>
                <c:pt idx="7">
                  <c:v>27</c:v>
                </c:pt>
                <c:pt idx="8">
                  <c:v>26</c:v>
                </c:pt>
                <c:pt idx="9">
                  <c:v>26</c:v>
                </c:pt>
                <c:pt idx="10">
                  <c:v>24</c:v>
                </c:pt>
                <c:pt idx="11">
                  <c:v>24</c:v>
                </c:pt>
                <c:pt idx="12">
                  <c:v>24</c:v>
                </c:pt>
                <c:pt idx="13">
                  <c:v>26</c:v>
                </c:pt>
                <c:pt idx="14">
                  <c:v>26</c:v>
                </c:pt>
                <c:pt idx="15">
                  <c:v>24</c:v>
                </c:pt>
                <c:pt idx="16">
                  <c:v>23</c:v>
                </c:pt>
                <c:pt idx="17">
                  <c:v>24</c:v>
                </c:pt>
              </c:numCache>
            </c:numRef>
          </c:val>
          <c:smooth val="0"/>
        </c:ser>
        <c:dLbls>
          <c:showLegendKey val="0"/>
          <c:showVal val="0"/>
          <c:showCatName val="0"/>
          <c:showSerName val="0"/>
          <c:showPercent val="0"/>
          <c:showBubbleSize val="0"/>
        </c:dLbls>
        <c:marker val="1"/>
        <c:smooth val="0"/>
        <c:axId val="30537600"/>
        <c:axId val="30540160"/>
      </c:lineChart>
      <c:catAx>
        <c:axId val="30537600"/>
        <c:scaling>
          <c:orientation val="minMax"/>
        </c:scaling>
        <c:delete val="0"/>
        <c:axPos val="b"/>
        <c:title>
          <c:tx>
            <c:rich>
              <a:bodyPr/>
              <a:lstStyle/>
              <a:p>
                <a:pPr>
                  <a:defRPr sz="1150" b="1" i="0" u="none" strike="noStrike" baseline="0">
                    <a:solidFill>
                      <a:srgbClr val="000000"/>
                    </a:solidFill>
                    <a:latin typeface="Arial"/>
                    <a:ea typeface="Arial"/>
                    <a:cs typeface="Arial"/>
                  </a:defRPr>
                </a:pPr>
                <a:r>
                  <a:rPr lang="en-US" baseline="0" dirty="0"/>
                  <a:t>July 2013 - December 2014</a:t>
                </a:r>
              </a:p>
            </c:rich>
          </c:tx>
          <c:layout>
            <c:manualLayout>
              <c:xMode val="edge"/>
              <c:yMode val="edge"/>
              <c:x val="0.31312842144731906"/>
              <c:y val="0.8144508341804275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1150" b="0" i="0" u="none" strike="noStrike" baseline="0">
                <a:solidFill>
                  <a:srgbClr val="000000"/>
                </a:solidFill>
                <a:latin typeface="Arial"/>
                <a:ea typeface="Arial"/>
                <a:cs typeface="Arial"/>
              </a:defRPr>
            </a:pPr>
            <a:endParaRPr lang="en-US"/>
          </a:p>
        </c:txPr>
        <c:crossAx val="30540160"/>
        <c:crosses val="autoZero"/>
        <c:auto val="1"/>
        <c:lblAlgn val="ctr"/>
        <c:lblOffset val="100"/>
        <c:tickLblSkip val="3"/>
        <c:tickMarkSkip val="1"/>
        <c:noMultiLvlLbl val="0"/>
      </c:catAx>
      <c:valAx>
        <c:axId val="30540160"/>
        <c:scaling>
          <c:orientation val="minMax"/>
          <c:max val="50"/>
        </c:scaling>
        <c:delete val="0"/>
        <c:axPos val="l"/>
        <c:majorGridlines>
          <c:spPr>
            <a:ln w="3175">
              <a:solidFill>
                <a:srgbClr val="000000"/>
              </a:solidFill>
              <a:prstDash val="solid"/>
            </a:ln>
          </c:spPr>
        </c:majorGridlines>
        <c:title>
          <c:tx>
            <c:rich>
              <a:bodyPr/>
              <a:lstStyle/>
              <a:p>
                <a:pPr>
                  <a:defRPr sz="1150" b="1" i="0" u="none" strike="noStrike" baseline="0">
                    <a:solidFill>
                      <a:srgbClr val="000000"/>
                    </a:solidFill>
                    <a:latin typeface="Arial"/>
                    <a:ea typeface="Arial"/>
                    <a:cs typeface="Arial"/>
                  </a:defRPr>
                </a:pPr>
                <a:r>
                  <a:rPr lang="en-US"/>
                  <a:t>Minutes</a:t>
                </a:r>
              </a:p>
            </c:rich>
          </c:tx>
          <c:layout>
            <c:manualLayout>
              <c:xMode val="edge"/>
              <c:yMode val="edge"/>
              <c:x val="2.8673928712278841E-2"/>
              <c:y val="0.3239075472708768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50" b="0" i="0" u="none" strike="noStrike" baseline="0">
                <a:solidFill>
                  <a:srgbClr val="000000"/>
                </a:solidFill>
                <a:latin typeface="Arial"/>
                <a:ea typeface="Arial"/>
                <a:cs typeface="Arial"/>
              </a:defRPr>
            </a:pPr>
            <a:endParaRPr lang="en-US"/>
          </a:p>
        </c:txPr>
        <c:crossAx val="30537600"/>
        <c:crosses val="autoZero"/>
        <c:crossBetween val="between"/>
        <c:majorUnit val="5"/>
      </c:valAx>
      <c:spPr>
        <a:solidFill>
          <a:srgbClr val="C0C0C0"/>
        </a:solidFill>
        <a:ln w="12700">
          <a:solidFill>
            <a:srgbClr val="808080"/>
          </a:solidFill>
          <a:prstDash val="solid"/>
        </a:ln>
      </c:spPr>
    </c:plotArea>
    <c:legend>
      <c:legendPos val="r"/>
      <c:layout>
        <c:manualLayout>
          <c:xMode val="edge"/>
          <c:yMode val="edge"/>
          <c:x val="5.704068241469816E-2"/>
          <c:y val="0.89473540314118372"/>
          <c:w val="0.83662500736630718"/>
          <c:h val="9.4258664095559497E-2"/>
        </c:manualLayout>
      </c:layout>
      <c:overlay val="0"/>
      <c:spPr>
        <a:solidFill>
          <a:srgbClr val="FFFFFF"/>
        </a:solidFill>
        <a:ln w="3175">
          <a:solidFill>
            <a:srgbClr val="000000"/>
          </a:solidFill>
          <a:prstDash val="solid"/>
        </a:ln>
      </c:spPr>
      <c:txPr>
        <a:bodyPr/>
        <a:lstStyle/>
        <a:p>
          <a:pPr>
            <a:defRPr sz="97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5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Towsley Blood Drive Totals-Calendar Year </a:t>
            </a:r>
            <a:endParaRPr lang="en-US"/>
          </a:p>
        </c:rich>
      </c:tx>
      <c:layout/>
      <c:overlay val="0"/>
    </c:title>
    <c:autoTitleDeleted val="0"/>
    <c:plotArea>
      <c:layout/>
      <c:barChart>
        <c:barDir val="col"/>
        <c:grouping val="clustered"/>
        <c:varyColors val="0"/>
        <c:ser>
          <c:idx val="0"/>
          <c:order val="0"/>
          <c:tx>
            <c:strRef>
              <c:f>'[Blood Drive Stats (2).xlsx]Overall '!$A$18</c:f>
              <c:strCache>
                <c:ptCount val="1"/>
                <c:pt idx="0">
                  <c:v>Actual</c:v>
                </c:pt>
              </c:strCache>
            </c:strRef>
          </c:tx>
          <c:invertIfNegative val="0"/>
          <c:dLbls>
            <c:showLegendKey val="0"/>
            <c:showVal val="1"/>
            <c:showCatName val="0"/>
            <c:showSerName val="0"/>
            <c:showPercent val="0"/>
            <c:showBubbleSize val="0"/>
            <c:showLeaderLines val="0"/>
          </c:dLbls>
          <c:cat>
            <c:numRef>
              <c:f>'[Blood Drive Stats (2).xlsx]Overall '!$B$17:$H$17</c:f>
              <c:numCache>
                <c:formatCode>General</c:formatCode>
                <c:ptCount val="7"/>
                <c:pt idx="0">
                  <c:v>2009</c:v>
                </c:pt>
                <c:pt idx="1">
                  <c:v>2010</c:v>
                </c:pt>
                <c:pt idx="2">
                  <c:v>2011</c:v>
                </c:pt>
                <c:pt idx="3">
                  <c:v>2012</c:v>
                </c:pt>
                <c:pt idx="4">
                  <c:v>2013</c:v>
                </c:pt>
                <c:pt idx="5">
                  <c:v>2014</c:v>
                </c:pt>
                <c:pt idx="6">
                  <c:v>2015</c:v>
                </c:pt>
              </c:numCache>
            </c:numRef>
          </c:cat>
          <c:val>
            <c:numRef>
              <c:f>'[Blood Drive Stats (2).xlsx]Overall '!$B$18:$H$18</c:f>
              <c:numCache>
                <c:formatCode>General</c:formatCode>
                <c:ptCount val="7"/>
                <c:pt idx="0">
                  <c:v>612</c:v>
                </c:pt>
                <c:pt idx="1">
                  <c:v>940</c:v>
                </c:pt>
                <c:pt idx="2">
                  <c:v>901</c:v>
                </c:pt>
                <c:pt idx="3">
                  <c:v>868</c:v>
                </c:pt>
                <c:pt idx="4">
                  <c:v>875</c:v>
                </c:pt>
                <c:pt idx="5">
                  <c:v>870</c:v>
                </c:pt>
                <c:pt idx="6">
                  <c:v>46</c:v>
                </c:pt>
              </c:numCache>
            </c:numRef>
          </c:val>
        </c:ser>
        <c:ser>
          <c:idx val="1"/>
          <c:order val="1"/>
          <c:tx>
            <c:strRef>
              <c:f>'[Blood Drive Stats (2).xlsx]Overall '!$A$19</c:f>
              <c:strCache>
                <c:ptCount val="1"/>
                <c:pt idx="0">
                  <c:v>Goal</c:v>
                </c:pt>
              </c:strCache>
            </c:strRef>
          </c:tx>
          <c:spPr>
            <a:solidFill>
              <a:schemeClr val="tx2">
                <a:lumMod val="50000"/>
              </a:schemeClr>
            </a:solidFill>
          </c:spPr>
          <c:invertIfNegative val="0"/>
          <c:dLbls>
            <c:showLegendKey val="0"/>
            <c:showVal val="1"/>
            <c:showCatName val="0"/>
            <c:showSerName val="0"/>
            <c:showPercent val="0"/>
            <c:showBubbleSize val="0"/>
            <c:showLeaderLines val="0"/>
          </c:dLbls>
          <c:cat>
            <c:numRef>
              <c:f>'[Blood Drive Stats (2).xlsx]Overall '!$B$17:$H$17</c:f>
              <c:numCache>
                <c:formatCode>General</c:formatCode>
                <c:ptCount val="7"/>
                <c:pt idx="0">
                  <c:v>2009</c:v>
                </c:pt>
                <c:pt idx="1">
                  <c:v>2010</c:v>
                </c:pt>
                <c:pt idx="2">
                  <c:v>2011</c:v>
                </c:pt>
                <c:pt idx="3">
                  <c:v>2012</c:v>
                </c:pt>
                <c:pt idx="4">
                  <c:v>2013</c:v>
                </c:pt>
                <c:pt idx="5">
                  <c:v>2014</c:v>
                </c:pt>
                <c:pt idx="6">
                  <c:v>2015</c:v>
                </c:pt>
              </c:numCache>
            </c:numRef>
          </c:cat>
          <c:val>
            <c:numRef>
              <c:f>'[Blood Drive Stats (2).xlsx]Overall '!$B$19:$H$19</c:f>
              <c:numCache>
                <c:formatCode>0</c:formatCode>
                <c:ptCount val="7"/>
                <c:pt idx="0">
                  <c:v>738</c:v>
                </c:pt>
                <c:pt idx="1">
                  <c:v>898</c:v>
                </c:pt>
                <c:pt idx="2">
                  <c:v>914</c:v>
                </c:pt>
                <c:pt idx="3">
                  <c:v>911</c:v>
                </c:pt>
                <c:pt idx="4">
                  <c:v>992</c:v>
                </c:pt>
                <c:pt idx="5">
                  <c:v>964</c:v>
                </c:pt>
                <c:pt idx="6">
                  <c:v>104</c:v>
                </c:pt>
              </c:numCache>
            </c:numRef>
          </c:val>
        </c:ser>
        <c:dLbls>
          <c:showLegendKey val="0"/>
          <c:showVal val="0"/>
          <c:showCatName val="0"/>
          <c:showSerName val="0"/>
          <c:showPercent val="0"/>
          <c:showBubbleSize val="0"/>
        </c:dLbls>
        <c:gapWidth val="75"/>
        <c:overlap val="-25"/>
        <c:axId val="29222016"/>
        <c:axId val="29223552"/>
      </c:barChart>
      <c:catAx>
        <c:axId val="29222016"/>
        <c:scaling>
          <c:orientation val="minMax"/>
        </c:scaling>
        <c:delete val="0"/>
        <c:axPos val="b"/>
        <c:numFmt formatCode="General" sourceLinked="1"/>
        <c:majorTickMark val="none"/>
        <c:minorTickMark val="none"/>
        <c:tickLblPos val="nextTo"/>
        <c:crossAx val="29223552"/>
        <c:crosses val="autoZero"/>
        <c:auto val="1"/>
        <c:lblAlgn val="ctr"/>
        <c:lblOffset val="100"/>
        <c:noMultiLvlLbl val="0"/>
      </c:catAx>
      <c:valAx>
        <c:axId val="29223552"/>
        <c:scaling>
          <c:orientation val="minMax"/>
          <c:max val="1100"/>
          <c:min val="0"/>
        </c:scaling>
        <c:delete val="0"/>
        <c:axPos val="l"/>
        <c:majorGridlines/>
        <c:title>
          <c:tx>
            <c:rich>
              <a:bodyPr rot="-5400000" vert="horz"/>
              <a:lstStyle/>
              <a:p>
                <a:pPr>
                  <a:defRPr/>
                </a:pPr>
                <a:r>
                  <a:rPr lang="en-US"/>
                  <a:t>Number</a:t>
                </a:r>
                <a:r>
                  <a:rPr lang="en-US" baseline="0"/>
                  <a:t> of Units </a:t>
                </a:r>
                <a:endParaRPr lang="en-US"/>
              </a:p>
            </c:rich>
          </c:tx>
          <c:layout>
            <c:manualLayout>
              <c:xMode val="edge"/>
              <c:yMode val="edge"/>
              <c:x val="2.4154589371980676E-2"/>
              <c:y val="0.36812144575678041"/>
            </c:manualLayout>
          </c:layout>
          <c:overlay val="0"/>
        </c:title>
        <c:numFmt formatCode="General" sourceLinked="1"/>
        <c:majorTickMark val="none"/>
        <c:minorTickMark val="none"/>
        <c:tickLblPos val="nextTo"/>
        <c:spPr>
          <a:ln w="9525">
            <a:noFill/>
          </a:ln>
        </c:spPr>
        <c:crossAx val="29222016"/>
        <c:crosses val="autoZero"/>
        <c:crossBetween val="between"/>
        <c:majorUnit val="100"/>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 of </a:t>
            </a:r>
            <a:r>
              <a:rPr lang="en-US" dirty="0" smtClean="0"/>
              <a:t>Goal Per Drive</a:t>
            </a:r>
            <a:endParaRPr lang="en-US" dirty="0"/>
          </a:p>
        </c:rich>
      </c:tx>
      <c:layout/>
      <c:overlay val="0"/>
    </c:title>
    <c:autoTitleDeleted val="0"/>
    <c:plotArea>
      <c:layout/>
      <c:lineChart>
        <c:grouping val="standard"/>
        <c:varyColors val="0"/>
        <c:ser>
          <c:idx val="0"/>
          <c:order val="0"/>
          <c:tx>
            <c:strRef>
              <c:f>'[Blood Drive Stats (2).xlsx]Calendar Year'!$B$1</c:f>
              <c:strCache>
                <c:ptCount val="1"/>
                <c:pt idx="0">
                  <c:v>Percent of Goal</c:v>
                </c:pt>
              </c:strCache>
            </c:strRef>
          </c:tx>
          <c:spPr>
            <a:ln>
              <a:solidFill>
                <a:srgbClr val="0070C0"/>
              </a:solidFill>
            </a:ln>
          </c:spPr>
          <c:marker>
            <c:symbol val="none"/>
          </c:marker>
          <c:cat>
            <c:numRef>
              <c:f>'[Blood Drive Stats (2).xlsx]Calendar Year'!$A$2:$A$88</c:f>
              <c:numCache>
                <c:formatCode>m/d/yyyy</c:formatCode>
                <c:ptCount val="87"/>
                <c:pt idx="0">
                  <c:v>40002</c:v>
                </c:pt>
                <c:pt idx="1">
                  <c:v>40051</c:v>
                </c:pt>
                <c:pt idx="2">
                  <c:v>40052</c:v>
                </c:pt>
                <c:pt idx="3">
                  <c:v>40106</c:v>
                </c:pt>
                <c:pt idx="4">
                  <c:v>40141</c:v>
                </c:pt>
                <c:pt idx="5">
                  <c:v>40142</c:v>
                </c:pt>
                <c:pt idx="6">
                  <c:v>40176</c:v>
                </c:pt>
                <c:pt idx="7">
                  <c:v>40189</c:v>
                </c:pt>
                <c:pt idx="8">
                  <c:v>40190</c:v>
                </c:pt>
                <c:pt idx="9">
                  <c:v>40226</c:v>
                </c:pt>
                <c:pt idx="10">
                  <c:v>40266</c:v>
                </c:pt>
                <c:pt idx="11">
                  <c:v>40267</c:v>
                </c:pt>
                <c:pt idx="12">
                  <c:v>40287</c:v>
                </c:pt>
                <c:pt idx="13">
                  <c:v>40323</c:v>
                </c:pt>
                <c:pt idx="14">
                  <c:v>40324</c:v>
                </c:pt>
                <c:pt idx="15">
                  <c:v>40368</c:v>
                </c:pt>
                <c:pt idx="16">
                  <c:v>40421</c:v>
                </c:pt>
                <c:pt idx="17">
                  <c:v>40422</c:v>
                </c:pt>
                <c:pt idx="18">
                  <c:v>40505</c:v>
                </c:pt>
                <c:pt idx="19">
                  <c:v>40506</c:v>
                </c:pt>
                <c:pt idx="20">
                  <c:v>40540</c:v>
                </c:pt>
                <c:pt idx="21">
                  <c:v>40546</c:v>
                </c:pt>
                <c:pt idx="22">
                  <c:v>40547</c:v>
                </c:pt>
                <c:pt idx="23">
                  <c:v>40602</c:v>
                </c:pt>
                <c:pt idx="24">
                  <c:v>40630</c:v>
                </c:pt>
                <c:pt idx="25">
                  <c:v>40631</c:v>
                </c:pt>
                <c:pt idx="26">
                  <c:v>40651</c:v>
                </c:pt>
                <c:pt idx="27">
                  <c:v>40687</c:v>
                </c:pt>
                <c:pt idx="28">
                  <c:v>40688</c:v>
                </c:pt>
                <c:pt idx="29">
                  <c:v>40732</c:v>
                </c:pt>
                <c:pt idx="30">
                  <c:v>40786</c:v>
                </c:pt>
                <c:pt idx="31">
                  <c:v>40787</c:v>
                </c:pt>
                <c:pt idx="32">
                  <c:v>40869</c:v>
                </c:pt>
                <c:pt idx="33">
                  <c:v>40870</c:v>
                </c:pt>
                <c:pt idx="34">
                  <c:v>40904</c:v>
                </c:pt>
                <c:pt idx="35">
                  <c:v>40912</c:v>
                </c:pt>
                <c:pt idx="36">
                  <c:v>40913</c:v>
                </c:pt>
                <c:pt idx="37">
                  <c:v>40960</c:v>
                </c:pt>
                <c:pt idx="38">
                  <c:v>40973</c:v>
                </c:pt>
                <c:pt idx="39">
                  <c:v>40974</c:v>
                </c:pt>
                <c:pt idx="40">
                  <c:v>41015</c:v>
                </c:pt>
                <c:pt idx="41">
                  <c:v>41052</c:v>
                </c:pt>
                <c:pt idx="42">
                  <c:v>41053</c:v>
                </c:pt>
                <c:pt idx="43">
                  <c:v>41072</c:v>
                </c:pt>
                <c:pt idx="44">
                  <c:v>41092</c:v>
                </c:pt>
                <c:pt idx="45">
                  <c:v>41150</c:v>
                </c:pt>
                <c:pt idx="46">
                  <c:v>41151</c:v>
                </c:pt>
                <c:pt idx="47">
                  <c:v>41173</c:v>
                </c:pt>
                <c:pt idx="48">
                  <c:v>41233</c:v>
                </c:pt>
                <c:pt idx="49">
                  <c:v>41234</c:v>
                </c:pt>
                <c:pt idx="50">
                  <c:v>41270</c:v>
                </c:pt>
                <c:pt idx="51">
                  <c:v>41282</c:v>
                </c:pt>
                <c:pt idx="52">
                  <c:v>41283</c:v>
                </c:pt>
                <c:pt idx="53">
                  <c:v>41319</c:v>
                </c:pt>
                <c:pt idx="54">
                  <c:v>41352</c:v>
                </c:pt>
                <c:pt idx="55">
                  <c:v>41353</c:v>
                </c:pt>
                <c:pt idx="56">
                  <c:v>41380</c:v>
                </c:pt>
                <c:pt idx="57">
                  <c:v>41381</c:v>
                </c:pt>
                <c:pt idx="58">
                  <c:v>41414</c:v>
                </c:pt>
                <c:pt idx="59">
                  <c:v>41415</c:v>
                </c:pt>
                <c:pt idx="60">
                  <c:v>41466</c:v>
                </c:pt>
                <c:pt idx="61">
                  <c:v>41514</c:v>
                </c:pt>
                <c:pt idx="62">
                  <c:v>41515</c:v>
                </c:pt>
                <c:pt idx="63">
                  <c:v>41528</c:v>
                </c:pt>
                <c:pt idx="64">
                  <c:v>41604</c:v>
                </c:pt>
                <c:pt idx="65">
                  <c:v>41605</c:v>
                </c:pt>
                <c:pt idx="66">
                  <c:v>41631</c:v>
                </c:pt>
                <c:pt idx="67">
                  <c:v>41645</c:v>
                </c:pt>
                <c:pt idx="68">
                  <c:v>41646</c:v>
                </c:pt>
                <c:pt idx="69">
                  <c:v>41688</c:v>
                </c:pt>
                <c:pt idx="70">
                  <c:v>41716</c:v>
                </c:pt>
                <c:pt idx="71">
                  <c:v>41717</c:v>
                </c:pt>
                <c:pt idx="72">
                  <c:v>41752</c:v>
                </c:pt>
                <c:pt idx="73">
                  <c:v>41753</c:v>
                </c:pt>
                <c:pt idx="74">
                  <c:v>41787</c:v>
                </c:pt>
                <c:pt idx="75">
                  <c:v>41788</c:v>
                </c:pt>
                <c:pt idx="76">
                  <c:v>41821</c:v>
                </c:pt>
                <c:pt idx="77">
                  <c:v>41822</c:v>
                </c:pt>
                <c:pt idx="78">
                  <c:v>41878</c:v>
                </c:pt>
                <c:pt idx="79">
                  <c:v>41879</c:v>
                </c:pt>
                <c:pt idx="80">
                  <c:v>41905</c:v>
                </c:pt>
                <c:pt idx="81">
                  <c:v>41906</c:v>
                </c:pt>
                <c:pt idx="82">
                  <c:v>41968</c:v>
                </c:pt>
                <c:pt idx="83">
                  <c:v>41969</c:v>
                </c:pt>
                <c:pt idx="84">
                  <c:v>41996</c:v>
                </c:pt>
                <c:pt idx="85">
                  <c:v>42009</c:v>
                </c:pt>
                <c:pt idx="86">
                  <c:v>42010</c:v>
                </c:pt>
              </c:numCache>
            </c:numRef>
          </c:cat>
          <c:val>
            <c:numRef>
              <c:f>'[Blood Drive Stats (2).xlsx]Calendar Year'!$B$2:$B$88</c:f>
              <c:numCache>
                <c:formatCode>0.0%</c:formatCode>
                <c:ptCount val="87"/>
                <c:pt idx="0">
                  <c:v>1.2741935483870968</c:v>
                </c:pt>
                <c:pt idx="1">
                  <c:v>1.1774193548387097</c:v>
                </c:pt>
                <c:pt idx="2">
                  <c:v>0.90322580645161288</c:v>
                </c:pt>
                <c:pt idx="3">
                  <c:v>0.89130434782608692</c:v>
                </c:pt>
                <c:pt idx="4">
                  <c:v>1.064516129032258</c:v>
                </c:pt>
                <c:pt idx="5">
                  <c:v>0.9838709677419355</c:v>
                </c:pt>
                <c:pt idx="6">
                  <c:v>1.0483870967741935</c:v>
                </c:pt>
                <c:pt idx="7">
                  <c:v>0.50649350649350644</c:v>
                </c:pt>
                <c:pt idx="8">
                  <c:v>0.70129870129870131</c:v>
                </c:pt>
                <c:pt idx="9">
                  <c:v>0.82258064516129037</c:v>
                </c:pt>
                <c:pt idx="10">
                  <c:v>1.2258064516129032</c:v>
                </c:pt>
                <c:pt idx="11">
                  <c:v>1.1935483870967742</c:v>
                </c:pt>
                <c:pt idx="12">
                  <c:v>0.88043478260869568</c:v>
                </c:pt>
                <c:pt idx="13">
                  <c:v>1.0483870967741935</c:v>
                </c:pt>
                <c:pt idx="14">
                  <c:v>0.90322580645161288</c:v>
                </c:pt>
                <c:pt idx="15">
                  <c:v>1.4516129032258065</c:v>
                </c:pt>
                <c:pt idx="16">
                  <c:v>1.3225806451612903</c:v>
                </c:pt>
                <c:pt idx="17">
                  <c:v>1.1290322580645162</c:v>
                </c:pt>
                <c:pt idx="18">
                  <c:v>1.032258064516129</c:v>
                </c:pt>
                <c:pt idx="19">
                  <c:v>1.3392857142857142</c:v>
                </c:pt>
                <c:pt idx="20">
                  <c:v>1.0161290322580645</c:v>
                </c:pt>
                <c:pt idx="21">
                  <c:v>0.61290322580645162</c:v>
                </c:pt>
                <c:pt idx="22">
                  <c:v>0.74193548387096775</c:v>
                </c:pt>
                <c:pt idx="23">
                  <c:v>1.2741935483870968</c:v>
                </c:pt>
                <c:pt idx="24">
                  <c:v>0.88709677419354838</c:v>
                </c:pt>
                <c:pt idx="25">
                  <c:v>1</c:v>
                </c:pt>
                <c:pt idx="26">
                  <c:v>0.87096774193548387</c:v>
                </c:pt>
                <c:pt idx="27">
                  <c:v>1.1451612903225807</c:v>
                </c:pt>
                <c:pt idx="28">
                  <c:v>1.2419354838709677</c:v>
                </c:pt>
                <c:pt idx="29">
                  <c:v>0.78205128205128205</c:v>
                </c:pt>
                <c:pt idx="30">
                  <c:v>1.2258064516129032</c:v>
                </c:pt>
                <c:pt idx="31">
                  <c:v>1.064516129032258</c:v>
                </c:pt>
                <c:pt idx="32">
                  <c:v>1.1612903225806452</c:v>
                </c:pt>
                <c:pt idx="33">
                  <c:v>1.025974025974026</c:v>
                </c:pt>
                <c:pt idx="34">
                  <c:v>0.72580645161290325</c:v>
                </c:pt>
                <c:pt idx="35">
                  <c:v>1.0652173913043479</c:v>
                </c:pt>
                <c:pt idx="36">
                  <c:v>1</c:v>
                </c:pt>
                <c:pt idx="37">
                  <c:v>1</c:v>
                </c:pt>
                <c:pt idx="38">
                  <c:v>0.56451612903225812</c:v>
                </c:pt>
                <c:pt idx="39">
                  <c:v>0.82258064516129037</c:v>
                </c:pt>
                <c:pt idx="40">
                  <c:v>0.967741935483871</c:v>
                </c:pt>
                <c:pt idx="41">
                  <c:v>0.93548387096774188</c:v>
                </c:pt>
                <c:pt idx="42">
                  <c:v>0.72580645161290325</c:v>
                </c:pt>
                <c:pt idx="43">
                  <c:v>1.02</c:v>
                </c:pt>
                <c:pt idx="44">
                  <c:v>1.2741935483870968</c:v>
                </c:pt>
                <c:pt idx="45">
                  <c:v>0.95161290322580649</c:v>
                </c:pt>
                <c:pt idx="46">
                  <c:v>1</c:v>
                </c:pt>
                <c:pt idx="47">
                  <c:v>1</c:v>
                </c:pt>
                <c:pt idx="48">
                  <c:v>1.2096774193548387</c:v>
                </c:pt>
                <c:pt idx="49">
                  <c:v>1</c:v>
                </c:pt>
                <c:pt idx="50">
                  <c:v>0.79032258064516125</c:v>
                </c:pt>
                <c:pt idx="51">
                  <c:v>0.62903225806451613</c:v>
                </c:pt>
                <c:pt idx="52">
                  <c:v>0.37096774193548387</c:v>
                </c:pt>
                <c:pt idx="53">
                  <c:v>1.0806451612903225</c:v>
                </c:pt>
                <c:pt idx="54">
                  <c:v>0.64516129032258063</c:v>
                </c:pt>
                <c:pt idx="55">
                  <c:v>0.85483870967741937</c:v>
                </c:pt>
                <c:pt idx="56">
                  <c:v>0.79032258064516125</c:v>
                </c:pt>
                <c:pt idx="57">
                  <c:v>0.93548387096774188</c:v>
                </c:pt>
                <c:pt idx="58">
                  <c:v>0.95161290322580649</c:v>
                </c:pt>
                <c:pt idx="59">
                  <c:v>0.95161290322580649</c:v>
                </c:pt>
                <c:pt idx="60">
                  <c:v>1.096774193548387</c:v>
                </c:pt>
                <c:pt idx="61">
                  <c:v>0.90322580645161288</c:v>
                </c:pt>
                <c:pt idx="62">
                  <c:v>0.67741935483870963</c:v>
                </c:pt>
                <c:pt idx="63">
                  <c:v>0.9838709677419355</c:v>
                </c:pt>
                <c:pt idx="64">
                  <c:v>1.1935483870967742</c:v>
                </c:pt>
                <c:pt idx="65">
                  <c:v>1.4193548387096775</c:v>
                </c:pt>
                <c:pt idx="66">
                  <c:v>0.62903225806451613</c:v>
                </c:pt>
                <c:pt idx="67">
                  <c:v>0.35483870967741937</c:v>
                </c:pt>
                <c:pt idx="68">
                  <c:v>0.69354838709677424</c:v>
                </c:pt>
                <c:pt idx="69">
                  <c:v>1.032258064516129</c:v>
                </c:pt>
                <c:pt idx="70">
                  <c:v>1.032258064516129</c:v>
                </c:pt>
                <c:pt idx="71">
                  <c:v>0.82258064516129037</c:v>
                </c:pt>
                <c:pt idx="72">
                  <c:v>1.1129032258064515</c:v>
                </c:pt>
                <c:pt idx="73">
                  <c:v>1.0161290322580645</c:v>
                </c:pt>
                <c:pt idx="74">
                  <c:v>0.90322580645161288</c:v>
                </c:pt>
                <c:pt idx="75">
                  <c:v>0.70967741935483875</c:v>
                </c:pt>
                <c:pt idx="76">
                  <c:v>0.75</c:v>
                </c:pt>
                <c:pt idx="77">
                  <c:v>0.7678571428571429</c:v>
                </c:pt>
                <c:pt idx="78">
                  <c:v>0.8571428571428571</c:v>
                </c:pt>
                <c:pt idx="79">
                  <c:v>0.7678571428571429</c:v>
                </c:pt>
                <c:pt idx="80">
                  <c:v>0.87096774193548387</c:v>
                </c:pt>
                <c:pt idx="81">
                  <c:v>0.74193548387096775</c:v>
                </c:pt>
                <c:pt idx="82">
                  <c:v>1.303030303030303</c:v>
                </c:pt>
                <c:pt idx="83">
                  <c:v>0.98484848484848486</c:v>
                </c:pt>
                <c:pt idx="84">
                  <c:v>1.1399999999999999</c:v>
                </c:pt>
                <c:pt idx="85">
                  <c:v>0.5</c:v>
                </c:pt>
                <c:pt idx="86">
                  <c:v>0.38461538461538464</c:v>
                </c:pt>
              </c:numCache>
            </c:numRef>
          </c:val>
          <c:smooth val="0"/>
        </c:ser>
        <c:dLbls>
          <c:showLegendKey val="0"/>
          <c:showVal val="0"/>
          <c:showCatName val="0"/>
          <c:showSerName val="0"/>
          <c:showPercent val="0"/>
          <c:showBubbleSize val="0"/>
        </c:dLbls>
        <c:marker val="1"/>
        <c:smooth val="0"/>
        <c:axId val="30777344"/>
        <c:axId val="30778880"/>
      </c:lineChart>
      <c:dateAx>
        <c:axId val="30777344"/>
        <c:scaling>
          <c:orientation val="minMax"/>
        </c:scaling>
        <c:delete val="0"/>
        <c:axPos val="b"/>
        <c:numFmt formatCode="m/d/yyyy" sourceLinked="1"/>
        <c:majorTickMark val="out"/>
        <c:minorTickMark val="none"/>
        <c:tickLblPos val="nextTo"/>
        <c:crossAx val="30778880"/>
        <c:crosses val="autoZero"/>
        <c:auto val="1"/>
        <c:lblOffset val="100"/>
        <c:baseTimeUnit val="months"/>
        <c:majorUnit val="1"/>
        <c:majorTimeUnit val="years"/>
        <c:minorUnit val="1"/>
        <c:minorTimeUnit val="years"/>
      </c:dateAx>
      <c:valAx>
        <c:axId val="30778880"/>
        <c:scaling>
          <c:orientation val="minMax"/>
        </c:scaling>
        <c:delete val="0"/>
        <c:axPos val="l"/>
        <c:majorGridlines/>
        <c:numFmt formatCode="0.0%" sourceLinked="1"/>
        <c:majorTickMark val="out"/>
        <c:minorTickMark val="none"/>
        <c:tickLblPos val="nextTo"/>
        <c:crossAx val="30777344"/>
        <c:crosses val="autoZero"/>
        <c:crossBetween val="between"/>
      </c:valAx>
      <c:spPr>
        <a:ln w="6350"/>
      </c:spPr>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STAT</a:t>
            </a:r>
            <a:r>
              <a:rPr lang="en-US" sz="1600" baseline="0" dirty="0"/>
              <a:t> and Routine </a:t>
            </a:r>
          </a:p>
          <a:p>
            <a:pPr>
              <a:defRPr/>
            </a:pPr>
            <a:r>
              <a:rPr lang="en-US" sz="1600" baseline="0" dirty="0"/>
              <a:t>Receipt to </a:t>
            </a:r>
            <a:r>
              <a:rPr lang="en-US" sz="1600" baseline="0" dirty="0" smtClean="0"/>
              <a:t>Verify  Percent Meeting Goal</a:t>
            </a:r>
            <a:endParaRPr lang="en-US" sz="1600" dirty="0"/>
          </a:p>
        </c:rich>
      </c:tx>
      <c:layout>
        <c:manualLayout>
          <c:xMode val="edge"/>
          <c:yMode val="edge"/>
          <c:x val="0.32007269924592757"/>
          <c:y val="2.9411764705882353E-2"/>
        </c:manualLayout>
      </c:layout>
      <c:overlay val="0"/>
    </c:title>
    <c:autoTitleDeleted val="0"/>
    <c:plotArea>
      <c:layout/>
      <c:lineChart>
        <c:grouping val="standard"/>
        <c:varyColors val="0"/>
        <c:ser>
          <c:idx val="0"/>
          <c:order val="0"/>
          <c:tx>
            <c:v>STAT Automated TAT</c:v>
          </c:tx>
          <c:spPr>
            <a:ln>
              <a:solidFill>
                <a:srgbClr val="00B050"/>
              </a:solidFill>
            </a:ln>
          </c:spPr>
          <c:marker>
            <c:symbol val="none"/>
          </c:marker>
          <c:cat>
            <c:numRef>
              <c:f>'Chemical Pathology Data'!$AF$2:$AS$2</c:f>
              <c:numCache>
                <c:formatCode>mmm\-yy</c:formatCode>
                <c:ptCount val="14"/>
                <c:pt idx="0">
                  <c:v>41579</c:v>
                </c:pt>
                <c:pt idx="1">
                  <c:v>41609</c:v>
                </c:pt>
                <c:pt idx="2">
                  <c:v>41640</c:v>
                </c:pt>
                <c:pt idx="3">
                  <c:v>41671</c:v>
                </c:pt>
                <c:pt idx="4">
                  <c:v>41699</c:v>
                </c:pt>
                <c:pt idx="5">
                  <c:v>41730</c:v>
                </c:pt>
                <c:pt idx="6">
                  <c:v>41760</c:v>
                </c:pt>
                <c:pt idx="7">
                  <c:v>41791</c:v>
                </c:pt>
                <c:pt idx="8" formatCode="d\-mmm">
                  <c:v>41834</c:v>
                </c:pt>
                <c:pt idx="9" formatCode="d\-mmm">
                  <c:v>41865</c:v>
                </c:pt>
                <c:pt idx="10">
                  <c:v>41883</c:v>
                </c:pt>
                <c:pt idx="11">
                  <c:v>41913</c:v>
                </c:pt>
                <c:pt idx="12">
                  <c:v>41944</c:v>
                </c:pt>
                <c:pt idx="13">
                  <c:v>41974</c:v>
                </c:pt>
              </c:numCache>
            </c:numRef>
          </c:cat>
          <c:val>
            <c:numRef>
              <c:f>'Chemical Pathology Data'!$AF$3:$AS$3</c:f>
              <c:numCache>
                <c:formatCode>0.0%</c:formatCode>
                <c:ptCount val="14"/>
                <c:pt idx="0">
                  <c:v>0.997</c:v>
                </c:pt>
                <c:pt idx="1">
                  <c:v>0.997</c:v>
                </c:pt>
                <c:pt idx="2">
                  <c:v>0.996</c:v>
                </c:pt>
                <c:pt idx="3">
                  <c:v>0.998</c:v>
                </c:pt>
                <c:pt idx="4">
                  <c:v>0.997</c:v>
                </c:pt>
                <c:pt idx="5" formatCode="0.00%">
                  <c:v>0.99840000000000007</c:v>
                </c:pt>
                <c:pt idx="6" formatCode="0.00%">
                  <c:v>0.99769999999999992</c:v>
                </c:pt>
                <c:pt idx="7" formatCode="0.00%">
                  <c:v>0.99730000000000008</c:v>
                </c:pt>
                <c:pt idx="8" formatCode="0.00%">
                  <c:v>0.98660000000000003</c:v>
                </c:pt>
                <c:pt idx="9" formatCode="0.00%">
                  <c:v>0.99690000000000001</c:v>
                </c:pt>
                <c:pt idx="10" formatCode="0.00%">
                  <c:v>0.99730000000000008</c:v>
                </c:pt>
                <c:pt idx="11" formatCode="0.00%">
                  <c:v>0.99569999999999992</c:v>
                </c:pt>
                <c:pt idx="12" formatCode="0.00%">
                  <c:v>0.99639999999999995</c:v>
                </c:pt>
                <c:pt idx="13" formatCode="0.00%">
                  <c:v>0.99549999999999994</c:v>
                </c:pt>
              </c:numCache>
            </c:numRef>
          </c:val>
          <c:smooth val="0"/>
        </c:ser>
        <c:ser>
          <c:idx val="1"/>
          <c:order val="1"/>
          <c:tx>
            <c:v>Routine Autmoated TAT</c:v>
          </c:tx>
          <c:spPr>
            <a:ln>
              <a:solidFill>
                <a:srgbClr val="002060"/>
              </a:solidFill>
            </a:ln>
          </c:spPr>
          <c:marker>
            <c:symbol val="none"/>
          </c:marker>
          <c:cat>
            <c:numRef>
              <c:f>'Chemical Pathology Data'!$AF$2:$AS$2</c:f>
              <c:numCache>
                <c:formatCode>mmm\-yy</c:formatCode>
                <c:ptCount val="14"/>
                <c:pt idx="0">
                  <c:v>41579</c:v>
                </c:pt>
                <c:pt idx="1">
                  <c:v>41609</c:v>
                </c:pt>
                <c:pt idx="2">
                  <c:v>41640</c:v>
                </c:pt>
                <c:pt idx="3">
                  <c:v>41671</c:v>
                </c:pt>
                <c:pt idx="4">
                  <c:v>41699</c:v>
                </c:pt>
                <c:pt idx="5">
                  <c:v>41730</c:v>
                </c:pt>
                <c:pt idx="6">
                  <c:v>41760</c:v>
                </c:pt>
                <c:pt idx="7">
                  <c:v>41791</c:v>
                </c:pt>
                <c:pt idx="8" formatCode="d\-mmm">
                  <c:v>41834</c:v>
                </c:pt>
                <c:pt idx="9" formatCode="d\-mmm">
                  <c:v>41865</c:v>
                </c:pt>
                <c:pt idx="10">
                  <c:v>41883</c:v>
                </c:pt>
                <c:pt idx="11">
                  <c:v>41913</c:v>
                </c:pt>
                <c:pt idx="12">
                  <c:v>41944</c:v>
                </c:pt>
                <c:pt idx="13">
                  <c:v>41974</c:v>
                </c:pt>
              </c:numCache>
            </c:numRef>
          </c:cat>
          <c:val>
            <c:numRef>
              <c:f>'Chemical Pathology Data'!$AF$4:$AS$4</c:f>
              <c:numCache>
                <c:formatCode>0.0%</c:formatCode>
                <c:ptCount val="14"/>
                <c:pt idx="0">
                  <c:v>0.998</c:v>
                </c:pt>
                <c:pt idx="1">
                  <c:v>0.998</c:v>
                </c:pt>
                <c:pt idx="2">
                  <c:v>0.997</c:v>
                </c:pt>
                <c:pt idx="3">
                  <c:v>0.998</c:v>
                </c:pt>
                <c:pt idx="4">
                  <c:v>0.99900000000000011</c:v>
                </c:pt>
                <c:pt idx="5" formatCode="0.00%">
                  <c:v>0.99929999999999997</c:v>
                </c:pt>
                <c:pt idx="6" formatCode="0.00%">
                  <c:v>0.99750000000000005</c:v>
                </c:pt>
                <c:pt idx="7" formatCode="0.00%">
                  <c:v>0.99890000000000001</c:v>
                </c:pt>
                <c:pt idx="8" formatCode="0.00%">
                  <c:v>0.99909999999999999</c:v>
                </c:pt>
                <c:pt idx="9" formatCode="0.00%">
                  <c:v>0.99939999999999996</c:v>
                </c:pt>
                <c:pt idx="10" formatCode="0.00%">
                  <c:v>0.99900000000000011</c:v>
                </c:pt>
                <c:pt idx="11" formatCode="0.00%">
                  <c:v>0.99790000000000001</c:v>
                </c:pt>
                <c:pt idx="12" formatCode="0.00%">
                  <c:v>0.99930000000000008</c:v>
                </c:pt>
                <c:pt idx="13" formatCode="0.00%">
                  <c:v>0.99879999999999991</c:v>
                </c:pt>
              </c:numCache>
            </c:numRef>
          </c:val>
          <c:smooth val="0"/>
        </c:ser>
        <c:dLbls>
          <c:showLegendKey val="0"/>
          <c:showVal val="0"/>
          <c:showCatName val="0"/>
          <c:showSerName val="0"/>
          <c:showPercent val="0"/>
          <c:showBubbleSize val="0"/>
        </c:dLbls>
        <c:marker val="1"/>
        <c:smooth val="0"/>
        <c:axId val="30794880"/>
        <c:axId val="30796416"/>
      </c:lineChart>
      <c:dateAx>
        <c:axId val="30794880"/>
        <c:scaling>
          <c:orientation val="minMax"/>
        </c:scaling>
        <c:delete val="0"/>
        <c:axPos val="b"/>
        <c:numFmt formatCode="mmm\-yy" sourceLinked="1"/>
        <c:majorTickMark val="out"/>
        <c:minorTickMark val="none"/>
        <c:tickLblPos val="nextTo"/>
        <c:crossAx val="30796416"/>
        <c:crosses val="autoZero"/>
        <c:auto val="1"/>
        <c:lblOffset val="100"/>
        <c:baseTimeUnit val="days"/>
      </c:dateAx>
      <c:valAx>
        <c:axId val="30796416"/>
        <c:scaling>
          <c:orientation val="minMax"/>
        </c:scaling>
        <c:delete val="0"/>
        <c:axPos val="l"/>
        <c:majorGridlines/>
        <c:numFmt formatCode="0.0%" sourceLinked="1"/>
        <c:majorTickMark val="out"/>
        <c:minorTickMark val="none"/>
        <c:tickLblPos val="nextTo"/>
        <c:crossAx val="3079488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Collection</a:t>
            </a:r>
            <a:r>
              <a:rPr lang="en-US" baseline="0" dirty="0" smtClean="0"/>
              <a:t> </a:t>
            </a:r>
            <a:r>
              <a:rPr lang="en-US" baseline="0" dirty="0"/>
              <a:t>Time to </a:t>
            </a:r>
            <a:r>
              <a:rPr lang="en-US" baseline="0" dirty="0" smtClean="0"/>
              <a:t>Soft</a:t>
            </a:r>
          </a:p>
          <a:p>
            <a:pPr>
              <a:defRPr/>
            </a:pPr>
            <a:r>
              <a:rPr lang="en-US" baseline="0" dirty="0" smtClean="0"/>
              <a:t>TATs October 2014</a:t>
            </a:r>
            <a:r>
              <a:rPr lang="en-US" dirty="0" smtClean="0"/>
              <a:t> </a:t>
            </a:r>
            <a:endParaRPr lang="en-US" dirty="0"/>
          </a:p>
        </c:rich>
      </c:tx>
      <c:layout/>
      <c:overlay val="0"/>
    </c:title>
    <c:autoTitleDeleted val="0"/>
    <c:plotArea>
      <c:layout>
        <c:manualLayout>
          <c:layoutTarget val="inner"/>
          <c:xMode val="edge"/>
          <c:yMode val="edge"/>
          <c:x val="0.14106197341770638"/>
          <c:y val="0.19240903885316543"/>
          <c:w val="0.82509036102150912"/>
          <c:h val="0.66395416843351629"/>
        </c:manualLayout>
      </c:layout>
      <c:barChart>
        <c:barDir val="col"/>
        <c:grouping val="clustered"/>
        <c:varyColors val="0"/>
        <c:ser>
          <c:idx val="1"/>
          <c:order val="0"/>
          <c:tx>
            <c:strRef>
              <c:f>Sheet1!$AB$1</c:f>
              <c:strCache>
                <c:ptCount val="1"/>
                <c:pt idx="0">
                  <c:v>Frequency </c:v>
                </c:pt>
              </c:strCache>
            </c:strRef>
          </c:tx>
          <c:spPr>
            <a:solidFill>
              <a:schemeClr val="accent1">
                <a:lumMod val="75000"/>
              </a:schemeClr>
            </a:solidFill>
          </c:spPr>
          <c:invertIfNegative val="0"/>
          <c:cat>
            <c:numRef>
              <c:f>Sheet1!$AA$2:$AA$25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Sheet1!$AB$2:$AB$25</c:f>
              <c:numCache>
                <c:formatCode>General</c:formatCode>
                <c:ptCount val="24"/>
                <c:pt idx="0">
                  <c:v>11039</c:v>
                </c:pt>
                <c:pt idx="1">
                  <c:v>5854</c:v>
                </c:pt>
                <c:pt idx="2">
                  <c:v>2366</c:v>
                </c:pt>
                <c:pt idx="3">
                  <c:v>1727</c:v>
                </c:pt>
                <c:pt idx="4">
                  <c:v>990</c:v>
                </c:pt>
                <c:pt idx="5">
                  <c:v>710</c:v>
                </c:pt>
                <c:pt idx="6">
                  <c:v>553</c:v>
                </c:pt>
                <c:pt idx="7">
                  <c:v>707</c:v>
                </c:pt>
                <c:pt idx="8">
                  <c:v>1274</c:v>
                </c:pt>
                <c:pt idx="9">
                  <c:v>1580</c:v>
                </c:pt>
                <c:pt idx="10">
                  <c:v>2123</c:v>
                </c:pt>
                <c:pt idx="11">
                  <c:v>1227</c:v>
                </c:pt>
                <c:pt idx="12">
                  <c:v>356</c:v>
                </c:pt>
                <c:pt idx="13">
                  <c:v>255</c:v>
                </c:pt>
                <c:pt idx="14">
                  <c:v>256</c:v>
                </c:pt>
                <c:pt idx="15">
                  <c:v>327</c:v>
                </c:pt>
                <c:pt idx="16">
                  <c:v>342</c:v>
                </c:pt>
                <c:pt idx="17">
                  <c:v>425</c:v>
                </c:pt>
                <c:pt idx="18">
                  <c:v>768</c:v>
                </c:pt>
                <c:pt idx="19">
                  <c:v>933</c:v>
                </c:pt>
                <c:pt idx="20">
                  <c:v>435</c:v>
                </c:pt>
                <c:pt idx="21">
                  <c:v>293</c:v>
                </c:pt>
                <c:pt idx="22">
                  <c:v>118</c:v>
                </c:pt>
                <c:pt idx="23">
                  <c:v>84</c:v>
                </c:pt>
              </c:numCache>
            </c:numRef>
          </c:val>
        </c:ser>
        <c:dLbls>
          <c:showLegendKey val="0"/>
          <c:showVal val="0"/>
          <c:showCatName val="0"/>
          <c:showSerName val="0"/>
          <c:showPercent val="0"/>
          <c:showBubbleSize val="0"/>
        </c:dLbls>
        <c:gapWidth val="75"/>
        <c:overlap val="-25"/>
        <c:axId val="31035392"/>
        <c:axId val="31037312"/>
      </c:barChart>
      <c:catAx>
        <c:axId val="31035392"/>
        <c:scaling>
          <c:orientation val="minMax"/>
        </c:scaling>
        <c:delete val="0"/>
        <c:axPos val="b"/>
        <c:title>
          <c:tx>
            <c:rich>
              <a:bodyPr/>
              <a:lstStyle/>
              <a:p>
                <a:pPr>
                  <a:defRPr/>
                </a:pPr>
                <a:r>
                  <a:rPr lang="en-US"/>
                  <a:t>Total TAT (minutes)</a:t>
                </a:r>
              </a:p>
            </c:rich>
          </c:tx>
          <c:layout/>
          <c:overlay val="0"/>
        </c:title>
        <c:numFmt formatCode="#,##0.0" sourceLinked="0"/>
        <c:majorTickMark val="none"/>
        <c:minorTickMark val="none"/>
        <c:tickLblPos val="nextTo"/>
        <c:crossAx val="31037312"/>
        <c:crosses val="autoZero"/>
        <c:auto val="1"/>
        <c:lblAlgn val="ctr"/>
        <c:lblOffset val="100"/>
        <c:noMultiLvlLbl val="0"/>
      </c:catAx>
      <c:valAx>
        <c:axId val="31037312"/>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none"/>
        <c:minorTickMark val="none"/>
        <c:tickLblPos val="nextTo"/>
        <c:spPr>
          <a:ln w="9525">
            <a:noFill/>
          </a:ln>
        </c:spPr>
        <c:crossAx val="31035392"/>
        <c:crosses val="autoZero"/>
        <c:crossBetween val="between"/>
        <c:majorUnit val="500"/>
      </c:valAx>
    </c:plotArea>
    <c:plotVisOnly val="1"/>
    <c:dispBlanksAs val="gap"/>
    <c:showDLblsOverMax val="0"/>
  </c:chart>
  <c:spPr>
    <a:ln>
      <a:solidFill>
        <a:schemeClr val="accent1"/>
      </a:solid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Percent Path Reviews Cancelled by Screener July 13 to Dec 14</a:t>
            </a:r>
          </a:p>
        </c:rich>
      </c:tx>
      <c:layout>
        <c:manualLayout>
          <c:xMode val="edge"/>
          <c:yMode val="edge"/>
          <c:x val="0.20050416374968993"/>
          <c:y val="0"/>
        </c:manualLayout>
      </c:layout>
      <c:overlay val="0"/>
    </c:title>
    <c:autoTitleDeleted val="0"/>
    <c:plotArea>
      <c:layout>
        <c:manualLayout>
          <c:layoutTarget val="inner"/>
          <c:xMode val="edge"/>
          <c:yMode val="edge"/>
          <c:x val="0.1310905137405603"/>
          <c:y val="0.37838056381351803"/>
          <c:w val="0.86222224454453122"/>
          <c:h val="0.34425446608338134"/>
        </c:manualLayout>
      </c:layout>
      <c:lineChart>
        <c:grouping val="stacked"/>
        <c:varyColors val="0"/>
        <c:ser>
          <c:idx val="0"/>
          <c:order val="0"/>
          <c:tx>
            <c:v>Percent</c:v>
          </c:tx>
          <c:marker>
            <c:symbol val="none"/>
          </c:marker>
          <c:cat>
            <c:strRef>
              <c:f>Sheet1!$A$3:$R$3</c:f>
              <c:strCache>
                <c:ptCount val="18"/>
                <c:pt idx="0">
                  <c:v>Jul</c:v>
                </c:pt>
                <c:pt idx="1">
                  <c:v>Aug</c:v>
                </c:pt>
                <c:pt idx="2">
                  <c:v>Sept</c:v>
                </c:pt>
                <c:pt idx="3">
                  <c:v>Oct</c:v>
                </c:pt>
                <c:pt idx="4">
                  <c:v>Nov</c:v>
                </c:pt>
                <c:pt idx="5">
                  <c:v>Dec</c:v>
                </c:pt>
                <c:pt idx="6">
                  <c:v>Jan</c:v>
                </c:pt>
                <c:pt idx="7">
                  <c:v>Feb</c:v>
                </c:pt>
                <c:pt idx="8">
                  <c:v>Mar</c:v>
                </c:pt>
                <c:pt idx="9">
                  <c:v>Apr</c:v>
                </c:pt>
                <c:pt idx="10">
                  <c:v>May</c:v>
                </c:pt>
                <c:pt idx="11">
                  <c:v>Jun</c:v>
                </c:pt>
                <c:pt idx="12">
                  <c:v>July</c:v>
                </c:pt>
                <c:pt idx="13">
                  <c:v>Aug</c:v>
                </c:pt>
                <c:pt idx="14">
                  <c:v>Sept</c:v>
                </c:pt>
                <c:pt idx="15">
                  <c:v>Oct</c:v>
                </c:pt>
                <c:pt idx="16">
                  <c:v>Nov</c:v>
                </c:pt>
                <c:pt idx="17">
                  <c:v>Dec</c:v>
                </c:pt>
              </c:strCache>
            </c:strRef>
          </c:cat>
          <c:val>
            <c:numRef>
              <c:f>Sheet1!$A$4:$R$4</c:f>
              <c:numCache>
                <c:formatCode>General</c:formatCode>
                <c:ptCount val="18"/>
                <c:pt idx="0">
                  <c:v>0.69158878504672894</c:v>
                </c:pt>
                <c:pt idx="1">
                  <c:v>0.42307692307692307</c:v>
                </c:pt>
                <c:pt idx="2">
                  <c:v>0.46710526315789475</c:v>
                </c:pt>
                <c:pt idx="3">
                  <c:v>0.466403162055336</c:v>
                </c:pt>
                <c:pt idx="4">
                  <c:v>0.43838862559241704</c:v>
                </c:pt>
                <c:pt idx="5">
                  <c:v>0.52749999999999997</c:v>
                </c:pt>
                <c:pt idx="6">
                  <c:v>0.45916114790286977</c:v>
                </c:pt>
                <c:pt idx="7">
                  <c:v>0.42403628117913833</c:v>
                </c:pt>
                <c:pt idx="8">
                  <c:v>0.42329020332717188</c:v>
                </c:pt>
                <c:pt idx="9">
                  <c:v>0.46566523605150212</c:v>
                </c:pt>
                <c:pt idx="10">
                  <c:v>0.35772357723577236</c:v>
                </c:pt>
                <c:pt idx="11">
                  <c:v>0.37262357414448671</c:v>
                </c:pt>
                <c:pt idx="12">
                  <c:v>0.39500000000000002</c:v>
                </c:pt>
                <c:pt idx="13">
                  <c:v>0.48710166919575115</c:v>
                </c:pt>
                <c:pt idx="14">
                  <c:v>0.37480314960629924</c:v>
                </c:pt>
                <c:pt idx="15">
                  <c:v>0.42455621301775148</c:v>
                </c:pt>
                <c:pt idx="16">
                  <c:v>0.38866396761133604</c:v>
                </c:pt>
                <c:pt idx="17">
                  <c:v>0.3231292517006803</c:v>
                </c:pt>
              </c:numCache>
            </c:numRef>
          </c:val>
          <c:smooth val="0"/>
        </c:ser>
        <c:dLbls>
          <c:showLegendKey val="0"/>
          <c:showVal val="0"/>
          <c:showCatName val="0"/>
          <c:showSerName val="0"/>
          <c:showPercent val="0"/>
          <c:showBubbleSize val="0"/>
        </c:dLbls>
        <c:marker val="1"/>
        <c:smooth val="0"/>
        <c:axId val="31421952"/>
        <c:axId val="31423488"/>
      </c:lineChart>
      <c:catAx>
        <c:axId val="31421952"/>
        <c:scaling>
          <c:orientation val="minMax"/>
        </c:scaling>
        <c:delete val="0"/>
        <c:axPos val="b"/>
        <c:majorTickMark val="none"/>
        <c:minorTickMark val="none"/>
        <c:tickLblPos val="nextTo"/>
        <c:crossAx val="31423488"/>
        <c:crosses val="autoZero"/>
        <c:auto val="1"/>
        <c:lblAlgn val="ctr"/>
        <c:lblOffset val="100"/>
        <c:noMultiLvlLbl val="0"/>
      </c:catAx>
      <c:valAx>
        <c:axId val="31423488"/>
        <c:scaling>
          <c:orientation val="minMax"/>
        </c:scaling>
        <c:delete val="0"/>
        <c:axPos val="l"/>
        <c:majorGridlines/>
        <c:numFmt formatCode="General" sourceLinked="1"/>
        <c:majorTickMark val="none"/>
        <c:minorTickMark val="none"/>
        <c:tickLblPos val="nextTo"/>
        <c:crossAx val="31421952"/>
        <c:crosses val="autoZero"/>
        <c:crossBetween val="between"/>
      </c:valAx>
      <c:dTable>
        <c:showHorzBorder val="1"/>
        <c:showVertBorder val="1"/>
        <c:showOutline val="1"/>
        <c:showKeys val="0"/>
      </c:dTable>
    </c:plotArea>
    <c:plotVisOnly val="1"/>
    <c:dispBlanksAs val="zero"/>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0.09959</cdr:x>
      <cdr:y>0.45161</cdr:y>
    </cdr:from>
    <cdr:to>
      <cdr:x>1</cdr:x>
      <cdr:y>0.4547</cdr:y>
    </cdr:to>
    <cdr:cxnSp macro="">
      <cdr:nvCxnSpPr>
        <cdr:cNvPr id="3" name="Straight Connector 2"/>
        <cdr:cNvCxnSpPr/>
      </cdr:nvCxnSpPr>
      <cdr:spPr>
        <a:xfrm xmlns:a="http://schemas.openxmlformats.org/drawingml/2006/main">
          <a:off x="598089" y="1066800"/>
          <a:ext cx="5407423" cy="7299"/>
        </a:xfrm>
        <a:prstGeom xmlns:a="http://schemas.openxmlformats.org/drawingml/2006/main" prst="line">
          <a:avLst/>
        </a:prstGeom>
        <a:ln xmlns:a="http://schemas.openxmlformats.org/drawingml/2006/main" w="254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0.29984</cdr:x>
      <cdr:y>0.13469</cdr:y>
    </cdr:from>
    <cdr:to>
      <cdr:x>0.70016</cdr:x>
      <cdr:y>0.20542</cdr:y>
    </cdr:to>
    <cdr:sp macro="" textlink="">
      <cdr:nvSpPr>
        <cdr:cNvPr id="2" name="TextBox 1"/>
        <cdr:cNvSpPr txBox="1"/>
      </cdr:nvSpPr>
      <cdr:spPr>
        <a:xfrm xmlns:a="http://schemas.openxmlformats.org/drawingml/2006/main">
          <a:off x="2467563" y="609600"/>
          <a:ext cx="3294473" cy="3201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dirty="0"/>
            <a:t>*Only</a:t>
          </a:r>
          <a:r>
            <a:rPr lang="en-US" sz="800" baseline="0" dirty="0"/>
            <a:t> data with a frequency &gt;100 are displayed.</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l">
              <a:defRPr sz="1200" b="0"/>
            </a:lvl1pPr>
          </a:lstStyle>
          <a:p>
            <a:pPr>
              <a:defRPr/>
            </a:pPr>
            <a:endParaRPr lang="en-US"/>
          </a:p>
        </p:txBody>
      </p:sp>
      <p:sp>
        <p:nvSpPr>
          <p:cNvPr id="56323" name="Rectangle 3"/>
          <p:cNvSpPr>
            <a:spLocks noGrp="1" noChangeArrowheads="1"/>
          </p:cNvSpPr>
          <p:nvPr>
            <p:ph type="dt" sz="quarter" idx="1"/>
          </p:nvPr>
        </p:nvSpPr>
        <p:spPr bwMode="auto">
          <a:xfrm>
            <a:off x="3956794"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r">
              <a:defRPr sz="1200" b="0"/>
            </a:lvl1pPr>
          </a:lstStyle>
          <a:p>
            <a:pPr>
              <a:defRPr/>
            </a:pPr>
            <a:endParaRPr lang="en-US"/>
          </a:p>
        </p:txBody>
      </p:sp>
      <p:sp>
        <p:nvSpPr>
          <p:cNvPr id="56324" name="Rectangle 4"/>
          <p:cNvSpPr>
            <a:spLocks noGrp="1" noChangeArrowheads="1"/>
          </p:cNvSpPr>
          <p:nvPr>
            <p:ph type="ftr" sz="quarter" idx="2"/>
          </p:nvPr>
        </p:nvSpPr>
        <p:spPr bwMode="auto">
          <a:xfrm>
            <a:off x="1"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l">
              <a:defRPr sz="1200" b="0"/>
            </a:lvl1pPr>
          </a:lstStyle>
          <a:p>
            <a:pPr>
              <a:defRPr/>
            </a:pPr>
            <a:endParaRPr lang="en-US"/>
          </a:p>
        </p:txBody>
      </p:sp>
      <p:sp>
        <p:nvSpPr>
          <p:cNvPr id="56325" name="Rectangle 5"/>
          <p:cNvSpPr>
            <a:spLocks noGrp="1" noChangeArrowheads="1"/>
          </p:cNvSpPr>
          <p:nvPr>
            <p:ph type="sldNum" sz="quarter" idx="3"/>
          </p:nvPr>
        </p:nvSpPr>
        <p:spPr bwMode="auto">
          <a:xfrm>
            <a:off x="3956794"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r">
              <a:defRPr sz="1200" b="0"/>
            </a:lvl1pPr>
          </a:lstStyle>
          <a:p>
            <a:pPr>
              <a:defRPr/>
            </a:pPr>
            <a:fld id="{080973A0-0314-40D9-8222-CAF7A3A76826}" type="slidenum">
              <a:rPr lang="en-US"/>
              <a:pPr>
                <a:defRPr/>
              </a:pPr>
              <a:t>‹#›</a:t>
            </a:fld>
            <a:endParaRPr lang="en-US"/>
          </a:p>
        </p:txBody>
      </p:sp>
    </p:spTree>
    <p:extLst>
      <p:ext uri="{BB962C8B-B14F-4D97-AF65-F5344CB8AC3E}">
        <p14:creationId xmlns:p14="http://schemas.microsoft.com/office/powerpoint/2010/main" val="415277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1"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l">
              <a:defRPr sz="1200" b="0"/>
            </a:lvl1pPr>
          </a:lstStyle>
          <a:p>
            <a:pPr>
              <a:defRPr/>
            </a:pPr>
            <a:endParaRPr lang="en-US"/>
          </a:p>
        </p:txBody>
      </p:sp>
      <p:sp>
        <p:nvSpPr>
          <p:cNvPr id="32771" name="Rectangle 3"/>
          <p:cNvSpPr>
            <a:spLocks noGrp="1" noChangeArrowheads="1"/>
          </p:cNvSpPr>
          <p:nvPr>
            <p:ph type="dt" idx="1"/>
          </p:nvPr>
        </p:nvSpPr>
        <p:spPr bwMode="auto">
          <a:xfrm>
            <a:off x="3956794"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r">
              <a:defRPr sz="1200" b="0"/>
            </a:lvl1pPr>
          </a:lstStyle>
          <a:p>
            <a:pPr>
              <a:defRPr/>
            </a:pPr>
            <a:endParaRPr lang="en-US"/>
          </a:p>
        </p:txBody>
      </p:sp>
      <p:sp>
        <p:nvSpPr>
          <p:cNvPr id="15364" name="Rectangle 4"/>
          <p:cNvSpPr>
            <a:spLocks noGrp="1" noRot="1" noChangeAspect="1" noChangeArrowheads="1" noTextEdit="1"/>
          </p:cNvSpPr>
          <p:nvPr>
            <p:ph type="sldImg" idx="2"/>
          </p:nvPr>
        </p:nvSpPr>
        <p:spPr bwMode="auto">
          <a:xfrm>
            <a:off x="2166938" y="695325"/>
            <a:ext cx="2651125" cy="3481388"/>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98818" y="4410075"/>
            <a:ext cx="5587366" cy="4178300"/>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1"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l">
              <a:defRPr sz="1200" b="0"/>
            </a:lvl1pPr>
          </a:lstStyle>
          <a:p>
            <a:pPr>
              <a:defRPr/>
            </a:pPr>
            <a:endParaRPr lang="en-US"/>
          </a:p>
        </p:txBody>
      </p:sp>
      <p:sp>
        <p:nvSpPr>
          <p:cNvPr id="32775" name="Rectangle 7"/>
          <p:cNvSpPr>
            <a:spLocks noGrp="1" noChangeArrowheads="1"/>
          </p:cNvSpPr>
          <p:nvPr>
            <p:ph type="sldNum" sz="quarter" idx="5"/>
          </p:nvPr>
        </p:nvSpPr>
        <p:spPr bwMode="auto">
          <a:xfrm>
            <a:off x="3956794"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r">
              <a:defRPr sz="1200" b="0"/>
            </a:lvl1pPr>
          </a:lstStyle>
          <a:p>
            <a:pPr>
              <a:defRPr/>
            </a:pPr>
            <a:fld id="{479AC776-80F3-41EA-89B2-D4AF591B1990}" type="slidenum">
              <a:rPr lang="en-US"/>
              <a:pPr>
                <a:defRPr/>
              </a:pPr>
              <a:t>‹#›</a:t>
            </a:fld>
            <a:endParaRPr lang="en-US"/>
          </a:p>
        </p:txBody>
      </p:sp>
    </p:spTree>
    <p:extLst>
      <p:ext uri="{BB962C8B-B14F-4D97-AF65-F5344CB8AC3E}">
        <p14:creationId xmlns:p14="http://schemas.microsoft.com/office/powerpoint/2010/main" val="2712796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9AC776-80F3-41EA-89B2-D4AF591B1990}" type="slidenum">
              <a:rPr lang="en-US" smtClean="0"/>
              <a:pPr>
                <a:defRPr/>
              </a:pPr>
              <a:t>4</a:t>
            </a:fld>
            <a:endParaRPr lang="en-US"/>
          </a:p>
        </p:txBody>
      </p:sp>
    </p:spTree>
    <p:extLst>
      <p:ext uri="{BB962C8B-B14F-4D97-AF65-F5344CB8AC3E}">
        <p14:creationId xmlns:p14="http://schemas.microsoft.com/office/powerpoint/2010/main" val="23548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9AC776-80F3-41EA-89B2-D4AF591B1990}" type="slidenum">
              <a:rPr lang="en-US" smtClean="0"/>
              <a:pPr>
                <a:defRPr/>
              </a:pPr>
              <a:t>12</a:t>
            </a:fld>
            <a:endParaRPr lang="en-US"/>
          </a:p>
        </p:txBody>
      </p:sp>
    </p:spTree>
    <p:extLst>
      <p:ext uri="{BB962C8B-B14F-4D97-AF65-F5344CB8AC3E}">
        <p14:creationId xmlns:p14="http://schemas.microsoft.com/office/powerpoint/2010/main" val="344213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8495" y="3915073"/>
            <a:ext cx="4736495" cy="2700338"/>
          </a:xfrm>
        </p:spPr>
        <p:txBody>
          <a:bodyPr/>
          <a:lstStyle/>
          <a:p>
            <a:r>
              <a:rPr lang="en-US" smtClean="0"/>
              <a:t>Click to edit Master title style</a:t>
            </a:r>
            <a:endParaRPr lang="en-US"/>
          </a:p>
        </p:txBody>
      </p:sp>
      <p:sp>
        <p:nvSpPr>
          <p:cNvPr id="3" name="Subtitle 2"/>
          <p:cNvSpPr>
            <a:spLocks noGrp="1"/>
          </p:cNvSpPr>
          <p:nvPr>
            <p:ph type="subTitle" idx="1"/>
          </p:nvPr>
        </p:nvSpPr>
        <p:spPr>
          <a:xfrm>
            <a:off x="835782" y="7140477"/>
            <a:ext cx="3901924" cy="322123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9AFC6-DF19-495B-9AB6-36B39B1B74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75A14-F66C-4270-8090-6FF511A11F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41020" y="506314"/>
            <a:ext cx="1254276" cy="107492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8191" y="506314"/>
            <a:ext cx="3646715" cy="107492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B5ECB-2E06-44D5-895B-95C5FACBA8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8190" y="506314"/>
            <a:ext cx="5017105" cy="10749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A5FC02-213A-4E8D-B0D3-765678F76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DDD98E-4E61-4D30-875B-C4B5695037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0267" y="8096846"/>
            <a:ext cx="4737705" cy="25044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40267" y="5340251"/>
            <a:ext cx="4737705" cy="275659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AB942-184B-4C2C-A445-229FCC3C52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8191" y="2939951"/>
            <a:ext cx="2450495" cy="8315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44801" y="2939951"/>
            <a:ext cx="2450495" cy="8315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B7AE6E-1594-476C-BF6E-C9F7933221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8190" y="504229"/>
            <a:ext cx="5017105" cy="210026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8191" y="2821186"/>
            <a:ext cx="2462590" cy="11751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8191" y="3996333"/>
            <a:ext cx="2462590" cy="7261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831496" y="2821186"/>
            <a:ext cx="2463800" cy="11751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831496" y="3996333"/>
            <a:ext cx="2463800" cy="7261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3C19FB-A2F2-47FA-B5CB-E95BBE47B8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873211-624A-4B2C-BE8D-B1A603DF23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2E4BBB-E246-4D35-9631-CE29CCA641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191" y="502147"/>
            <a:ext cx="1833638" cy="213568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179562" y="502147"/>
            <a:ext cx="3115733" cy="107555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78191" y="2637830"/>
            <a:ext cx="1833638" cy="861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93716F-F5EF-4736-A207-EE29A49219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2201" y="8821937"/>
            <a:ext cx="3344333" cy="103971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92201" y="1125141"/>
            <a:ext cx="3344333" cy="7561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92201" y="9861650"/>
            <a:ext cx="3344333" cy="14793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56BCCF-0CE8-49FA-A970-D2B2C5EDCB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5" y="385763"/>
            <a:ext cx="6584950" cy="160020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65125" y="2239963"/>
            <a:ext cx="6584950" cy="6335712"/>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5125"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b="0"/>
            </a:lvl1pPr>
          </a:lstStyle>
          <a:p>
            <a:pPr>
              <a:defRPr/>
            </a:pPr>
            <a:endParaRPr lang="en-US"/>
          </a:p>
        </p:txBody>
      </p:sp>
      <p:sp>
        <p:nvSpPr>
          <p:cNvPr id="1029" name="Rectangle 5"/>
          <p:cNvSpPr>
            <a:spLocks noGrp="1" noChangeArrowheads="1"/>
          </p:cNvSpPr>
          <p:nvPr>
            <p:ph type="ftr" sz="quarter" idx="3"/>
          </p:nvPr>
        </p:nvSpPr>
        <p:spPr bwMode="auto">
          <a:xfrm>
            <a:off x="2498725" y="8742363"/>
            <a:ext cx="23177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ctr">
              <a:defRPr b="0"/>
            </a:lvl1pPr>
          </a:lstStyle>
          <a:p>
            <a:pPr>
              <a:defRPr/>
            </a:pPr>
            <a:endParaRPr lang="en-US"/>
          </a:p>
        </p:txBody>
      </p:sp>
      <p:sp>
        <p:nvSpPr>
          <p:cNvPr id="1030" name="Rectangle 6"/>
          <p:cNvSpPr>
            <a:spLocks noGrp="1" noChangeArrowheads="1"/>
          </p:cNvSpPr>
          <p:nvPr>
            <p:ph type="sldNum" sz="quarter" idx="4"/>
          </p:nvPr>
        </p:nvSpPr>
        <p:spPr bwMode="auto">
          <a:xfrm>
            <a:off x="5241925"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b="0"/>
            </a:lvl1pPr>
          </a:lstStyle>
          <a:p>
            <a:pPr>
              <a:defRPr/>
            </a:pPr>
            <a:fld id="{A4409EF8-F279-4E03-9251-A7DC938D91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66788" rtl="0" eaLnBrk="0" fontAlgn="base" hangingPunct="0">
        <a:spcBef>
          <a:spcPct val="0"/>
        </a:spcBef>
        <a:spcAft>
          <a:spcPct val="0"/>
        </a:spcAft>
        <a:defRPr sz="4700">
          <a:solidFill>
            <a:schemeClr val="tx2"/>
          </a:solidFill>
          <a:latin typeface="+mj-lt"/>
          <a:ea typeface="+mj-ea"/>
          <a:cs typeface="+mj-cs"/>
        </a:defRPr>
      </a:lvl1pPr>
      <a:lvl2pPr algn="ctr" defTabSz="966788" rtl="0" eaLnBrk="0" fontAlgn="base" hangingPunct="0">
        <a:spcBef>
          <a:spcPct val="0"/>
        </a:spcBef>
        <a:spcAft>
          <a:spcPct val="0"/>
        </a:spcAft>
        <a:defRPr sz="4700">
          <a:solidFill>
            <a:schemeClr val="tx2"/>
          </a:solidFill>
          <a:latin typeface="Arial" charset="0"/>
          <a:cs typeface="Arial" charset="0"/>
        </a:defRPr>
      </a:lvl2pPr>
      <a:lvl3pPr algn="ctr" defTabSz="966788" rtl="0" eaLnBrk="0" fontAlgn="base" hangingPunct="0">
        <a:spcBef>
          <a:spcPct val="0"/>
        </a:spcBef>
        <a:spcAft>
          <a:spcPct val="0"/>
        </a:spcAft>
        <a:defRPr sz="4700">
          <a:solidFill>
            <a:schemeClr val="tx2"/>
          </a:solidFill>
          <a:latin typeface="Arial" charset="0"/>
          <a:cs typeface="Arial" charset="0"/>
        </a:defRPr>
      </a:lvl3pPr>
      <a:lvl4pPr algn="ctr" defTabSz="966788" rtl="0" eaLnBrk="0" fontAlgn="base" hangingPunct="0">
        <a:spcBef>
          <a:spcPct val="0"/>
        </a:spcBef>
        <a:spcAft>
          <a:spcPct val="0"/>
        </a:spcAft>
        <a:defRPr sz="4700">
          <a:solidFill>
            <a:schemeClr val="tx2"/>
          </a:solidFill>
          <a:latin typeface="Arial" charset="0"/>
          <a:cs typeface="Arial" charset="0"/>
        </a:defRPr>
      </a:lvl4pPr>
      <a:lvl5pPr algn="ctr" defTabSz="966788" rtl="0" eaLnBrk="0" fontAlgn="base" hangingPunct="0">
        <a:spcBef>
          <a:spcPct val="0"/>
        </a:spcBef>
        <a:spcAft>
          <a:spcPct val="0"/>
        </a:spcAft>
        <a:defRPr sz="4700">
          <a:solidFill>
            <a:schemeClr val="tx2"/>
          </a:solidFill>
          <a:latin typeface="Arial" charset="0"/>
          <a:cs typeface="Arial" charset="0"/>
        </a:defRPr>
      </a:lvl5pPr>
      <a:lvl6pPr marL="457200" algn="ctr" defTabSz="966788" rtl="0" fontAlgn="base">
        <a:spcBef>
          <a:spcPct val="0"/>
        </a:spcBef>
        <a:spcAft>
          <a:spcPct val="0"/>
        </a:spcAft>
        <a:defRPr sz="4700">
          <a:solidFill>
            <a:schemeClr val="tx2"/>
          </a:solidFill>
          <a:latin typeface="Arial" charset="0"/>
          <a:cs typeface="Arial" charset="0"/>
        </a:defRPr>
      </a:lvl6pPr>
      <a:lvl7pPr marL="914400" algn="ctr" defTabSz="966788" rtl="0" fontAlgn="base">
        <a:spcBef>
          <a:spcPct val="0"/>
        </a:spcBef>
        <a:spcAft>
          <a:spcPct val="0"/>
        </a:spcAft>
        <a:defRPr sz="4700">
          <a:solidFill>
            <a:schemeClr val="tx2"/>
          </a:solidFill>
          <a:latin typeface="Arial" charset="0"/>
          <a:cs typeface="Arial" charset="0"/>
        </a:defRPr>
      </a:lvl7pPr>
      <a:lvl8pPr marL="1371600" algn="ctr" defTabSz="966788" rtl="0" fontAlgn="base">
        <a:spcBef>
          <a:spcPct val="0"/>
        </a:spcBef>
        <a:spcAft>
          <a:spcPct val="0"/>
        </a:spcAft>
        <a:defRPr sz="4700">
          <a:solidFill>
            <a:schemeClr val="tx2"/>
          </a:solidFill>
          <a:latin typeface="Arial" charset="0"/>
          <a:cs typeface="Arial" charset="0"/>
        </a:defRPr>
      </a:lvl8pPr>
      <a:lvl9pPr marL="1828800" algn="ctr" defTabSz="966788" rtl="0" fontAlgn="base">
        <a:spcBef>
          <a:spcPct val="0"/>
        </a:spcBef>
        <a:spcAft>
          <a:spcPct val="0"/>
        </a:spcAft>
        <a:defRPr sz="4700">
          <a:solidFill>
            <a:schemeClr val="tx2"/>
          </a:solidFill>
          <a:latin typeface="Arial" charset="0"/>
          <a:cs typeface="Arial" charset="0"/>
        </a:defRPr>
      </a:lvl9pPr>
    </p:titleStyle>
    <p:body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161925" y="4378324"/>
            <a:ext cx="6991349" cy="1738313"/>
          </a:xfrm>
          <a:prstGeom prst="rect">
            <a:avLst/>
          </a:prstGeom>
          <a:noFill/>
          <a:ln w="25400">
            <a:noFill/>
            <a:miter lim="800000"/>
            <a:headEnd/>
            <a:tailEnd/>
          </a:ln>
        </p:spPr>
        <p:txBody>
          <a:bodyPr wrap="square" lIns="193322" tIns="144992" rIns="193322" bIns="144992">
            <a:spAutoFit/>
          </a:bodyPr>
          <a:lstStyle/>
          <a:p>
            <a:pPr algn="ctr" defTabSz="966788"/>
            <a:r>
              <a:rPr lang="en-US" sz="4700" dirty="0">
                <a:solidFill>
                  <a:srgbClr val="000066"/>
                </a:solidFill>
              </a:rPr>
              <a:t>Clinical Pathology</a:t>
            </a:r>
          </a:p>
          <a:p>
            <a:pPr algn="ctr" defTabSz="966788"/>
            <a:r>
              <a:rPr lang="en-US" sz="4700" dirty="0">
                <a:solidFill>
                  <a:srgbClr val="000066"/>
                </a:solidFill>
              </a:rPr>
              <a:t>Quality Dashboard</a:t>
            </a:r>
          </a:p>
        </p:txBody>
      </p:sp>
      <p:sp>
        <p:nvSpPr>
          <p:cNvPr id="2052" name="Text Box 8"/>
          <p:cNvSpPr txBox="1">
            <a:spLocks noChangeArrowheads="1"/>
          </p:cNvSpPr>
          <p:nvPr/>
        </p:nvSpPr>
        <p:spPr bwMode="auto">
          <a:xfrm>
            <a:off x="161925" y="7372856"/>
            <a:ext cx="6991349" cy="620826"/>
          </a:xfrm>
          <a:prstGeom prst="rect">
            <a:avLst/>
          </a:prstGeom>
          <a:noFill/>
          <a:ln w="9525">
            <a:noFill/>
            <a:miter lim="800000"/>
            <a:headEnd/>
            <a:tailEnd/>
          </a:ln>
        </p:spPr>
        <p:txBody>
          <a:bodyPr wrap="square" lIns="96661" tIns="48331" rIns="96661" bIns="48331">
            <a:spAutoFit/>
          </a:bodyPr>
          <a:lstStyle/>
          <a:p>
            <a:pPr algn="ctr" defTabSz="966788"/>
            <a:r>
              <a:rPr lang="en-US" sz="3400" dirty="0" smtClean="0">
                <a:solidFill>
                  <a:srgbClr val="000066"/>
                </a:solidFill>
              </a:rPr>
              <a:t>January 2015</a:t>
            </a:r>
            <a:endParaRPr lang="en-US" sz="3400" dirty="0">
              <a:solidFill>
                <a:srgbClr val="000066"/>
              </a:solidFill>
            </a:endParaRPr>
          </a:p>
        </p:txBody>
      </p:sp>
      <p:sp>
        <p:nvSpPr>
          <p:cNvPr id="2053" name="Rectangle 9"/>
          <p:cNvSpPr>
            <a:spLocks noChangeArrowheads="1"/>
          </p:cNvSpPr>
          <p:nvPr/>
        </p:nvSpPr>
        <p:spPr bwMode="auto">
          <a:xfrm>
            <a:off x="161925" y="160338"/>
            <a:ext cx="6991350" cy="9280525"/>
          </a:xfrm>
          <a:prstGeom prst="rect">
            <a:avLst/>
          </a:prstGeom>
          <a:noFill/>
          <a:ln w="76200" cmpd="thickThin">
            <a:solidFill>
              <a:srgbClr val="000066"/>
            </a:solidFill>
            <a:miter lim="800000"/>
            <a:headEnd/>
            <a:tailEnd/>
          </a:ln>
        </p:spPr>
        <p:txBody>
          <a:bodyPr wrap="none"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143000"/>
            <a:ext cx="4800600" cy="269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accent2"/>
                </a:solidFill>
              </a:rPr>
              <a:t>Laboratory Safety Audits</a:t>
            </a:r>
            <a:br>
              <a:rPr lang="en-US" sz="2400" dirty="0">
                <a:solidFill>
                  <a:schemeClr val="accent2"/>
                </a:solidFill>
              </a:rPr>
            </a:br>
            <a:r>
              <a:rPr lang="en-US" sz="2400" dirty="0" smtClean="0">
                <a:solidFill>
                  <a:schemeClr val="accent2"/>
                </a:solidFill>
              </a:rPr>
              <a:t>University Hospital, </a:t>
            </a:r>
            <a:r>
              <a:rPr lang="en-US" sz="2400" dirty="0" err="1" smtClean="0">
                <a:solidFill>
                  <a:schemeClr val="accent2"/>
                </a:solidFill>
              </a:rPr>
              <a:t>Traverwood</a:t>
            </a:r>
            <a:r>
              <a:rPr lang="en-US" sz="2400" dirty="0" smtClean="0">
                <a:solidFill>
                  <a:schemeClr val="accent2"/>
                </a:solidFill>
              </a:rPr>
              <a:t> II &amp; IV </a:t>
            </a:r>
            <a:r>
              <a:rPr lang="en-US" sz="2400" dirty="0">
                <a:solidFill>
                  <a:schemeClr val="accent2"/>
                </a:solidFill>
              </a:rPr>
              <a:t>Laboratories</a:t>
            </a:r>
            <a:endParaRPr lang="en-US" sz="24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100" dirty="0" smtClean="0"/>
              <a:t>Audits are performed to ensure safety is a priority and not a once a year training event.</a:t>
            </a:r>
          </a:p>
          <a:p>
            <a:r>
              <a:rPr lang="en-US" sz="1100" dirty="0" smtClean="0"/>
              <a:t>Updated Phlebotomy report is pending.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91726"/>
            <a:ext cx="7033532" cy="398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90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9452" y="228600"/>
            <a:ext cx="6584950" cy="4143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Pathology Patient Care </a:t>
            </a:r>
            <a:r>
              <a:rPr lang="en-US" sz="1400" b="1" dirty="0" smtClean="0">
                <a:solidFill>
                  <a:schemeClr val="accent2"/>
                </a:solidFill>
              </a:rPr>
              <a:t>Quality</a:t>
            </a:r>
            <a:br>
              <a:rPr lang="en-US" sz="1400" b="1" dirty="0" smtClean="0">
                <a:solidFill>
                  <a:schemeClr val="accent2"/>
                </a:solidFill>
              </a:rPr>
            </a:br>
            <a:r>
              <a:rPr lang="en-US" sz="1400" b="1" dirty="0" smtClean="0">
                <a:solidFill>
                  <a:schemeClr val="accent2"/>
                </a:solidFill>
              </a:rPr>
              <a:t>Point of Care</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endParaRPr lang="en-US" sz="1400" dirty="0" smtClean="0"/>
          </a:p>
        </p:txBody>
      </p:sp>
      <p:sp>
        <p:nvSpPr>
          <p:cNvPr id="3" name="Content Placeholder 5"/>
          <p:cNvSpPr>
            <a:spLocks noGrp="1" noChangeArrowheads="1"/>
          </p:cNvSpPr>
          <p:nvPr>
            <p:ph idx="1"/>
          </p:nvPr>
        </p:nvSpPr>
        <p:spPr>
          <a:xfrm>
            <a:off x="304800" y="5791200"/>
            <a:ext cx="3429000" cy="3505199"/>
          </a:xfrm>
          <a:prstGeom prst="rect">
            <a:avLst/>
          </a:prstGeom>
          <a:ln>
            <a:solidFill>
              <a:schemeClr val="tx1"/>
            </a:solidFill>
          </a:ln>
        </p:spPr>
        <p:txBody>
          <a:bodyPr/>
          <a:lstStyle/>
          <a:p>
            <a:pPr marL="0" indent="0" eaLnBrk="1" hangingPunct="1">
              <a:buFontTx/>
              <a:buNone/>
            </a:pPr>
            <a:r>
              <a:rPr lang="en-US" sz="1200" b="1" dirty="0" smtClean="0"/>
              <a:t>Description of the Problem:</a:t>
            </a:r>
          </a:p>
          <a:p>
            <a:pPr marL="0" indent="0" eaLnBrk="1" hangingPunct="1">
              <a:buFontTx/>
              <a:buNone/>
            </a:pPr>
            <a:r>
              <a:rPr lang="en-US" sz="1200" dirty="0" smtClean="0"/>
              <a:t>With the implementation of new glucose meters and software there was the expectation that glucose results would be instantaneously available on </a:t>
            </a:r>
            <a:r>
              <a:rPr lang="en-US" sz="1200" dirty="0" err="1" smtClean="0"/>
              <a:t>MiChart</a:t>
            </a:r>
            <a:r>
              <a:rPr lang="en-US" sz="1200" dirty="0" smtClean="0"/>
              <a:t>. In reality Point of Care (POC) glucose results are delayed in getting to the patient chart as long as 20 minutes in some cases. </a:t>
            </a:r>
          </a:p>
          <a:p>
            <a:pPr marL="0" indent="0" eaLnBrk="1" hangingPunct="1">
              <a:buFontTx/>
              <a:buNone/>
            </a:pPr>
            <a:endParaRPr lang="en-US" sz="1200" dirty="0"/>
          </a:p>
          <a:p>
            <a:pPr marL="0" indent="0" eaLnBrk="1" hangingPunct="1">
              <a:buFontTx/>
              <a:buNone/>
            </a:pPr>
            <a:r>
              <a:rPr lang="en-US" sz="1200" b="1" dirty="0" smtClean="0"/>
              <a:t>Impact </a:t>
            </a:r>
            <a:r>
              <a:rPr lang="en-US" sz="1200" b="1" dirty="0"/>
              <a:t>of Problem: </a:t>
            </a:r>
            <a:endParaRPr lang="en-US" sz="1200" b="1" dirty="0" smtClean="0"/>
          </a:p>
          <a:p>
            <a:pPr marL="0" indent="0" eaLnBrk="1" hangingPunct="1">
              <a:buFontTx/>
              <a:buNone/>
            </a:pPr>
            <a:r>
              <a:rPr lang="en-US" sz="1200" dirty="0" smtClean="0"/>
              <a:t>Delay in patient care and double entry of results. This leads to a false number of high glucose results potentially leading to a reduction in CMS reimbursement.</a:t>
            </a:r>
            <a:endParaRPr lang="en-US" sz="1200" dirty="0"/>
          </a:p>
          <a:p>
            <a:pPr marL="0" indent="0" eaLnBrk="1" hangingPunct="1">
              <a:buFontTx/>
              <a:buNone/>
            </a:pPr>
            <a:endParaRPr lang="en-US" sz="1200" b="1" dirty="0"/>
          </a:p>
          <a:p>
            <a:pPr marL="0" indent="0" eaLnBrk="1" hangingPunct="1">
              <a:buFontTx/>
              <a:buNone/>
            </a:pPr>
            <a:r>
              <a:rPr lang="en-US" sz="1200" b="1" dirty="0" smtClean="0"/>
              <a:t>Reporter </a:t>
            </a:r>
            <a:r>
              <a:rPr lang="en-US" sz="1200" b="1" dirty="0"/>
              <a:t>of Problem:  </a:t>
            </a:r>
            <a:r>
              <a:rPr lang="en-US" sz="1200" dirty="0"/>
              <a:t>POC Coordinator &amp; Nursing </a:t>
            </a:r>
            <a:r>
              <a:rPr lang="en-US" sz="1200" dirty="0" smtClean="0"/>
              <a:t>Leadership, MCIT.</a:t>
            </a:r>
          </a:p>
          <a:p>
            <a:pPr marL="0" indent="0" eaLnBrk="1" hangingPunct="1">
              <a:buFontTx/>
              <a:buNone/>
            </a:pPr>
            <a:endParaRPr lang="en-US" sz="1200" dirty="0"/>
          </a:p>
        </p:txBody>
      </p:sp>
      <p:sp>
        <p:nvSpPr>
          <p:cNvPr id="4" name="Rectangle 3"/>
          <p:cNvSpPr txBox="1">
            <a:spLocks noChangeArrowheads="1"/>
          </p:cNvSpPr>
          <p:nvPr/>
        </p:nvSpPr>
        <p:spPr bwMode="auto">
          <a:xfrm>
            <a:off x="3862430" y="5791200"/>
            <a:ext cx="3190963" cy="35052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FontTx/>
              <a:buNone/>
            </a:pPr>
            <a:r>
              <a:rPr lang="en-US" sz="1200" dirty="0" smtClean="0">
                <a:solidFill>
                  <a:srgbClr val="000000"/>
                </a:solidFill>
              </a:rPr>
              <a:t>Description </a:t>
            </a:r>
            <a:r>
              <a:rPr lang="en-US" sz="1200" dirty="0">
                <a:solidFill>
                  <a:srgbClr val="000000"/>
                </a:solidFill>
              </a:rPr>
              <a:t>of Root Causes Identified: </a:t>
            </a:r>
          </a:p>
          <a:p>
            <a:pPr marL="0" indent="0" eaLnBrk="1" hangingPunct="1">
              <a:buFontTx/>
              <a:buNone/>
            </a:pPr>
            <a:r>
              <a:rPr lang="en-US" sz="1200" b="0" dirty="0">
                <a:solidFill>
                  <a:srgbClr val="000000"/>
                </a:solidFill>
              </a:rPr>
              <a:t>Root cause analysis identified multiple causes including:</a:t>
            </a:r>
          </a:p>
          <a:p>
            <a:pPr marL="228600" indent="-228600" eaLnBrk="1" hangingPunct="1">
              <a:buFontTx/>
              <a:buAutoNum type="arabicParenR"/>
            </a:pPr>
            <a:r>
              <a:rPr lang="en-US" sz="1200" b="0" dirty="0">
                <a:solidFill>
                  <a:srgbClr val="000000"/>
                </a:solidFill>
              </a:rPr>
              <a:t>Failure of the end user to press the green check button</a:t>
            </a:r>
          </a:p>
          <a:p>
            <a:pPr marL="228600" indent="-228600" eaLnBrk="1" hangingPunct="1">
              <a:buFontTx/>
              <a:buAutoNum type="arabicParenR"/>
            </a:pPr>
            <a:r>
              <a:rPr lang="en-US" sz="1200" b="0" dirty="0" smtClean="0">
                <a:solidFill>
                  <a:srgbClr val="000000"/>
                </a:solidFill>
              </a:rPr>
              <a:t>Failure </a:t>
            </a:r>
            <a:r>
              <a:rPr lang="en-US" sz="1200" b="0" dirty="0">
                <a:solidFill>
                  <a:srgbClr val="000000"/>
                </a:solidFill>
              </a:rPr>
              <a:t>of the end user to dock the </a:t>
            </a:r>
            <a:r>
              <a:rPr lang="en-US" sz="1200" b="0" dirty="0" smtClean="0">
                <a:solidFill>
                  <a:srgbClr val="000000"/>
                </a:solidFill>
              </a:rPr>
              <a:t>device</a:t>
            </a:r>
          </a:p>
          <a:p>
            <a:pPr marL="228600" indent="-228600" eaLnBrk="1" hangingPunct="1">
              <a:buFontTx/>
              <a:buAutoNum type="arabicParenR"/>
            </a:pPr>
            <a:r>
              <a:rPr lang="en-US" sz="1200" b="0" dirty="0" smtClean="0">
                <a:solidFill>
                  <a:srgbClr val="000000"/>
                </a:solidFill>
              </a:rPr>
              <a:t>End </a:t>
            </a:r>
            <a:r>
              <a:rPr lang="en-US" sz="1200" b="0" dirty="0">
                <a:solidFill>
                  <a:srgbClr val="000000"/>
                </a:solidFill>
              </a:rPr>
              <a:t>user of the device turning it off immediately after obtaining the reading.</a:t>
            </a:r>
          </a:p>
          <a:p>
            <a:pPr marL="228600" indent="-228600" eaLnBrk="1" hangingPunct="1">
              <a:buFontTx/>
              <a:buAutoNum type="arabicParenR"/>
            </a:pPr>
            <a:r>
              <a:rPr lang="en-US" sz="1200" b="0" dirty="0">
                <a:solidFill>
                  <a:srgbClr val="000000"/>
                </a:solidFill>
              </a:rPr>
              <a:t>Both docking and charging devices are used.</a:t>
            </a:r>
          </a:p>
          <a:p>
            <a:pPr marL="0" indent="0" eaLnBrk="1" hangingPunct="1">
              <a:buNone/>
            </a:pPr>
            <a:r>
              <a:rPr lang="en-US" sz="1200" dirty="0" smtClean="0">
                <a:solidFill>
                  <a:srgbClr val="000000"/>
                </a:solidFill>
              </a:rPr>
              <a:t>Follow-up</a:t>
            </a:r>
          </a:p>
          <a:p>
            <a:pPr marL="0" indent="0" eaLnBrk="1" hangingPunct="1">
              <a:buNone/>
            </a:pPr>
            <a:r>
              <a:rPr lang="en-US" sz="1100" b="0" dirty="0" smtClean="0">
                <a:solidFill>
                  <a:srgbClr val="000000"/>
                </a:solidFill>
              </a:rPr>
              <a:t>The nursing  training and competency blitz is schedule  for the end of January. Training tools will be developed to reinforce good practices.</a:t>
            </a:r>
          </a:p>
          <a:p>
            <a:pPr marL="0" indent="0" eaLnBrk="1" hangingPunct="1">
              <a:buNone/>
            </a:pPr>
            <a:endParaRPr lang="en-US" sz="1100" b="0" dirty="0" smtClean="0">
              <a:solidFill>
                <a:srgbClr val="000000"/>
              </a:solidFill>
            </a:endParaRPr>
          </a:p>
          <a:p>
            <a:pPr marL="0" indent="0" eaLnBrk="1" hangingPunct="1">
              <a:buNone/>
            </a:pPr>
            <a:endParaRPr lang="en-US" sz="1100" b="0" dirty="0">
              <a:solidFill>
                <a:srgbClr val="000000"/>
              </a:solidFill>
            </a:endParaRPr>
          </a:p>
        </p:txBody>
      </p:sp>
      <p:pic>
        <p:nvPicPr>
          <p:cNvPr id="5" name="Picture 4" descr="F:\DCIM\100GEDSC\GEDC05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42962"/>
            <a:ext cx="2819555" cy="2019638"/>
          </a:xfrm>
          <a:prstGeom prst="rect">
            <a:avLst/>
          </a:prstGeom>
          <a:noFill/>
          <a:ln>
            <a:noFill/>
          </a:ln>
        </p:spPr>
      </p:pic>
      <p:sp>
        <p:nvSpPr>
          <p:cNvPr id="2" name="Right Arrow 1"/>
          <p:cNvSpPr/>
          <p:nvPr/>
        </p:nvSpPr>
        <p:spPr bwMode="auto">
          <a:xfrm rot="11085690">
            <a:off x="2290008" y="4825679"/>
            <a:ext cx="828531" cy="131000"/>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charset="0"/>
              <a:cs typeface="Arial"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68834752"/>
              </p:ext>
            </p:extLst>
          </p:nvPr>
        </p:nvGraphicFramePr>
        <p:xfrm>
          <a:off x="842996" y="914400"/>
          <a:ext cx="5638800" cy="21336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96" y="3193872"/>
            <a:ext cx="3412768" cy="25973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045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72423" y="216045"/>
            <a:ext cx="6584950" cy="4905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Pathology Patient Care </a:t>
            </a:r>
            <a:r>
              <a:rPr lang="en-US" sz="1400" b="1" dirty="0" smtClean="0">
                <a:solidFill>
                  <a:schemeClr val="accent2"/>
                </a:solidFill>
              </a:rPr>
              <a:t>Quality</a:t>
            </a:r>
            <a:br>
              <a:rPr lang="en-US" sz="1400" b="1" dirty="0" smtClean="0">
                <a:solidFill>
                  <a:schemeClr val="accent2"/>
                </a:solidFill>
              </a:rPr>
            </a:br>
            <a:r>
              <a:rPr lang="en-US" sz="1400" b="1" dirty="0" smtClean="0">
                <a:solidFill>
                  <a:schemeClr val="accent2"/>
                </a:solidFill>
              </a:rPr>
              <a:t>Hematology</a:t>
            </a:r>
            <a:r>
              <a:rPr lang="en-US" sz="1400" b="1" u="sng" dirty="0">
                <a:solidFill>
                  <a:schemeClr val="accent2"/>
                </a:solidFill>
              </a:rPr>
              <a:t/>
            </a:r>
            <a:br>
              <a:rPr lang="en-US" sz="1400" b="1" u="sng" dirty="0">
                <a:solidFill>
                  <a:schemeClr val="accent2"/>
                </a:solidFill>
              </a:rPr>
            </a:br>
            <a:endParaRPr lang="en-US" sz="1400" dirty="0" smtClean="0"/>
          </a:p>
        </p:txBody>
      </p:sp>
      <p:sp>
        <p:nvSpPr>
          <p:cNvPr id="3" name="Content Placeholder 5"/>
          <p:cNvSpPr>
            <a:spLocks noGrp="1" noChangeArrowheads="1"/>
          </p:cNvSpPr>
          <p:nvPr>
            <p:ph idx="1"/>
          </p:nvPr>
        </p:nvSpPr>
        <p:spPr>
          <a:xfrm>
            <a:off x="271648" y="6629031"/>
            <a:ext cx="3429000" cy="2769919"/>
          </a:xfrm>
          <a:prstGeom prst="rect">
            <a:avLst/>
          </a:prstGeom>
          <a:ln>
            <a:solidFill>
              <a:schemeClr val="tx1"/>
            </a:solidFill>
          </a:ln>
        </p:spPr>
        <p:txBody>
          <a:bodyPr/>
          <a:lstStyle/>
          <a:p>
            <a:pPr marL="0" indent="0" eaLnBrk="1" hangingPunct="1">
              <a:buFontTx/>
              <a:buNone/>
            </a:pPr>
            <a:r>
              <a:rPr lang="en-US" sz="1200" b="1" dirty="0"/>
              <a:t>Description of Problem: </a:t>
            </a:r>
          </a:p>
          <a:p>
            <a:pPr marL="0" indent="0" eaLnBrk="1" hangingPunct="1">
              <a:buFontTx/>
              <a:buNone/>
            </a:pPr>
            <a:r>
              <a:rPr lang="en-US" sz="1200" dirty="0" smtClean="0"/>
              <a:t>Increasing workload related to manual slide reviews.</a:t>
            </a:r>
            <a:endParaRPr lang="en-US" sz="1200" dirty="0"/>
          </a:p>
          <a:p>
            <a:pPr marL="0" indent="0" eaLnBrk="1" hangingPunct="1">
              <a:buFontTx/>
              <a:buNone/>
            </a:pPr>
            <a:r>
              <a:rPr lang="en-US" sz="1200" b="1" dirty="0"/>
              <a:t>Impact of Problem: </a:t>
            </a:r>
          </a:p>
          <a:p>
            <a:pPr marL="0" indent="0" eaLnBrk="1" hangingPunct="1">
              <a:buFontTx/>
              <a:buNone/>
            </a:pPr>
            <a:r>
              <a:rPr lang="en-US" sz="1200" dirty="0" smtClean="0"/>
              <a:t>Delay in patient care because of the turn-around-time for test results that </a:t>
            </a:r>
            <a:r>
              <a:rPr lang="en-US" sz="1200" dirty="0"/>
              <a:t>require a pathologist </a:t>
            </a:r>
            <a:r>
              <a:rPr lang="en-US" sz="1200" dirty="0" smtClean="0"/>
              <a:t>review. Increased cost for review function.</a:t>
            </a:r>
            <a:endParaRPr lang="en-US" sz="1200" dirty="0"/>
          </a:p>
          <a:p>
            <a:pPr marL="0" indent="0" eaLnBrk="1" hangingPunct="1">
              <a:buFontTx/>
              <a:buNone/>
            </a:pPr>
            <a:r>
              <a:rPr lang="en-US" sz="1200" b="1" dirty="0"/>
              <a:t>Reporter of Problem: </a:t>
            </a:r>
          </a:p>
          <a:p>
            <a:pPr marL="0" indent="0" eaLnBrk="1" hangingPunct="1">
              <a:buFontTx/>
              <a:buNone/>
            </a:pPr>
            <a:r>
              <a:rPr lang="en-US" sz="1200" dirty="0"/>
              <a:t>Hematology Pathologists/Staff</a:t>
            </a:r>
          </a:p>
          <a:p>
            <a:pPr marL="0" lvl="0" indent="0" eaLnBrk="1" hangingPunct="1">
              <a:buNone/>
            </a:pPr>
            <a:r>
              <a:rPr lang="en-US" sz="1200" b="1" dirty="0">
                <a:solidFill>
                  <a:srgbClr val="000000"/>
                </a:solidFill>
              </a:rPr>
              <a:t>Description of Solution</a:t>
            </a:r>
            <a:r>
              <a:rPr lang="en-US" sz="1200" dirty="0">
                <a:solidFill>
                  <a:srgbClr val="000000"/>
                </a:solidFill>
              </a:rPr>
              <a:t>: </a:t>
            </a:r>
            <a:r>
              <a:rPr lang="en-US" sz="1200" dirty="0" smtClean="0">
                <a:solidFill>
                  <a:srgbClr val="000000"/>
                </a:solidFill>
              </a:rPr>
              <a:t>A number of policy/procedure changes have been made over the years to best use the automated</a:t>
            </a:r>
            <a:endParaRPr lang="en-US" sz="1200" dirty="0"/>
          </a:p>
        </p:txBody>
      </p:sp>
      <p:sp>
        <p:nvSpPr>
          <p:cNvPr id="4" name="Rectangle 3"/>
          <p:cNvSpPr txBox="1">
            <a:spLocks noChangeArrowheads="1"/>
          </p:cNvSpPr>
          <p:nvPr/>
        </p:nvSpPr>
        <p:spPr bwMode="auto">
          <a:xfrm>
            <a:off x="3825835" y="6628041"/>
            <a:ext cx="3242424" cy="27432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lvl="0" indent="0" eaLnBrk="1" hangingPunct="1">
              <a:buNone/>
            </a:pPr>
            <a:r>
              <a:rPr lang="en-US" sz="1200" b="0" dirty="0">
                <a:solidFill>
                  <a:srgbClr val="000000"/>
                </a:solidFill>
              </a:rPr>
              <a:t>screening capabilities of instruments including the use of specially trained, competency assessed technologists to prescreen path-rev slides. If screens are determined to </a:t>
            </a:r>
            <a:r>
              <a:rPr lang="en-US" sz="1200" b="0" dirty="0" smtClean="0">
                <a:solidFill>
                  <a:srgbClr val="000000"/>
                </a:solidFill>
              </a:rPr>
              <a:t>be unnecessary, the </a:t>
            </a:r>
            <a:r>
              <a:rPr lang="en-US" sz="1200" b="0" dirty="0">
                <a:solidFill>
                  <a:srgbClr val="000000"/>
                </a:solidFill>
              </a:rPr>
              <a:t>path-rev </a:t>
            </a:r>
            <a:r>
              <a:rPr lang="en-US" sz="1200" b="0" dirty="0" smtClean="0">
                <a:solidFill>
                  <a:srgbClr val="000000"/>
                </a:solidFill>
              </a:rPr>
              <a:t>is canceled</a:t>
            </a:r>
            <a:r>
              <a:rPr lang="en-US" sz="1200" b="0" dirty="0">
                <a:solidFill>
                  <a:srgbClr val="000000"/>
                </a:solidFill>
              </a:rPr>
              <a:t>.</a:t>
            </a:r>
          </a:p>
          <a:p>
            <a:pPr marL="0" indent="0" eaLnBrk="1" hangingPunct="1">
              <a:buNone/>
            </a:pPr>
            <a:r>
              <a:rPr lang="en-US" sz="1200" dirty="0"/>
              <a:t>How we know it worked</a:t>
            </a:r>
            <a:r>
              <a:rPr lang="en-US" sz="1200" dirty="0" smtClean="0"/>
              <a:t>?</a:t>
            </a:r>
            <a:endParaRPr lang="en-US" sz="1200" dirty="0"/>
          </a:p>
          <a:p>
            <a:pPr marL="0" indent="0" eaLnBrk="1" hangingPunct="1">
              <a:buNone/>
            </a:pPr>
            <a:r>
              <a:rPr lang="en-US" sz="1200" b="0" dirty="0" smtClean="0"/>
              <a:t>Technologist decisions are </a:t>
            </a:r>
            <a:r>
              <a:rPr lang="en-US" sz="1200" b="0" dirty="0"/>
              <a:t>assessed twice per </a:t>
            </a:r>
            <a:r>
              <a:rPr lang="en-US" sz="1200" b="0" dirty="0" smtClean="0"/>
              <a:t>year to ensure competency.</a:t>
            </a:r>
          </a:p>
          <a:p>
            <a:pPr marL="0" indent="0" eaLnBrk="1" hangingPunct="1">
              <a:buNone/>
            </a:pPr>
            <a:r>
              <a:rPr lang="en-US" sz="1200" dirty="0" smtClean="0"/>
              <a:t>Areas </a:t>
            </a:r>
            <a:r>
              <a:rPr lang="en-US" sz="1200" dirty="0"/>
              <a:t>for continued improvement: </a:t>
            </a:r>
            <a:r>
              <a:rPr lang="en-US" sz="1200" b="0" dirty="0" smtClean="0"/>
              <a:t>On 11/10/14 the Hematology lab implemented revised criteria to </a:t>
            </a:r>
            <a:r>
              <a:rPr lang="en-US" sz="1200" b="0" dirty="0"/>
              <a:t>reflex the </a:t>
            </a:r>
            <a:r>
              <a:rPr lang="en-US" sz="1200" b="0" dirty="0" smtClean="0"/>
              <a:t>path-rev. </a:t>
            </a:r>
            <a:r>
              <a:rPr lang="en-US" sz="1200" b="0" dirty="0"/>
              <a:t>They are monitoring the outcome of via a spot-check QC process</a:t>
            </a:r>
            <a:r>
              <a:rPr lang="en-US" sz="1400" b="0" dirty="0" smtClean="0"/>
              <a:t>.</a:t>
            </a:r>
            <a:endParaRPr lang="en-US" sz="1400" b="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48" y="762000"/>
            <a:ext cx="6324600" cy="21217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hart 2"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24400"/>
            <a:ext cx="6324600" cy="19036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3" name="Chart 12"/>
          <p:cNvGraphicFramePr>
            <a:graphicFrameLocks/>
          </p:cNvGraphicFramePr>
          <p:nvPr>
            <p:extLst>
              <p:ext uri="{D42A27DB-BD31-4B8C-83A1-F6EECF244321}">
                <p14:modId xmlns:p14="http://schemas.microsoft.com/office/powerpoint/2010/main" val="752319733"/>
              </p:ext>
            </p:extLst>
          </p:nvPr>
        </p:nvGraphicFramePr>
        <p:xfrm>
          <a:off x="538348" y="2883702"/>
          <a:ext cx="6324599" cy="18426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413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76109587"/>
              </p:ext>
            </p:extLst>
          </p:nvPr>
        </p:nvGraphicFramePr>
        <p:xfrm>
          <a:off x="457200" y="1447800"/>
          <a:ext cx="6584949" cy="3754120"/>
        </p:xfrm>
        <a:graphic>
          <a:graphicData uri="http://schemas.openxmlformats.org/drawingml/2006/table">
            <a:tbl>
              <a:tblPr firstRow="1" bandRow="1">
                <a:tableStyleId>{5C22544A-7EE6-4342-B048-85BDC9FD1C3A}</a:tableStyleId>
              </a:tblPr>
              <a:tblGrid>
                <a:gridCol w="1752600"/>
                <a:gridCol w="2637366"/>
                <a:gridCol w="2194983"/>
              </a:tblGrid>
              <a:tr h="370840">
                <a:tc>
                  <a:txBody>
                    <a:bodyPr/>
                    <a:lstStyle/>
                    <a:p>
                      <a:pPr algn="ctr"/>
                      <a:r>
                        <a:rPr lang="en-US" dirty="0" smtClean="0">
                          <a:solidFill>
                            <a:schemeClr val="accent5">
                              <a:lumMod val="10000"/>
                            </a:schemeClr>
                          </a:solidFill>
                        </a:rPr>
                        <a:t>Project</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Brief Description</a:t>
                      </a:r>
                      <a:endParaRPr lang="en-US" dirty="0">
                        <a:solidFill>
                          <a:schemeClr val="accent5">
                            <a:lumMod val="10000"/>
                          </a:schemeClr>
                        </a:solidFill>
                      </a:endParaRPr>
                    </a:p>
                  </a:txBody>
                  <a:tcPr/>
                </a:tc>
                <a:tc>
                  <a:txBody>
                    <a:bodyPr/>
                    <a:lstStyle/>
                    <a:p>
                      <a:pPr algn="ctr"/>
                      <a:r>
                        <a:rPr lang="en-US" dirty="0" smtClean="0">
                          <a:solidFill>
                            <a:schemeClr val="accent5">
                              <a:lumMod val="10000"/>
                            </a:schemeClr>
                          </a:solidFill>
                        </a:rPr>
                        <a:t>Owner</a:t>
                      </a:r>
                      <a:endParaRPr lang="en-US" dirty="0">
                        <a:solidFill>
                          <a:schemeClr val="accent5">
                            <a:lumMod val="10000"/>
                          </a:schemeClr>
                        </a:solidFill>
                      </a:endParaRPr>
                    </a:p>
                  </a:txBody>
                  <a:tcPr/>
                </a:tc>
              </a:tr>
              <a:tr h="370840">
                <a:tc>
                  <a:txBody>
                    <a:bodyPr/>
                    <a:lstStyle/>
                    <a:p>
                      <a:r>
                        <a:rPr lang="en-US" sz="1200" dirty="0" smtClean="0"/>
                        <a:t>Customer Service/Call</a:t>
                      </a:r>
                      <a:r>
                        <a:rPr lang="en-US" sz="1200" baseline="0" dirty="0" smtClean="0"/>
                        <a:t> Center</a:t>
                      </a:r>
                      <a:endParaRPr lang="en-US" sz="1200" dirty="0"/>
                    </a:p>
                  </a:txBody>
                  <a:tcPr/>
                </a:tc>
                <a:tc>
                  <a:txBody>
                    <a:bodyPr/>
                    <a:lstStyle/>
                    <a:p>
                      <a:r>
                        <a:rPr lang="en-US" sz="1200" dirty="0" smtClean="0"/>
                        <a:t>Address multiple issues</a:t>
                      </a:r>
                      <a:r>
                        <a:rPr lang="en-US" sz="1200" baseline="0" dirty="0" smtClean="0"/>
                        <a:t> related to providing an appropriate level of customer service for UMHS care providers.</a:t>
                      </a:r>
                      <a:endParaRPr lang="en-US" sz="1200" dirty="0"/>
                    </a:p>
                  </a:txBody>
                  <a:tcPr/>
                </a:tc>
                <a:tc>
                  <a:txBody>
                    <a:bodyPr/>
                    <a:lstStyle/>
                    <a:p>
                      <a:r>
                        <a:rPr lang="en-US" sz="1200" dirty="0" smtClean="0"/>
                        <a:t>Dr.</a:t>
                      </a:r>
                      <a:r>
                        <a:rPr lang="en-US" sz="1200" baseline="0" dirty="0" smtClean="0"/>
                        <a:t> Newton</a:t>
                      </a:r>
                      <a:endParaRPr lang="en-US" sz="1200" dirty="0"/>
                    </a:p>
                  </a:txBody>
                  <a:tcPr/>
                </a:tc>
              </a:tr>
              <a:tr h="370840">
                <a:tc>
                  <a:txBody>
                    <a:bodyPr/>
                    <a:lstStyle/>
                    <a:p>
                      <a:r>
                        <a:rPr lang="en-US" sz="1200" dirty="0" smtClean="0"/>
                        <a:t>ER Specimen Issues</a:t>
                      </a:r>
                      <a:endParaRPr lang="en-US" sz="1200" dirty="0"/>
                    </a:p>
                  </a:txBody>
                  <a:tcPr/>
                </a:tc>
                <a:tc>
                  <a:txBody>
                    <a:bodyPr/>
                    <a:lstStyle/>
                    <a:p>
                      <a:r>
                        <a:rPr lang="en-US" sz="1200" dirty="0" smtClean="0"/>
                        <a:t>In coordination with the Emergency Department reduce the number of RMPRO specimen</a:t>
                      </a:r>
                      <a:r>
                        <a:rPr lang="en-US" sz="1200" baseline="0" dirty="0" smtClean="0"/>
                        <a:t> errors (e.g. hemolysis, mislabels etc.)</a:t>
                      </a:r>
                      <a:endParaRPr lang="en-US" sz="1200" dirty="0"/>
                    </a:p>
                  </a:txBody>
                  <a:tcPr/>
                </a:tc>
                <a:tc>
                  <a:txBody>
                    <a:bodyPr/>
                    <a:lstStyle/>
                    <a:p>
                      <a:r>
                        <a:rPr lang="en-US" sz="1200" dirty="0" smtClean="0"/>
                        <a:t>S. </a:t>
                      </a:r>
                      <a:r>
                        <a:rPr lang="en-US" sz="1200" smtClean="0"/>
                        <a:t>Butch/K</a:t>
                      </a:r>
                      <a:r>
                        <a:rPr lang="en-US" sz="1200" dirty="0" smtClean="0"/>
                        <a:t>. Martin/T. Morrow</a:t>
                      </a:r>
                      <a:endParaRPr lang="en-US" sz="1200" dirty="0"/>
                    </a:p>
                  </a:txBody>
                  <a:tcPr/>
                </a:tc>
              </a:tr>
              <a:tr h="370840">
                <a:tc>
                  <a:txBody>
                    <a:bodyPr/>
                    <a:lstStyle/>
                    <a:p>
                      <a:r>
                        <a:rPr lang="en-US" sz="1200" dirty="0" smtClean="0"/>
                        <a:t>Pathology Handbook</a:t>
                      </a:r>
                      <a:endParaRPr lang="en-US" sz="1200" dirty="0"/>
                    </a:p>
                  </a:txBody>
                  <a:tcPr/>
                </a:tc>
                <a:tc>
                  <a:txBody>
                    <a:bodyPr/>
                    <a:lstStyle/>
                    <a:p>
                      <a:r>
                        <a:rPr lang="en-US" sz="1200" dirty="0" smtClean="0"/>
                        <a:t>Maintain and update the Pathology handbook</a:t>
                      </a:r>
                      <a:r>
                        <a:rPr lang="en-US" sz="1200" baseline="0" dirty="0" smtClean="0"/>
                        <a:t> to be a robust resource for our customers.</a:t>
                      </a:r>
                      <a:endParaRPr lang="en-US" sz="1200" dirty="0"/>
                    </a:p>
                  </a:txBody>
                  <a:tcPr/>
                </a:tc>
                <a:tc>
                  <a:txBody>
                    <a:bodyPr/>
                    <a:lstStyle/>
                    <a:p>
                      <a:r>
                        <a:rPr lang="en-US" sz="1200" dirty="0" smtClean="0"/>
                        <a:t>K. Davis/K. Martin/J. Sica</a:t>
                      </a:r>
                      <a:endParaRPr lang="en-US" sz="1200" dirty="0"/>
                    </a:p>
                  </a:txBody>
                  <a:tcPr/>
                </a:tc>
              </a:tr>
              <a:tr h="370840">
                <a:tc>
                  <a:txBody>
                    <a:bodyPr/>
                    <a:lstStyle/>
                    <a:p>
                      <a:r>
                        <a:rPr lang="en-US" sz="1200" dirty="0" smtClean="0"/>
                        <a:t>NCRC</a:t>
                      </a:r>
                      <a:r>
                        <a:rPr lang="en-US" sz="1200" baseline="0" dirty="0" smtClean="0"/>
                        <a:t> Planning</a:t>
                      </a:r>
                      <a:endParaRPr lang="en-US" sz="1200" dirty="0"/>
                    </a:p>
                  </a:txBody>
                  <a:tcPr/>
                </a:tc>
                <a:tc>
                  <a:txBody>
                    <a:bodyPr/>
                    <a:lstStyle/>
                    <a:p>
                      <a:r>
                        <a:rPr lang="en-US" sz="1200" dirty="0" smtClean="0"/>
                        <a:t>Begin work to</a:t>
                      </a:r>
                      <a:r>
                        <a:rPr lang="en-US" sz="1200" baseline="0" dirty="0" smtClean="0"/>
                        <a:t> plan for the future state of the non-STAT Clinical Labs move to NCRC</a:t>
                      </a:r>
                      <a:endParaRPr lang="en-US" sz="1200" dirty="0"/>
                    </a:p>
                  </a:txBody>
                  <a:tcPr/>
                </a:tc>
                <a:tc>
                  <a:txBody>
                    <a:bodyPr/>
                    <a:lstStyle/>
                    <a:p>
                      <a:r>
                        <a:rPr lang="en-US" sz="1200" dirty="0" smtClean="0"/>
                        <a:t>PRR Committee</a:t>
                      </a:r>
                      <a:endParaRPr lang="en-US" sz="1200" dirty="0"/>
                    </a:p>
                  </a:txBody>
                  <a:tcPr/>
                </a:tc>
              </a:tr>
              <a:tr h="370840">
                <a:tc>
                  <a:txBody>
                    <a:bodyPr/>
                    <a:lstStyle/>
                    <a:p>
                      <a:r>
                        <a:rPr lang="en-US" sz="1200" dirty="0" smtClean="0"/>
                        <a:t>Lab Ready Labels</a:t>
                      </a:r>
                      <a:endParaRPr lang="en-US" sz="1200" dirty="0"/>
                    </a:p>
                  </a:txBody>
                  <a:tcPr/>
                </a:tc>
                <a:tc>
                  <a:txBody>
                    <a:bodyPr/>
                    <a:lstStyle/>
                    <a:p>
                      <a:r>
                        <a:rPr lang="en-US" sz="1200" dirty="0" smtClean="0"/>
                        <a:t>Installation of</a:t>
                      </a:r>
                      <a:r>
                        <a:rPr lang="en-US" sz="1200" baseline="0" dirty="0" smtClean="0"/>
                        <a:t> lab label printers</a:t>
                      </a:r>
                      <a:r>
                        <a:rPr lang="en-US" sz="1200" dirty="0" smtClean="0"/>
                        <a:t> in the ED</a:t>
                      </a:r>
                      <a:r>
                        <a:rPr lang="en-US" sz="1200" baseline="0" dirty="0" smtClean="0"/>
                        <a:t> &amp; Ambulatory Care clinics.</a:t>
                      </a:r>
                      <a:endParaRPr lang="en-US" sz="1200" dirty="0"/>
                    </a:p>
                  </a:txBody>
                  <a:tcPr/>
                </a:tc>
                <a:tc>
                  <a:txBody>
                    <a:bodyPr/>
                    <a:lstStyle/>
                    <a:p>
                      <a:r>
                        <a:rPr lang="en-US" sz="1200" dirty="0" smtClean="0"/>
                        <a:t>K. Davis/K. Martin</a:t>
                      </a:r>
                      <a:endParaRPr lang="en-US" sz="1200" dirty="0"/>
                    </a:p>
                  </a:txBody>
                  <a:tcPr/>
                </a:tc>
              </a:tr>
            </a:tbl>
          </a:graphicData>
        </a:graphic>
      </p:graphicFrame>
      <p:sp>
        <p:nvSpPr>
          <p:cNvPr id="6" name="Title 1"/>
          <p:cNvSpPr>
            <a:spLocks noGrp="1"/>
          </p:cNvSpPr>
          <p:nvPr>
            <p:ph type="title"/>
          </p:nvPr>
        </p:nvSpPr>
        <p:spPr>
          <a:xfrm>
            <a:off x="304800" y="152400"/>
            <a:ext cx="6584950" cy="914400"/>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a:t>
            </a:r>
            <a:r>
              <a:rPr lang="en-US" sz="1400" b="1" dirty="0" smtClean="0">
                <a:solidFill>
                  <a:schemeClr val="accent2"/>
                </a:solidFill>
              </a:rPr>
              <a:t>Pathology-Current Projects</a:t>
            </a:r>
            <a:br>
              <a:rPr lang="en-US" sz="1400" b="1" dirty="0" smtClean="0">
                <a:solidFill>
                  <a:schemeClr val="accent2"/>
                </a:solidFill>
              </a:rPr>
            </a:br>
            <a:r>
              <a:rPr lang="en-US" sz="1400" b="1" dirty="0" smtClean="0">
                <a:solidFill>
                  <a:schemeClr val="accent2"/>
                </a:solidFill>
              </a:rPr>
              <a:t>**</a:t>
            </a:r>
            <a:r>
              <a:rPr lang="en-US" sz="1200" dirty="0" smtClean="0">
                <a:solidFill>
                  <a:schemeClr val="accent2"/>
                </a:solidFill>
              </a:rPr>
              <a:t>This is a highlight of projects ongoing in the CP labs.  This list is not meant to be all inclusive of every activity occurring in the department.</a:t>
            </a:r>
            <a:r>
              <a:rPr lang="en-US" sz="1200" u="sng" dirty="0">
                <a:solidFill>
                  <a:schemeClr val="accent2"/>
                </a:solidFill>
              </a:rPr>
              <a:t/>
            </a:r>
            <a:br>
              <a:rPr lang="en-US" sz="1200" u="sng" dirty="0">
                <a:solidFill>
                  <a:schemeClr val="accent2"/>
                </a:solidFill>
              </a:rPr>
            </a:br>
            <a:endParaRPr lang="en-US" sz="1200" dirty="0" smtClean="0"/>
          </a:p>
        </p:txBody>
      </p:sp>
    </p:spTree>
    <p:extLst>
      <p:ext uri="{BB962C8B-B14F-4D97-AF65-F5344CB8AC3E}">
        <p14:creationId xmlns:p14="http://schemas.microsoft.com/office/powerpoint/2010/main" val="3905381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609600" y="838200"/>
            <a:ext cx="6248400" cy="7509748"/>
          </a:xfrm>
          <a:prstGeom prst="rect">
            <a:avLst/>
          </a:prstGeom>
          <a:noFill/>
          <a:ln w="9525">
            <a:noFill/>
            <a:miter lim="800000"/>
            <a:headEnd/>
            <a:tailEnd/>
          </a:ln>
        </p:spPr>
        <p:txBody>
          <a:bodyPr wrap="square">
            <a:spAutoFit/>
          </a:bodyPr>
          <a:lstStyle/>
          <a:p>
            <a:r>
              <a:rPr lang="en-US" sz="2200" dirty="0"/>
              <a:t>Clinical Laboratory </a:t>
            </a:r>
            <a:r>
              <a:rPr lang="en-US" sz="2200" dirty="0" smtClean="0"/>
              <a:t>News, Notes, and Kudos</a:t>
            </a:r>
            <a:endParaRPr lang="en-US" sz="2200" dirty="0"/>
          </a:p>
          <a:p>
            <a:r>
              <a:rPr lang="en-US" sz="1600" b="0" dirty="0" smtClean="0"/>
              <a:t>------------------------------------------------------------------------------------</a:t>
            </a:r>
            <a:endParaRPr lang="en-US" sz="2200" dirty="0"/>
          </a:p>
          <a:p>
            <a:r>
              <a:rPr lang="en-US" sz="2000" dirty="0" smtClean="0"/>
              <a:t>Promotions </a:t>
            </a:r>
          </a:p>
          <a:p>
            <a:endParaRPr lang="en-US" sz="1600" dirty="0"/>
          </a:p>
          <a:p>
            <a:r>
              <a:rPr lang="en-US" sz="1600" dirty="0" smtClean="0"/>
              <a:t>Congratulations to -</a:t>
            </a:r>
          </a:p>
          <a:p>
            <a:endParaRPr lang="en-US" sz="1600" dirty="0" smtClean="0">
              <a:solidFill>
                <a:srgbClr val="FF0000"/>
              </a:solidFill>
            </a:endParaRPr>
          </a:p>
          <a:p>
            <a:r>
              <a:rPr lang="en-US" sz="1600" dirty="0" smtClean="0">
                <a:solidFill>
                  <a:srgbClr val="FF0000"/>
                </a:solidFill>
              </a:rPr>
              <a:t>Theresa Downs, MT(ASCP)SBB</a:t>
            </a:r>
            <a:r>
              <a:rPr lang="en-US" sz="1600" dirty="0" smtClean="0"/>
              <a:t>, </a:t>
            </a:r>
            <a:r>
              <a:rPr lang="en-US" sz="1600" b="0" dirty="0" smtClean="0"/>
              <a:t>Administrative Manager of the Blood Bank &amp; Transfusion Service</a:t>
            </a:r>
            <a:endParaRPr lang="en-US" sz="1600" b="0" dirty="0"/>
          </a:p>
          <a:p>
            <a:endParaRPr lang="en-US" sz="1600" b="0" dirty="0" smtClean="0"/>
          </a:p>
          <a:p>
            <a:r>
              <a:rPr lang="en-US" sz="1600" dirty="0" smtClean="0">
                <a:solidFill>
                  <a:srgbClr val="FF0000"/>
                </a:solidFill>
              </a:rPr>
              <a:t>John Ko, MLS(ASCP)</a:t>
            </a:r>
            <a:r>
              <a:rPr lang="en-US" sz="1600" baseline="30000" dirty="0" smtClean="0">
                <a:solidFill>
                  <a:srgbClr val="FF0000"/>
                </a:solidFill>
              </a:rPr>
              <a:t>CM</a:t>
            </a:r>
            <a:r>
              <a:rPr lang="en-US" sz="1600" dirty="0" smtClean="0"/>
              <a:t>, </a:t>
            </a:r>
            <a:r>
              <a:rPr lang="en-US" sz="1600" b="0" dirty="0" smtClean="0"/>
              <a:t>Supervisor of the Transfusion Service Day and Midnight shifts</a:t>
            </a:r>
          </a:p>
          <a:p>
            <a:endParaRPr lang="en-US" sz="1600" b="0" dirty="0"/>
          </a:p>
          <a:p>
            <a:r>
              <a:rPr lang="en-US" sz="1600" dirty="0">
                <a:solidFill>
                  <a:srgbClr val="FF0000"/>
                </a:solidFill>
              </a:rPr>
              <a:t>Turquessa </a:t>
            </a:r>
            <a:r>
              <a:rPr lang="en-US" sz="1600" dirty="0" smtClean="0">
                <a:solidFill>
                  <a:srgbClr val="FF0000"/>
                </a:solidFill>
              </a:rPr>
              <a:t>Brown, CG(ASCP)</a:t>
            </a:r>
            <a:r>
              <a:rPr lang="en-US" sz="1600" baseline="30000" dirty="0" smtClean="0">
                <a:solidFill>
                  <a:srgbClr val="FF0000"/>
                </a:solidFill>
              </a:rPr>
              <a:t>CM</a:t>
            </a:r>
            <a:r>
              <a:rPr lang="en-US" sz="1600" dirty="0" smtClean="0"/>
              <a:t>, </a:t>
            </a:r>
            <a:r>
              <a:rPr lang="en-US" sz="1600" b="0" dirty="0" smtClean="0"/>
              <a:t>Supervisor of the  Cytogenetics and FISH Laboratory</a:t>
            </a:r>
            <a:endParaRPr lang="en-US" sz="1600" b="0" dirty="0"/>
          </a:p>
          <a:p>
            <a:pPr>
              <a:buFont typeface="Arial" charset="0"/>
              <a:buChar char="•"/>
            </a:pPr>
            <a:endParaRPr lang="en-US" sz="1600" b="0" dirty="0"/>
          </a:p>
          <a:p>
            <a:r>
              <a:rPr lang="en-US" sz="2200" dirty="0" smtClean="0"/>
              <a:t>Kudos</a:t>
            </a:r>
          </a:p>
          <a:p>
            <a:endParaRPr lang="en-US" sz="2200" dirty="0"/>
          </a:p>
          <a:p>
            <a:pPr marL="342900" indent="-342900">
              <a:buFont typeface="Arial" pitchFamily="34" charset="0"/>
              <a:buChar char="•"/>
            </a:pPr>
            <a:r>
              <a:rPr lang="en-US" sz="2200" dirty="0" smtClean="0">
                <a:solidFill>
                  <a:srgbClr val="FF0000"/>
                </a:solidFill>
              </a:rPr>
              <a:t>Beth Cox, Leslie Ernst, Teri Scott, Jennifer Vezina &amp; Lynn Knudson-Horneber  </a:t>
            </a:r>
            <a:r>
              <a:rPr lang="en-US" sz="2000" b="0" dirty="0" smtClean="0"/>
              <a:t>Developing a protocol along with Specimen Processing to alter how chorionic villus specimens are transported to the Cytogenetics laboratory to optimize technologist time and maintain a presence in the laboratory.</a:t>
            </a:r>
          </a:p>
          <a:p>
            <a:pPr marL="342900" indent="-342900">
              <a:buFont typeface="Arial" pitchFamily="34" charset="0"/>
              <a:buChar char="•"/>
            </a:pPr>
            <a:endParaRPr lang="en-US" sz="2200" b="0" dirty="0">
              <a:solidFill>
                <a:srgbClr val="FF0000"/>
              </a:solidFill>
            </a:endParaRPr>
          </a:p>
          <a:p>
            <a:endParaRPr lang="en-US"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7675" y="5119504"/>
            <a:ext cx="6584950" cy="4358586"/>
          </a:xfrm>
        </p:spPr>
        <p:txBody>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2000" dirty="0" smtClean="0"/>
              <a:t>.</a:t>
            </a:r>
            <a:endParaRPr lang="en-US" sz="2000" dirty="0"/>
          </a:p>
          <a:p>
            <a:endParaRPr lang="en-US" sz="2400" dirty="0" smtClean="0"/>
          </a:p>
          <a:p>
            <a:endParaRPr lang="en-US" sz="2400" dirty="0"/>
          </a:p>
          <a:p>
            <a:pPr marL="0" indent="0">
              <a:buNone/>
            </a:pPr>
            <a:endParaRPr lang="en-US" dirty="0"/>
          </a:p>
        </p:txBody>
      </p:sp>
      <p:sp>
        <p:nvSpPr>
          <p:cNvPr id="2" name="Title 1"/>
          <p:cNvSpPr>
            <a:spLocks noGrp="1"/>
          </p:cNvSpPr>
          <p:nvPr>
            <p:ph type="title"/>
          </p:nvPr>
        </p:nvSpPr>
        <p:spPr>
          <a:xfrm>
            <a:off x="447675" y="-228600"/>
            <a:ext cx="6584950" cy="1600200"/>
          </a:xfrm>
        </p:spPr>
        <p:txBody>
          <a:bodyPr/>
          <a:lstStyle/>
          <a:p>
            <a:pPr marL="0" indent="0"/>
            <a:r>
              <a:rPr lang="en-US" sz="1400" b="1" dirty="0">
                <a:solidFill>
                  <a:schemeClr val="accent2"/>
                </a:solidFill>
              </a:rPr>
              <a:t>Clinical Pathology Patient Care Quality</a:t>
            </a:r>
            <a:r>
              <a:rPr lang="en-US" sz="2400" b="1" u="sng" dirty="0">
                <a:solidFill>
                  <a:schemeClr val="accent2"/>
                </a:solidFill>
              </a:rPr>
              <a:t/>
            </a:r>
            <a:br>
              <a:rPr lang="en-US" sz="2400" b="1" u="sng" dirty="0">
                <a:solidFill>
                  <a:schemeClr val="accent2"/>
                </a:solidFill>
              </a:rPr>
            </a:br>
            <a:r>
              <a:rPr lang="en-US" sz="1600" b="1" dirty="0">
                <a:solidFill>
                  <a:schemeClr val="accent2"/>
                </a:solidFill>
              </a:rPr>
              <a:t>Pathology- </a:t>
            </a:r>
            <a:r>
              <a:rPr lang="en-US" sz="1600" b="1" dirty="0" smtClean="0">
                <a:solidFill>
                  <a:schemeClr val="accent2"/>
                </a:solidFill>
              </a:rPr>
              <a:t>Molecular Diagnostics</a:t>
            </a:r>
            <a:endParaRPr lang="en-US" sz="16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54991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5199995"/>
            <a:ext cx="3206750" cy="4185761"/>
          </a:xfrm>
          <a:prstGeom prst="rect">
            <a:avLst/>
          </a:prstGeom>
          <a:noFill/>
          <a:ln>
            <a:solidFill>
              <a:srgbClr val="000066"/>
            </a:solidFill>
          </a:ln>
        </p:spPr>
        <p:txBody>
          <a:bodyPr wrap="square" rtlCol="0">
            <a:spAutoFit/>
          </a:bodyPr>
          <a:lstStyle/>
          <a:p>
            <a:r>
              <a:rPr lang="en-US" sz="1400" dirty="0"/>
              <a:t>Description of the Problem</a:t>
            </a:r>
            <a:r>
              <a:rPr lang="en-US" sz="1400" dirty="0" smtClean="0"/>
              <a:t>:</a:t>
            </a:r>
          </a:p>
          <a:p>
            <a:r>
              <a:rPr lang="en-US" sz="1400" b="0" dirty="0" smtClean="0"/>
              <a:t>Increasing number of amended reports. </a:t>
            </a:r>
            <a:endParaRPr lang="en-US" sz="1400" b="0" dirty="0"/>
          </a:p>
          <a:p>
            <a:endParaRPr lang="en-US" sz="1400" b="0" dirty="0"/>
          </a:p>
          <a:p>
            <a:r>
              <a:rPr lang="en-US" sz="1400" dirty="0"/>
              <a:t>Impact</a:t>
            </a:r>
            <a:r>
              <a:rPr lang="en-US" sz="1400" b="0" dirty="0"/>
              <a:t>: </a:t>
            </a:r>
            <a:r>
              <a:rPr lang="en-US" sz="1400" b="0" dirty="0" smtClean="0"/>
              <a:t>Potential for patient treatment errors based on incorrect reports and the time needed to correct the report and notify the clinician. Reports were missing data.. </a:t>
            </a:r>
          </a:p>
          <a:p>
            <a:endParaRPr lang="en-US" sz="1400" b="0" dirty="0"/>
          </a:p>
          <a:p>
            <a:r>
              <a:rPr lang="en-US" sz="1400" dirty="0"/>
              <a:t>Reporter of the Problem:</a:t>
            </a:r>
          </a:p>
          <a:p>
            <a:r>
              <a:rPr lang="en-US" sz="1400" b="0" dirty="0" smtClean="0"/>
              <a:t>Molecular Laboratory Staff</a:t>
            </a:r>
          </a:p>
          <a:p>
            <a:endParaRPr lang="en-US" sz="1400" b="0" dirty="0"/>
          </a:p>
          <a:p>
            <a:r>
              <a:rPr lang="en-US" sz="1400" dirty="0"/>
              <a:t>Description of the Solution:</a:t>
            </a:r>
          </a:p>
          <a:p>
            <a:r>
              <a:rPr lang="en-US" sz="1400" b="0" dirty="0" smtClean="0"/>
              <a:t>Investigated origin or spike seen in corrected reports in October. </a:t>
            </a:r>
            <a:r>
              <a:rPr lang="en-US" sz="1400" b="0" dirty="0"/>
              <a:t>Problem occurred after a software fix was installed. </a:t>
            </a:r>
            <a:endParaRPr lang="en-US" sz="1400" b="0" dirty="0" smtClean="0"/>
          </a:p>
          <a:p>
            <a:endParaRPr lang="en-US" sz="1400" b="0" dirty="0"/>
          </a:p>
        </p:txBody>
      </p:sp>
      <p:sp>
        <p:nvSpPr>
          <p:cNvPr id="6" name="TextBox 5"/>
          <p:cNvSpPr txBox="1"/>
          <p:nvPr/>
        </p:nvSpPr>
        <p:spPr>
          <a:xfrm>
            <a:off x="3756099" y="5199995"/>
            <a:ext cx="3346450" cy="4185761"/>
          </a:xfrm>
          <a:prstGeom prst="rect">
            <a:avLst/>
          </a:prstGeom>
          <a:noFill/>
          <a:ln>
            <a:solidFill>
              <a:schemeClr val="tx1"/>
            </a:solidFill>
          </a:ln>
        </p:spPr>
        <p:txBody>
          <a:bodyPr wrap="square" rtlCol="0">
            <a:spAutoFit/>
          </a:bodyPr>
          <a:lstStyle/>
          <a:p>
            <a:r>
              <a:rPr lang="en-US" sz="1400" dirty="0" smtClean="0"/>
              <a:t>How </a:t>
            </a:r>
            <a:r>
              <a:rPr lang="en-US" sz="1400" dirty="0"/>
              <a:t>we know it worked</a:t>
            </a:r>
            <a:r>
              <a:rPr lang="en-US" sz="1400" dirty="0" smtClean="0"/>
              <a:t>: </a:t>
            </a:r>
            <a:r>
              <a:rPr lang="en-US" sz="1400" b="0" dirty="0" smtClean="0"/>
              <a:t>Backed out of software enhancement. </a:t>
            </a:r>
          </a:p>
          <a:p>
            <a:r>
              <a:rPr lang="en-US" sz="1400" b="0" dirty="0" smtClean="0"/>
              <a:t>The </a:t>
            </a:r>
            <a:r>
              <a:rPr lang="en-US" sz="1400" b="0" dirty="0"/>
              <a:t>total number of reported incidents decreased over 30% from 391 to 262. </a:t>
            </a:r>
            <a:endParaRPr lang="en-US" sz="1400" b="0" dirty="0" smtClean="0"/>
          </a:p>
          <a:p>
            <a:pPr algn="ctr"/>
            <a:endParaRPr lang="en-US" sz="1400" dirty="0" smtClean="0"/>
          </a:p>
          <a:p>
            <a:pPr algn="ctr"/>
            <a:r>
              <a:rPr lang="en-US" sz="1400" dirty="0" smtClean="0"/>
              <a:t>2014 Errors</a:t>
            </a:r>
          </a:p>
          <a:p>
            <a:endParaRPr lang="en-US" sz="1400" b="0" dirty="0" smtClean="0"/>
          </a:p>
          <a:p>
            <a:r>
              <a:rPr lang="en-US" sz="1400" b="0" dirty="0" smtClean="0"/>
              <a:t>Client </a:t>
            </a:r>
            <a:r>
              <a:rPr lang="en-US" sz="1400" b="0" dirty="0"/>
              <a:t>error </a:t>
            </a:r>
            <a:r>
              <a:rPr lang="en-US" sz="1400" b="0" dirty="0" smtClean="0"/>
              <a:t> 	        = </a:t>
            </a:r>
            <a:r>
              <a:rPr lang="en-US" sz="1400" b="0" dirty="0"/>
              <a:t>46%</a:t>
            </a:r>
          </a:p>
          <a:p>
            <a:r>
              <a:rPr lang="en-US" sz="1400" b="0" dirty="0"/>
              <a:t>Molecular Lab error </a:t>
            </a:r>
            <a:r>
              <a:rPr lang="en-US" sz="1400" b="0" dirty="0" smtClean="0"/>
              <a:t>	        = 28</a:t>
            </a:r>
            <a:r>
              <a:rPr lang="en-US" sz="1400" b="0" dirty="0"/>
              <a:t>%</a:t>
            </a:r>
          </a:p>
          <a:p>
            <a:r>
              <a:rPr lang="en-US" sz="1400" b="0" dirty="0"/>
              <a:t>SOFT Computer </a:t>
            </a:r>
            <a:r>
              <a:rPr lang="en-US" sz="1400" b="0" dirty="0" smtClean="0"/>
              <a:t>error	        = </a:t>
            </a:r>
            <a:r>
              <a:rPr lang="en-US" sz="1400" b="0" dirty="0"/>
              <a:t>25%</a:t>
            </a:r>
          </a:p>
          <a:p>
            <a:r>
              <a:rPr lang="en-US" sz="1400" b="0" dirty="0"/>
              <a:t>Specimen Processing error </a:t>
            </a:r>
            <a:r>
              <a:rPr lang="en-US" sz="1400" b="0" dirty="0" smtClean="0"/>
              <a:t> </a:t>
            </a:r>
            <a:r>
              <a:rPr lang="en-US" sz="1400" b="0" dirty="0"/>
              <a:t>= </a:t>
            </a:r>
            <a:r>
              <a:rPr lang="en-US" sz="1400" b="0" dirty="0" smtClean="0"/>
              <a:t> 1</a:t>
            </a:r>
            <a:r>
              <a:rPr lang="en-US" sz="1400" b="0" dirty="0"/>
              <a:t>%</a:t>
            </a:r>
          </a:p>
          <a:p>
            <a:endParaRPr lang="en-US" sz="1400" b="0" dirty="0" smtClean="0"/>
          </a:p>
          <a:p>
            <a:r>
              <a:rPr lang="en-US" sz="1400" dirty="0" smtClean="0"/>
              <a:t>Area for Improvement:</a:t>
            </a:r>
          </a:p>
          <a:p>
            <a:pPr>
              <a:spcAft>
                <a:spcPts val="1200"/>
              </a:spcAft>
            </a:pPr>
            <a:r>
              <a:rPr lang="en-US" sz="1400" b="0" dirty="0" smtClean="0"/>
              <a:t>Reduce laboratory error and continue education of clients to reduce the remaining errors</a:t>
            </a:r>
            <a:r>
              <a:rPr lang="en-US" sz="1400" dirty="0" smtClean="0"/>
              <a:t>.</a:t>
            </a:r>
            <a:endParaRPr lang="en-US" sz="1400" dirty="0"/>
          </a:p>
          <a:p>
            <a:endParaRPr lang="en-US" sz="1600" b="0" dirty="0">
              <a:solidFill>
                <a:srgbClr val="FF0000"/>
              </a:solidFill>
            </a:endParaRPr>
          </a:p>
          <a:p>
            <a:endParaRPr lang="en-US" sz="1600" b="0" dirty="0" smtClean="0">
              <a:solidFill>
                <a:srgbClr val="FF0000"/>
              </a:solidFill>
            </a:endParaRPr>
          </a:p>
        </p:txBody>
      </p:sp>
    </p:spTree>
    <p:extLst>
      <p:ext uri="{BB962C8B-B14F-4D97-AF65-F5344CB8AC3E}">
        <p14:creationId xmlns:p14="http://schemas.microsoft.com/office/powerpoint/2010/main" val="3588592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ext uri="{D42A27DB-BD31-4B8C-83A1-F6EECF244321}">
                <p14:modId xmlns:p14="http://schemas.microsoft.com/office/powerpoint/2010/main" val="2083510201"/>
              </p:ext>
            </p:extLst>
          </p:nvPr>
        </p:nvGraphicFramePr>
        <p:xfrm>
          <a:off x="1143000" y="844153"/>
          <a:ext cx="5029200" cy="429077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09008" y="228600"/>
            <a:ext cx="4210792" cy="615553"/>
          </a:xfrm>
          <a:prstGeom prst="rect">
            <a:avLst/>
          </a:prstGeom>
        </p:spPr>
        <p:txBody>
          <a:bodyPr wrap="square">
            <a:spAutoFit/>
          </a:bodyPr>
          <a:lstStyle/>
          <a:p>
            <a:pPr marL="0" indent="0" algn="ctr">
              <a:buNone/>
            </a:pPr>
            <a:r>
              <a:rPr lang="en-US" sz="1600" dirty="0">
                <a:solidFill>
                  <a:schemeClr val="accent2"/>
                </a:solidFill>
              </a:rPr>
              <a:t>Clinical Pathology Patient Care Quality</a:t>
            </a:r>
            <a:r>
              <a:rPr lang="en-US" sz="1600" u="sng" dirty="0">
                <a:solidFill>
                  <a:schemeClr val="accent2"/>
                </a:solidFill>
              </a:rPr>
              <a:t/>
            </a:r>
            <a:br>
              <a:rPr lang="en-US" sz="1600" u="sng" dirty="0">
                <a:solidFill>
                  <a:schemeClr val="accent2"/>
                </a:solidFill>
              </a:rPr>
            </a:br>
            <a:r>
              <a:rPr lang="en-US" sz="1800" dirty="0" smtClean="0">
                <a:solidFill>
                  <a:schemeClr val="accent2"/>
                </a:solidFill>
              </a:rPr>
              <a:t>Pathology- Blood Bank</a:t>
            </a:r>
            <a:endParaRPr 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5105400"/>
            <a:ext cx="3054350" cy="183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9912" y="7065335"/>
            <a:ext cx="2822575" cy="2277547"/>
          </a:xfrm>
          <a:prstGeom prst="rect">
            <a:avLst/>
          </a:prstGeom>
          <a:noFill/>
        </p:spPr>
        <p:txBody>
          <a:bodyPr wrap="square" rtlCol="0">
            <a:spAutoFit/>
          </a:bodyPr>
          <a:lstStyle/>
          <a:p>
            <a:r>
              <a:rPr lang="en-US" dirty="0" smtClean="0"/>
              <a:t>Description of the Problem:</a:t>
            </a:r>
          </a:p>
          <a:p>
            <a:r>
              <a:rPr lang="en-US" sz="1400" b="0" dirty="0" smtClean="0"/>
              <a:t>Unusable specimens being submitted by the Emergency Department. </a:t>
            </a:r>
          </a:p>
          <a:p>
            <a:r>
              <a:rPr lang="en-US" sz="1400" dirty="0" smtClean="0"/>
              <a:t>Impact</a:t>
            </a:r>
            <a:r>
              <a:rPr lang="en-US" sz="1400" b="0" dirty="0" smtClean="0"/>
              <a:t>: Delay in providing blood components; waste as the specimen had to be redrawn. </a:t>
            </a:r>
            <a:r>
              <a:rPr lang="en-US" sz="1400" dirty="0"/>
              <a:t>Description of Solution:</a:t>
            </a:r>
          </a:p>
          <a:p>
            <a:r>
              <a:rPr lang="en-US" sz="1400" b="0" dirty="0"/>
              <a:t>Providing information to the ED staff collecting </a:t>
            </a:r>
            <a:r>
              <a:rPr lang="en-US" sz="1400" b="0" dirty="0" smtClean="0"/>
              <a:t>specimens.</a:t>
            </a:r>
            <a:endParaRPr lang="en-US" sz="1400" b="0" dirty="0"/>
          </a:p>
        </p:txBody>
      </p:sp>
      <p:sp>
        <p:nvSpPr>
          <p:cNvPr id="7" name="TextBox 6"/>
          <p:cNvSpPr txBox="1"/>
          <p:nvPr/>
        </p:nvSpPr>
        <p:spPr>
          <a:xfrm>
            <a:off x="3581400" y="7086600"/>
            <a:ext cx="2844060" cy="2462213"/>
          </a:xfrm>
          <a:prstGeom prst="rect">
            <a:avLst/>
          </a:prstGeom>
          <a:noFill/>
        </p:spPr>
        <p:txBody>
          <a:bodyPr wrap="square" rtlCol="0">
            <a:spAutoFit/>
          </a:bodyPr>
          <a:lstStyle/>
          <a:p>
            <a:r>
              <a:rPr lang="en-US" sz="1400" dirty="0" smtClean="0"/>
              <a:t>How we know it worked:</a:t>
            </a:r>
          </a:p>
          <a:p>
            <a:r>
              <a:rPr lang="en-US" sz="1400" b="0" dirty="0"/>
              <a:t>The number of ED specimen problems per quarter has dropped </a:t>
            </a:r>
            <a:r>
              <a:rPr lang="en-US" sz="1400" b="0" dirty="0" smtClean="0"/>
              <a:t>from </a:t>
            </a:r>
            <a:r>
              <a:rPr lang="en-US" sz="1400" b="0" dirty="0"/>
              <a:t>o</a:t>
            </a:r>
            <a:r>
              <a:rPr lang="en-US" sz="1400" b="0" dirty="0" smtClean="0"/>
              <a:t>ver 90 per quarter to less than 40 </a:t>
            </a:r>
            <a:r>
              <a:rPr lang="en-US" sz="1400" b="0" dirty="0"/>
              <a:t>due to enhanced training of ED staff</a:t>
            </a:r>
            <a:r>
              <a:rPr lang="en-US" sz="1400" b="0" dirty="0" smtClean="0"/>
              <a:t>.</a:t>
            </a:r>
          </a:p>
          <a:p>
            <a:r>
              <a:rPr lang="en-US" sz="1400" dirty="0"/>
              <a:t>Area for </a:t>
            </a:r>
            <a:r>
              <a:rPr lang="en-US" sz="1400" dirty="0" smtClean="0"/>
              <a:t>Improvement:</a:t>
            </a:r>
          </a:p>
          <a:p>
            <a:r>
              <a:rPr lang="en-US" sz="1400" b="0" dirty="0" smtClean="0"/>
              <a:t>Low volume (QNS), </a:t>
            </a:r>
            <a:r>
              <a:rPr lang="en-US" sz="1400" b="0" dirty="0" err="1" smtClean="0"/>
              <a:t>hemolyzed</a:t>
            </a:r>
            <a:r>
              <a:rPr lang="en-US" sz="1400" b="0" dirty="0" smtClean="0"/>
              <a:t> and clotted specimens. </a:t>
            </a:r>
            <a:endParaRPr lang="en-US" sz="1400" b="0" dirty="0"/>
          </a:p>
          <a:p>
            <a:endParaRPr lang="en-US" sz="1400" b="0" dirty="0"/>
          </a:p>
          <a:p>
            <a:r>
              <a:rPr lang="en-US" sz="1400" b="0" dirty="0" smtClean="0"/>
              <a:t> </a:t>
            </a:r>
            <a:endParaRPr lang="en-US" sz="1400" b="0" dirty="0"/>
          </a:p>
        </p:txBody>
      </p:sp>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90892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0821" y="76200"/>
            <a:ext cx="6584950" cy="714375"/>
          </a:xfrm>
        </p:spPr>
        <p:txBody>
          <a:bodyPr/>
          <a:lstStyle/>
          <a:p>
            <a:r>
              <a:rPr lang="en-US" sz="1400" b="1" dirty="0">
                <a:solidFill>
                  <a:schemeClr val="accent2"/>
                </a:solidFill>
              </a:rPr>
              <a:t>Clinical Pathology Patient Care Quality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r>
              <a:rPr lang="en-US" sz="1600" dirty="0" smtClean="0">
                <a:solidFill>
                  <a:schemeClr val="accent2"/>
                </a:solidFill>
              </a:rPr>
              <a:t>Blood Bank</a:t>
            </a:r>
            <a:endParaRPr lang="en-US" sz="1800" b="1" dirty="0" smtClean="0"/>
          </a:p>
        </p:txBody>
      </p:sp>
      <p:sp>
        <p:nvSpPr>
          <p:cNvPr id="9" name="TextBox 8"/>
          <p:cNvSpPr txBox="1"/>
          <p:nvPr/>
        </p:nvSpPr>
        <p:spPr>
          <a:xfrm>
            <a:off x="676938" y="5347467"/>
            <a:ext cx="3056862" cy="4031873"/>
          </a:xfrm>
          <a:prstGeom prst="rect">
            <a:avLst/>
          </a:prstGeom>
          <a:noFill/>
          <a:ln>
            <a:solidFill>
              <a:schemeClr val="tx1"/>
            </a:solidFill>
          </a:ln>
        </p:spPr>
        <p:txBody>
          <a:bodyPr wrap="square" rtlCol="0">
            <a:spAutoFit/>
          </a:bodyPr>
          <a:lstStyle/>
          <a:p>
            <a:r>
              <a:rPr lang="en-US" sz="1600" dirty="0" smtClean="0"/>
              <a:t>Description of the Problem: </a:t>
            </a:r>
            <a:r>
              <a:rPr lang="en-US" sz="1600" b="0" dirty="0" smtClean="0"/>
              <a:t>The waste of blood components rose significantly with the move to the New Mott Hospital</a:t>
            </a:r>
            <a:r>
              <a:rPr lang="en-US" sz="1600" b="0" dirty="0"/>
              <a:t> </a:t>
            </a:r>
            <a:r>
              <a:rPr lang="en-US" sz="1600" b="0" dirty="0" smtClean="0"/>
              <a:t>in December of 2013.</a:t>
            </a:r>
          </a:p>
          <a:p>
            <a:endParaRPr lang="en-US" sz="1600" b="0" dirty="0" smtClean="0"/>
          </a:p>
          <a:p>
            <a:r>
              <a:rPr lang="en-US" sz="1600" dirty="0" smtClean="0"/>
              <a:t>Impact</a:t>
            </a:r>
            <a:r>
              <a:rPr lang="en-US" sz="1600" b="0" dirty="0" smtClean="0"/>
              <a:t>: Waste </a:t>
            </a:r>
            <a:r>
              <a:rPr lang="en-US" sz="1600" b="0" dirty="0"/>
              <a:t>of a valuable </a:t>
            </a:r>
            <a:r>
              <a:rPr lang="en-US" sz="1600" b="0" dirty="0" smtClean="0"/>
              <a:t>resource and the financial loss of unusable products.</a:t>
            </a:r>
          </a:p>
          <a:p>
            <a:endParaRPr lang="en-US" sz="1600" b="0" dirty="0" smtClean="0"/>
          </a:p>
          <a:p>
            <a:r>
              <a:rPr lang="en-US" sz="1600" dirty="0" smtClean="0"/>
              <a:t>Reporter of the Problem:</a:t>
            </a:r>
          </a:p>
          <a:p>
            <a:r>
              <a:rPr lang="en-US" sz="1600" b="0" dirty="0" smtClean="0"/>
              <a:t>Blood Bank Staff</a:t>
            </a:r>
          </a:p>
          <a:p>
            <a:endParaRPr lang="en-US" sz="1600" b="0" dirty="0" smtClean="0"/>
          </a:p>
          <a:p>
            <a:r>
              <a:rPr lang="en-US" sz="1600" dirty="0" smtClean="0"/>
              <a:t>Description of the Solution:</a:t>
            </a:r>
          </a:p>
          <a:p>
            <a:r>
              <a:rPr lang="en-US" sz="1600" b="0" dirty="0" smtClean="0"/>
              <a:t>Interventions included training staff to read temperature</a:t>
            </a:r>
            <a:endParaRPr lang="en-US" sz="1600" b="0" dirty="0">
              <a:solidFill>
                <a:srgbClr val="FF0000"/>
              </a:solidFill>
            </a:endParaRPr>
          </a:p>
        </p:txBody>
      </p:sp>
      <p:pic>
        <p:nvPicPr>
          <p:cNvPr id="5" name="Picture 4"/>
          <p:cNvPicPr/>
          <p:nvPr/>
        </p:nvPicPr>
        <p:blipFill>
          <a:blip r:embed="rId3"/>
          <a:stretch>
            <a:fillRect/>
          </a:stretch>
        </p:blipFill>
        <p:spPr>
          <a:xfrm>
            <a:off x="1371600" y="827568"/>
            <a:ext cx="4155284" cy="2362199"/>
          </a:xfrm>
          <a:prstGeom prst="rect">
            <a:avLst/>
          </a:prstGeom>
        </p:spPr>
      </p:pic>
      <p:pic>
        <p:nvPicPr>
          <p:cNvPr id="6" name="Picture 5"/>
          <p:cNvPicPr/>
          <p:nvPr/>
        </p:nvPicPr>
        <p:blipFill>
          <a:blip r:embed="rId4"/>
          <a:stretch>
            <a:fillRect/>
          </a:stretch>
        </p:blipFill>
        <p:spPr>
          <a:xfrm>
            <a:off x="1447800" y="2971800"/>
            <a:ext cx="4079084" cy="2338453"/>
          </a:xfrm>
          <a:prstGeom prst="rect">
            <a:avLst/>
          </a:prstGeom>
        </p:spPr>
      </p:pic>
      <p:sp>
        <p:nvSpPr>
          <p:cNvPr id="7" name="TextBox 6"/>
          <p:cNvSpPr txBox="1"/>
          <p:nvPr/>
        </p:nvSpPr>
        <p:spPr>
          <a:xfrm>
            <a:off x="3886200" y="5363416"/>
            <a:ext cx="3059244" cy="4016484"/>
          </a:xfrm>
          <a:prstGeom prst="rect">
            <a:avLst/>
          </a:prstGeom>
          <a:noFill/>
          <a:ln>
            <a:solidFill>
              <a:schemeClr val="tx1"/>
            </a:solidFill>
          </a:ln>
        </p:spPr>
        <p:txBody>
          <a:bodyPr wrap="square" rtlCol="0">
            <a:spAutoFit/>
          </a:bodyPr>
          <a:lstStyle/>
          <a:p>
            <a:r>
              <a:rPr lang="en-US" sz="1600" b="0" dirty="0"/>
              <a:t>indicators, use of insulated</a:t>
            </a:r>
            <a:endParaRPr lang="en-US" sz="1600" b="0" dirty="0">
              <a:solidFill>
                <a:srgbClr val="FF0000"/>
              </a:solidFill>
            </a:endParaRPr>
          </a:p>
          <a:p>
            <a:r>
              <a:rPr lang="en-US" sz="1600" b="0" dirty="0" smtClean="0"/>
              <a:t>containers </a:t>
            </a:r>
            <a:r>
              <a:rPr lang="en-US" sz="1600" b="0" dirty="0"/>
              <a:t>to transport blood</a:t>
            </a:r>
            <a:endParaRPr lang="en-US" sz="1600" b="0" dirty="0">
              <a:solidFill>
                <a:srgbClr val="FF0000"/>
              </a:solidFill>
            </a:endParaRPr>
          </a:p>
          <a:p>
            <a:r>
              <a:rPr lang="en-US" sz="1600" b="0" dirty="0" smtClean="0"/>
              <a:t>that </a:t>
            </a:r>
            <a:r>
              <a:rPr lang="en-US" sz="1600" b="0" dirty="0"/>
              <a:t>goes to the floor with </a:t>
            </a:r>
            <a:endParaRPr lang="en-US" sz="1600" b="0" dirty="0">
              <a:solidFill>
                <a:srgbClr val="FF0000"/>
              </a:solidFill>
            </a:endParaRPr>
          </a:p>
          <a:p>
            <a:r>
              <a:rPr lang="en-US" sz="1600" b="0" dirty="0" smtClean="0"/>
              <a:t>patients </a:t>
            </a:r>
            <a:r>
              <a:rPr lang="en-US" sz="1600" b="0" dirty="0"/>
              <a:t>and designation of a person responsible for placing blood into the refrigerator. </a:t>
            </a:r>
            <a:endParaRPr lang="en-US" sz="1600" b="0" dirty="0" smtClean="0"/>
          </a:p>
          <a:p>
            <a:pPr>
              <a:spcBef>
                <a:spcPts val="600"/>
              </a:spcBef>
            </a:pPr>
            <a:r>
              <a:rPr lang="en-US" sz="1600" dirty="0"/>
              <a:t>How we know it worked:</a:t>
            </a:r>
          </a:p>
          <a:p>
            <a:r>
              <a:rPr lang="en-US" sz="1600" b="0" dirty="0" smtClean="0"/>
              <a:t>The </a:t>
            </a:r>
            <a:r>
              <a:rPr lang="en-US" sz="1600" b="0" dirty="0"/>
              <a:t>total number of reported incidents decreased over 30% from 391 to </a:t>
            </a:r>
            <a:r>
              <a:rPr lang="en-US" sz="1600" b="0" dirty="0" smtClean="0"/>
              <a:t>262 events. </a:t>
            </a:r>
          </a:p>
          <a:p>
            <a:pPr>
              <a:spcBef>
                <a:spcPts val="1200"/>
              </a:spcBef>
            </a:pPr>
            <a:r>
              <a:rPr lang="en-US" sz="1600" dirty="0" smtClean="0"/>
              <a:t>Area for Improvement:</a:t>
            </a:r>
            <a:endParaRPr lang="en-US" sz="1600" dirty="0"/>
          </a:p>
          <a:p>
            <a:r>
              <a:rPr lang="en-US" sz="1600" b="0" dirty="0" smtClean="0"/>
              <a:t>Efforts </a:t>
            </a:r>
            <a:r>
              <a:rPr lang="en-US" sz="1600" b="0" dirty="0"/>
              <a:t>to reduce waste are continuing. </a:t>
            </a:r>
            <a:r>
              <a:rPr lang="en-US" sz="1600" b="0" dirty="0" smtClean="0"/>
              <a:t>The primary focus remains on 10 W PTCU and OR room 19.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4743" y="76200"/>
            <a:ext cx="6584950" cy="533400"/>
          </a:xfrm>
        </p:spPr>
        <p:txBody>
          <a:bodyPr/>
          <a:lstStyle/>
          <a:p>
            <a:r>
              <a:rPr lang="en-US" sz="1400" b="1" dirty="0">
                <a:solidFill>
                  <a:schemeClr val="accent2"/>
                </a:solidFill>
              </a:rPr>
              <a:t>Clinical Pathology Patient Care </a:t>
            </a:r>
            <a:r>
              <a:rPr lang="en-US" sz="1400" b="1" dirty="0" smtClean="0">
                <a:solidFill>
                  <a:schemeClr val="accent2"/>
                </a:solidFill>
              </a:rPr>
              <a:t>Quality</a:t>
            </a:r>
            <a:r>
              <a:rPr lang="en-US" sz="1400" b="1" u="sng" dirty="0">
                <a:solidFill>
                  <a:schemeClr val="accent2"/>
                </a:solidFill>
              </a:rPr>
              <a:t/>
            </a:r>
            <a:br>
              <a:rPr lang="en-US" sz="1400" b="1" u="sng" dirty="0">
                <a:solidFill>
                  <a:schemeClr val="accent2"/>
                </a:solidFill>
              </a:rPr>
            </a:br>
            <a:r>
              <a:rPr lang="en-US" sz="1600" dirty="0" smtClean="0">
                <a:solidFill>
                  <a:schemeClr val="accent2"/>
                </a:solidFill>
              </a:rPr>
              <a:t>Chemistry</a:t>
            </a:r>
            <a:endParaRPr lang="en-US" sz="1800" b="1" dirty="0" smtClean="0"/>
          </a:p>
        </p:txBody>
      </p:sp>
      <p:sp>
        <p:nvSpPr>
          <p:cNvPr id="7" name="Content Placeholder 5"/>
          <p:cNvSpPr>
            <a:spLocks noGrp="1" noChangeArrowheads="1"/>
          </p:cNvSpPr>
          <p:nvPr>
            <p:ph idx="1"/>
          </p:nvPr>
        </p:nvSpPr>
        <p:spPr>
          <a:xfrm>
            <a:off x="329587" y="4571999"/>
            <a:ext cx="3425739" cy="4952999"/>
          </a:xfrm>
          <a:prstGeom prst="rect">
            <a:avLst/>
          </a:prstGeom>
          <a:ln>
            <a:solidFill>
              <a:schemeClr val="tx1"/>
            </a:solidFill>
          </a:ln>
        </p:spPr>
        <p:txBody>
          <a:bodyPr/>
          <a:lstStyle/>
          <a:p>
            <a:pPr marL="0" indent="0" eaLnBrk="1" hangingPunct="1">
              <a:buFontTx/>
              <a:buNone/>
            </a:pPr>
            <a:r>
              <a:rPr lang="en-US" sz="1600" b="1" dirty="0"/>
              <a:t>Description of Problem: </a:t>
            </a:r>
            <a:r>
              <a:rPr lang="en-US" sz="1600" dirty="0" smtClean="0"/>
              <a:t>Troponin is essential to the diagnosis and treatment of patients who may have had a heart attack. The time to get the specimen to the laboratory was adding so much time that the </a:t>
            </a:r>
            <a:r>
              <a:rPr lang="en-US" sz="1600" dirty="0"/>
              <a:t>Turn-around-time (TAT) </a:t>
            </a:r>
            <a:r>
              <a:rPr lang="en-US" sz="1600" dirty="0" smtClean="0"/>
              <a:t>was unacceptable.</a:t>
            </a:r>
          </a:p>
          <a:p>
            <a:pPr marL="0" indent="0" eaLnBrk="1" hangingPunct="1">
              <a:buFontTx/>
              <a:buNone/>
            </a:pPr>
            <a:endParaRPr lang="en-US" sz="1600" b="1" dirty="0"/>
          </a:p>
          <a:p>
            <a:pPr marL="0" indent="0" eaLnBrk="1" hangingPunct="1">
              <a:buFontTx/>
              <a:buNone/>
            </a:pPr>
            <a:r>
              <a:rPr lang="en-US" sz="1600" b="1" dirty="0"/>
              <a:t>Impact of Problem: </a:t>
            </a:r>
            <a:endParaRPr lang="en-US" sz="1600" b="1" dirty="0" smtClean="0"/>
          </a:p>
          <a:p>
            <a:pPr marL="0" indent="0" eaLnBrk="1" hangingPunct="1">
              <a:buFontTx/>
              <a:buNone/>
            </a:pPr>
            <a:r>
              <a:rPr lang="en-US" sz="1600" dirty="0" smtClean="0"/>
              <a:t>Treatment was being delayed.</a:t>
            </a:r>
            <a:endParaRPr lang="en-US" sz="1600" dirty="0"/>
          </a:p>
          <a:p>
            <a:pPr marL="0" indent="0" eaLnBrk="1" hangingPunct="1">
              <a:buFontTx/>
              <a:buNone/>
            </a:pPr>
            <a:endParaRPr lang="en-US" sz="1600" dirty="0"/>
          </a:p>
          <a:p>
            <a:pPr marL="0" indent="0" eaLnBrk="1" hangingPunct="1">
              <a:buFontTx/>
              <a:buNone/>
            </a:pPr>
            <a:r>
              <a:rPr lang="en-US" sz="1600" b="1" dirty="0"/>
              <a:t>Reporter of Problem:</a:t>
            </a:r>
          </a:p>
          <a:p>
            <a:pPr marL="0" indent="0" eaLnBrk="1" hangingPunct="1">
              <a:buNone/>
            </a:pPr>
            <a:r>
              <a:rPr lang="en-US" sz="1600" dirty="0" smtClean="0"/>
              <a:t>Emergency Department  (ED) physicians</a:t>
            </a:r>
          </a:p>
          <a:p>
            <a:pPr marL="0" indent="0" eaLnBrk="1" hangingPunct="1">
              <a:buNone/>
            </a:pPr>
            <a:r>
              <a:rPr lang="en-US" sz="1600" b="1" dirty="0" smtClean="0"/>
              <a:t>Description </a:t>
            </a:r>
            <a:r>
              <a:rPr lang="en-US" sz="1600" b="1" dirty="0"/>
              <a:t>of Solution: </a:t>
            </a:r>
          </a:p>
          <a:p>
            <a:pPr marL="0" indent="0" eaLnBrk="1" hangingPunct="1">
              <a:buNone/>
            </a:pPr>
            <a:r>
              <a:rPr lang="en-US" sz="1600" dirty="0" smtClean="0"/>
              <a:t>Implement point of care (POC) Troponin testing in the ED.</a:t>
            </a:r>
            <a:endParaRPr lang="en-US" sz="1600" dirty="0"/>
          </a:p>
        </p:txBody>
      </p:sp>
      <p:sp>
        <p:nvSpPr>
          <p:cNvPr id="8" name="Rectangle 3"/>
          <p:cNvSpPr txBox="1">
            <a:spLocks noChangeArrowheads="1"/>
          </p:cNvSpPr>
          <p:nvPr/>
        </p:nvSpPr>
        <p:spPr bwMode="auto">
          <a:xfrm>
            <a:off x="3935681" y="4572000"/>
            <a:ext cx="3216693" cy="4952999"/>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None/>
            </a:pPr>
            <a:r>
              <a:rPr lang="en-US" sz="1600" dirty="0" smtClean="0"/>
              <a:t>How </a:t>
            </a:r>
            <a:r>
              <a:rPr lang="en-US" sz="1600" dirty="0"/>
              <a:t>we know it worked:</a:t>
            </a:r>
          </a:p>
          <a:p>
            <a:pPr marL="0" indent="0" eaLnBrk="1" hangingPunct="1">
              <a:buNone/>
            </a:pPr>
            <a:r>
              <a:rPr lang="en-US" sz="1600" b="0" dirty="0" smtClean="0"/>
              <a:t>The TAT for Troponin testing was monitored since before and after the change. The average, median and 95</a:t>
            </a:r>
            <a:r>
              <a:rPr lang="en-US" sz="1600" b="0" baseline="30000" dirty="0" smtClean="0"/>
              <a:t>th</a:t>
            </a:r>
            <a:r>
              <a:rPr lang="en-US" sz="1600" b="0" dirty="0" smtClean="0"/>
              <a:t> percentile TAT dropped after implementation. This drop has been sustained.</a:t>
            </a:r>
          </a:p>
          <a:p>
            <a:pPr marL="0" indent="0" eaLnBrk="1" hangingPunct="1">
              <a:buNone/>
            </a:pPr>
            <a:endParaRPr lang="en-US" sz="1600" b="0" dirty="0"/>
          </a:p>
          <a:p>
            <a:pPr marL="0" indent="0" eaLnBrk="1" hangingPunct="1">
              <a:buNone/>
            </a:pPr>
            <a:r>
              <a:rPr lang="en-US" sz="1600" dirty="0" smtClean="0"/>
              <a:t>Date </a:t>
            </a:r>
            <a:r>
              <a:rPr lang="en-US" sz="1600" dirty="0"/>
              <a:t>Solution Implemented: </a:t>
            </a:r>
            <a:endParaRPr lang="en-US" sz="1600" dirty="0" smtClean="0"/>
          </a:p>
          <a:p>
            <a:pPr marL="0" indent="0" eaLnBrk="1" hangingPunct="1">
              <a:buNone/>
            </a:pPr>
            <a:r>
              <a:rPr lang="en-US" sz="1600" b="0" dirty="0" smtClean="0"/>
              <a:t>July 2013</a:t>
            </a:r>
          </a:p>
          <a:p>
            <a:pPr marL="0" indent="0" eaLnBrk="1" hangingPunct="1">
              <a:buNone/>
            </a:pPr>
            <a:endParaRPr lang="en-US" sz="1600" b="0" dirty="0" smtClean="0"/>
          </a:p>
          <a:p>
            <a:pPr marL="0" indent="0" eaLnBrk="1" hangingPunct="1">
              <a:buNone/>
            </a:pPr>
            <a:r>
              <a:rPr lang="en-US" sz="1600" dirty="0" smtClean="0"/>
              <a:t>Area for Improvement:</a:t>
            </a:r>
          </a:p>
          <a:p>
            <a:pPr marL="0" indent="0" eaLnBrk="1" hangingPunct="1">
              <a:buNone/>
            </a:pPr>
            <a:r>
              <a:rPr lang="en-US" sz="1600" b="0" dirty="0" smtClean="0"/>
              <a:t>Continue to reduce the variation in the TAT  so that the median and the average TAT are equal.</a:t>
            </a:r>
          </a:p>
        </p:txBody>
      </p:sp>
      <p:graphicFrame>
        <p:nvGraphicFramePr>
          <p:cNvPr id="5" name="Chart 4"/>
          <p:cNvGraphicFramePr>
            <a:graphicFrameLocks/>
          </p:cNvGraphicFramePr>
          <p:nvPr>
            <p:extLst>
              <p:ext uri="{D42A27DB-BD31-4B8C-83A1-F6EECF244321}">
                <p14:modId xmlns:p14="http://schemas.microsoft.com/office/powerpoint/2010/main" val="1505842517"/>
              </p:ext>
            </p:extLst>
          </p:nvPr>
        </p:nvGraphicFramePr>
        <p:xfrm>
          <a:off x="990600" y="609598"/>
          <a:ext cx="5334000" cy="36576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3352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553200"/>
            <a:ext cx="6858000" cy="2677656"/>
          </a:xfrm>
          <a:prstGeom prst="rect">
            <a:avLst/>
          </a:prstGeom>
          <a:noFill/>
        </p:spPr>
        <p:txBody>
          <a:bodyPr wrap="square" rtlCol="0">
            <a:spAutoFit/>
          </a:bodyPr>
          <a:lstStyle/>
          <a:p>
            <a:pPr marL="285750" indent="-285750">
              <a:buFont typeface="Arial" pitchFamily="34" charset="0"/>
              <a:buChar char="•"/>
            </a:pPr>
            <a:r>
              <a:rPr lang="en-US" sz="1200" dirty="0" smtClean="0"/>
              <a:t>The ability to meet our donation goals is dependent on donor motivation as well as the logistics of the donation site. The January blood drives were reduced in the number of available hours because of newly installed carpet in the intended location. This resulted in the drive being moved and the hours shortened due to scheduling conflicts.</a:t>
            </a:r>
          </a:p>
          <a:p>
            <a:pPr marL="285750" indent="-285750">
              <a:buFont typeface="Arial" pitchFamily="34" charset="0"/>
              <a:buChar char="•"/>
            </a:pPr>
            <a:r>
              <a:rPr lang="en-US" sz="1200" b="0" dirty="0"/>
              <a:t>In response to donor need, we have moved the start time starting in August 2014 from 7am to 6am so more staff could donate before day shift begins or during midnight-day shift overlaps.</a:t>
            </a:r>
          </a:p>
          <a:p>
            <a:pPr marL="285750" indent="-285750">
              <a:buFont typeface="Arial" pitchFamily="34" charset="0"/>
              <a:buChar char="•"/>
            </a:pPr>
            <a:r>
              <a:rPr lang="en-US" sz="1200" b="0" dirty="0" smtClean="0"/>
              <a:t>Blood </a:t>
            </a:r>
            <a:r>
              <a:rPr lang="en-US" sz="1200" b="0" dirty="0"/>
              <a:t>drives are typically held monthly and can range from 1-2 days.  There are numerous other drives held throughout the University of Michigan campus.  </a:t>
            </a:r>
          </a:p>
          <a:p>
            <a:pPr marL="285750" indent="-285750">
              <a:buFont typeface="Arial" pitchFamily="34" charset="0"/>
              <a:buChar char="•"/>
            </a:pPr>
            <a:r>
              <a:rPr lang="en-US" sz="1200" b="0" dirty="0" smtClean="0"/>
              <a:t>Typically there are ~ 10 presenting donors per drive who are deferred either due to their current health status or answers on the donor questionnaire. The </a:t>
            </a:r>
            <a:r>
              <a:rPr lang="en-US" sz="1200" b="0" dirty="0"/>
              <a:t>number of no shows hovers around 25% per drive. This is due to people forgetting their appointment despite reminders from ARC, or being too busy to come to the appointment.</a:t>
            </a:r>
          </a:p>
          <a:p>
            <a:pPr marL="285750" indent="-285750">
              <a:buFont typeface="Arial" pitchFamily="34" charset="0"/>
              <a:buChar char="•"/>
            </a:pPr>
            <a:r>
              <a:rPr lang="en-US" sz="1200" b="0" dirty="0" smtClean="0"/>
              <a:t>Donors can find upcoming drives by going to </a:t>
            </a:r>
            <a:r>
              <a:rPr lang="en-US" sz="1200" dirty="0" smtClean="0">
                <a:solidFill>
                  <a:srgbClr val="FF0000"/>
                </a:solidFill>
              </a:rPr>
              <a:t>wwww.redcrossblood.org</a:t>
            </a:r>
            <a:r>
              <a:rPr lang="en-US" sz="1200" b="0" dirty="0" smtClean="0"/>
              <a:t> and searching under the </a:t>
            </a:r>
            <a:r>
              <a:rPr lang="en-US" sz="1200" dirty="0" smtClean="0">
                <a:solidFill>
                  <a:srgbClr val="000066"/>
                </a:solidFill>
              </a:rPr>
              <a:t>Sponsor Code=</a:t>
            </a:r>
            <a:r>
              <a:rPr lang="en-US" sz="1200" dirty="0" err="1" smtClean="0">
                <a:solidFill>
                  <a:srgbClr val="000066"/>
                </a:solidFill>
              </a:rPr>
              <a:t>goblue</a:t>
            </a:r>
            <a:endParaRPr lang="en-US" sz="1200" dirty="0">
              <a:solidFill>
                <a:srgbClr val="000066"/>
              </a:solidFill>
            </a:endParaRPr>
          </a:p>
        </p:txBody>
      </p:sp>
      <p:sp>
        <p:nvSpPr>
          <p:cNvPr id="5" name="Title 1"/>
          <p:cNvSpPr txBox="1">
            <a:spLocks/>
          </p:cNvSpPr>
          <p:nvPr/>
        </p:nvSpPr>
        <p:spPr bwMode="auto">
          <a:xfrm>
            <a:off x="386316" y="228601"/>
            <a:ext cx="6584950" cy="60960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algn="ctr">
              <a:buNone/>
            </a:pPr>
            <a:r>
              <a:rPr lang="en-US" sz="1400" b="1" dirty="0" smtClean="0">
                <a:solidFill>
                  <a:schemeClr val="accent2"/>
                </a:solidFill>
              </a:rPr>
              <a:t>Clinical Pathology Patient Care Quality</a:t>
            </a:r>
            <a:r>
              <a:rPr lang="en-US" sz="1400" b="1" u="sng" dirty="0" smtClean="0">
                <a:solidFill>
                  <a:schemeClr val="accent2"/>
                </a:solidFill>
              </a:rPr>
              <a:t/>
            </a:r>
            <a:br>
              <a:rPr lang="en-US" sz="1400" b="1" u="sng" dirty="0" smtClean="0">
                <a:solidFill>
                  <a:schemeClr val="accent2"/>
                </a:solidFill>
              </a:rPr>
            </a:br>
            <a:r>
              <a:rPr lang="en-US" sz="1600" dirty="0" smtClean="0">
                <a:solidFill>
                  <a:schemeClr val="accent2"/>
                </a:solidFill>
              </a:rPr>
              <a:t>Pathology-Blood Drive</a:t>
            </a:r>
            <a:endParaRPr lang="en-US" sz="1600" dirty="0" smtClean="0"/>
          </a:p>
        </p:txBody>
      </p:sp>
      <p:graphicFrame>
        <p:nvGraphicFramePr>
          <p:cNvPr id="6" name="Chart 5"/>
          <p:cNvGraphicFramePr>
            <a:graphicFrameLocks/>
          </p:cNvGraphicFramePr>
          <p:nvPr>
            <p:extLst>
              <p:ext uri="{D42A27DB-BD31-4B8C-83A1-F6EECF244321}">
                <p14:modId xmlns:p14="http://schemas.microsoft.com/office/powerpoint/2010/main" val="4112599199"/>
              </p:ext>
            </p:extLst>
          </p:nvPr>
        </p:nvGraphicFramePr>
        <p:xfrm>
          <a:off x="1560909" y="990600"/>
          <a:ext cx="4569619" cy="2922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077835498"/>
              </p:ext>
            </p:extLst>
          </p:nvPr>
        </p:nvGraphicFramePr>
        <p:xfrm>
          <a:off x="676035" y="3962400"/>
          <a:ext cx="6005512" cy="236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32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5638800"/>
            <a:ext cx="5791200" cy="2400657"/>
          </a:xfrm>
          <a:prstGeom prst="rect">
            <a:avLst/>
          </a:prstGeom>
          <a:noFill/>
        </p:spPr>
        <p:txBody>
          <a:bodyPr wrap="square" rtlCol="0">
            <a:spAutoFit/>
          </a:bodyPr>
          <a:lstStyle/>
          <a:p>
            <a:r>
              <a:rPr lang="en-US" b="0" dirty="0" smtClean="0"/>
              <a:t>Proficiency Testing is required for laboratory accreditation.  It is unrealistic to expect scores of 100% as some items are not scored due to lack of consensus or specimen </a:t>
            </a:r>
            <a:r>
              <a:rPr lang="en-US" b="0" dirty="0"/>
              <a:t>q</a:t>
            </a:r>
            <a:r>
              <a:rPr lang="en-US" b="0" dirty="0" smtClean="0"/>
              <a:t>uality issues. </a:t>
            </a:r>
          </a:p>
          <a:p>
            <a:endParaRPr lang="en-US" b="0" dirty="0" smtClean="0"/>
          </a:p>
          <a:p>
            <a:r>
              <a:rPr lang="en-US" b="0" dirty="0" smtClean="0"/>
              <a:t>Each failure is investigated to determine the cause. </a:t>
            </a:r>
          </a:p>
          <a:p>
            <a:endParaRPr lang="en-US" b="0" dirty="0"/>
          </a:p>
          <a:p>
            <a:r>
              <a:rPr lang="en-US" b="0" dirty="0" smtClean="0"/>
              <a:t>If the percent satisfactory falls below 98.5 %, a root case analysis is performed.  </a:t>
            </a:r>
          </a:p>
          <a:p>
            <a:endParaRPr lang="en-US" b="0" dirty="0"/>
          </a:p>
          <a:p>
            <a:r>
              <a:rPr lang="en-US" b="0" dirty="0" smtClean="0"/>
              <a:t>We continue to show excellent performance. </a:t>
            </a:r>
            <a:endParaRPr lang="en-US" b="0"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8681" y="1828800"/>
            <a:ext cx="5464740" cy="328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bwMode="auto">
          <a:xfrm>
            <a:off x="2144352" y="3200400"/>
            <a:ext cx="4027848" cy="0"/>
          </a:xfrm>
          <a:prstGeom prst="line">
            <a:avLst/>
          </a:prstGeom>
          <a:solidFill>
            <a:schemeClr val="accent1"/>
          </a:solidFill>
          <a:ln w="25400" cap="flat" cmpd="sng" algn="ctr">
            <a:solidFill>
              <a:srgbClr val="FFC000"/>
            </a:solidFill>
            <a:prstDash val="solid"/>
            <a:round/>
            <a:headEnd type="none" w="med" len="med"/>
            <a:tailEnd type="none" w="med" len="med"/>
          </a:ln>
          <a:effectLst/>
        </p:spPr>
      </p:cxnSp>
      <p:sp>
        <p:nvSpPr>
          <p:cNvPr id="21" name="Title 1"/>
          <p:cNvSpPr>
            <a:spLocks noGrp="1"/>
          </p:cNvSpPr>
          <p:nvPr>
            <p:ph type="title"/>
          </p:nvPr>
        </p:nvSpPr>
        <p:spPr>
          <a:xfrm>
            <a:off x="469452" y="152400"/>
            <a:ext cx="6584950" cy="4905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Pathology Patient Care </a:t>
            </a:r>
            <a:r>
              <a:rPr lang="en-US" sz="1400" b="1" dirty="0" smtClean="0">
                <a:solidFill>
                  <a:schemeClr val="accent2"/>
                </a:solidFill>
              </a:rPr>
              <a:t>Quality</a:t>
            </a:r>
            <a:br>
              <a:rPr lang="en-US" sz="1400" b="1" dirty="0" smtClean="0">
                <a:solidFill>
                  <a:schemeClr val="accent2"/>
                </a:solidFill>
              </a:rPr>
            </a:br>
            <a:r>
              <a:rPr lang="en-US" sz="1400" b="1" dirty="0" smtClean="0">
                <a:solidFill>
                  <a:schemeClr val="accent2"/>
                </a:solidFill>
              </a:rPr>
              <a:t>Pathology</a:t>
            </a:r>
            <a:r>
              <a:rPr lang="en-US" sz="1400" b="1" u="sng" dirty="0">
                <a:solidFill>
                  <a:schemeClr val="accent2"/>
                </a:solidFill>
              </a:rPr>
              <a:t/>
            </a:r>
            <a:br>
              <a:rPr lang="en-US" sz="1400" b="1" u="sng" dirty="0">
                <a:solidFill>
                  <a:schemeClr val="accent2"/>
                </a:solidFill>
              </a:rPr>
            </a:br>
            <a:endParaRPr lang="en-US" sz="1400" dirty="0" smtClean="0"/>
          </a:p>
        </p:txBody>
      </p:sp>
    </p:spTree>
    <p:extLst>
      <p:ext uri="{BB962C8B-B14F-4D97-AF65-F5344CB8AC3E}">
        <p14:creationId xmlns:p14="http://schemas.microsoft.com/office/powerpoint/2010/main" val="93442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9452" y="228600"/>
            <a:ext cx="6584950" cy="4143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smtClean="0">
                <a:solidFill>
                  <a:schemeClr val="accent2"/>
                </a:solidFill>
              </a:rPr>
              <a:t>Monthly CP QA Highlight</a:t>
            </a:r>
            <a:br>
              <a:rPr lang="en-US" sz="1400" b="1" dirty="0" smtClean="0">
                <a:solidFill>
                  <a:schemeClr val="accent2"/>
                </a:solidFill>
              </a:rPr>
            </a:br>
            <a:r>
              <a:rPr lang="en-US" sz="1400" b="1" dirty="0" smtClean="0">
                <a:solidFill>
                  <a:schemeClr val="accent2"/>
                </a:solidFill>
              </a:rPr>
              <a:t>Chemistry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endParaRPr lang="en-US" sz="1400" dirty="0" smtClean="0"/>
          </a:p>
        </p:txBody>
      </p:sp>
      <p:sp>
        <p:nvSpPr>
          <p:cNvPr id="3" name="Content Placeholder 5"/>
          <p:cNvSpPr>
            <a:spLocks noGrp="1" noChangeArrowheads="1"/>
          </p:cNvSpPr>
          <p:nvPr>
            <p:ph idx="1"/>
          </p:nvPr>
        </p:nvSpPr>
        <p:spPr>
          <a:xfrm>
            <a:off x="267586" y="3581401"/>
            <a:ext cx="3390014" cy="5486400"/>
          </a:xfrm>
          <a:prstGeom prst="rect">
            <a:avLst/>
          </a:prstGeom>
          <a:ln>
            <a:solidFill>
              <a:schemeClr val="tx1"/>
            </a:solidFill>
          </a:ln>
        </p:spPr>
        <p:txBody>
          <a:bodyPr/>
          <a:lstStyle/>
          <a:p>
            <a:pPr marL="0" indent="0" eaLnBrk="1" hangingPunct="1">
              <a:buFontTx/>
              <a:buNone/>
            </a:pPr>
            <a:r>
              <a:rPr lang="en-US" sz="1800" b="1" dirty="0" smtClean="0"/>
              <a:t>Description of the Problem: </a:t>
            </a:r>
          </a:p>
          <a:p>
            <a:pPr marL="0" indent="0" eaLnBrk="1" hangingPunct="1">
              <a:buNone/>
            </a:pPr>
            <a:r>
              <a:rPr lang="en-US" sz="1800" dirty="0" smtClean="0"/>
              <a:t>Stat Turn around time (TAT) </a:t>
            </a:r>
            <a:r>
              <a:rPr lang="en-US" sz="1800" dirty="0"/>
              <a:t>dipped in July. </a:t>
            </a:r>
          </a:p>
          <a:p>
            <a:pPr marL="0" indent="0" eaLnBrk="1" hangingPunct="1">
              <a:buFontTx/>
              <a:buNone/>
            </a:pPr>
            <a:endParaRPr lang="en-US" sz="1800" b="1" dirty="0"/>
          </a:p>
          <a:p>
            <a:pPr marL="0" indent="0" eaLnBrk="1" hangingPunct="1">
              <a:buFontTx/>
              <a:buNone/>
            </a:pPr>
            <a:r>
              <a:rPr lang="en-US" sz="1800" b="1" dirty="0" smtClean="0"/>
              <a:t>Impact: </a:t>
            </a:r>
          </a:p>
          <a:p>
            <a:pPr marL="0" indent="0" eaLnBrk="1" hangingPunct="1">
              <a:buFontTx/>
              <a:buNone/>
            </a:pPr>
            <a:r>
              <a:rPr lang="en-US" sz="1800" dirty="0" smtClean="0"/>
              <a:t>Timely results improve patient care.  Threshold is that 95% of stat tests on the automation line  are reported within 45 minutes and routine tests are reported within 120 minutes. </a:t>
            </a:r>
          </a:p>
          <a:p>
            <a:pPr marL="0" indent="0" eaLnBrk="1" hangingPunct="1">
              <a:buFontTx/>
              <a:buNone/>
            </a:pPr>
            <a:endParaRPr lang="en-US" sz="1800" dirty="0"/>
          </a:p>
          <a:p>
            <a:pPr marL="0" indent="0" eaLnBrk="1" hangingPunct="1">
              <a:buFontTx/>
              <a:buNone/>
            </a:pPr>
            <a:r>
              <a:rPr lang="en-US" sz="1800" b="1" dirty="0" smtClean="0"/>
              <a:t>Investigation: </a:t>
            </a:r>
          </a:p>
          <a:p>
            <a:pPr marL="0" indent="0" eaLnBrk="1" hangingPunct="1">
              <a:buNone/>
            </a:pPr>
            <a:r>
              <a:rPr lang="en-US" sz="1800" dirty="0" smtClean="0"/>
              <a:t>Dip was due to a series of events including: One </a:t>
            </a:r>
            <a:r>
              <a:rPr lang="en-US" sz="1800" dirty="0"/>
              <a:t>of </a:t>
            </a:r>
            <a:r>
              <a:rPr lang="en-US" sz="1800" dirty="0" smtClean="0"/>
              <a:t>two </a:t>
            </a:r>
            <a:r>
              <a:rPr lang="en-US" sz="1800" dirty="0"/>
              <a:t>sample managers was down for 4 days earlier in July</a:t>
            </a:r>
            <a:r>
              <a:rPr lang="en-US" sz="1800" dirty="0" smtClean="0"/>
              <a:t>.</a:t>
            </a:r>
            <a:endParaRPr lang="en-US" sz="1800" dirty="0"/>
          </a:p>
        </p:txBody>
      </p:sp>
      <p:sp>
        <p:nvSpPr>
          <p:cNvPr id="4" name="Rectangle 3"/>
          <p:cNvSpPr txBox="1">
            <a:spLocks noChangeArrowheads="1"/>
          </p:cNvSpPr>
          <p:nvPr/>
        </p:nvSpPr>
        <p:spPr bwMode="auto">
          <a:xfrm>
            <a:off x="3767470" y="3581400"/>
            <a:ext cx="3190963" cy="54864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a:buNone/>
            </a:pPr>
            <a:r>
              <a:rPr lang="en-US" sz="1800" b="0" dirty="0" err="1"/>
              <a:t>SoftLab</a:t>
            </a:r>
            <a:r>
              <a:rPr lang="en-US" sz="1800" b="0" dirty="0"/>
              <a:t> down on 7/27 (1-5), and on that same day, the automation line went down on the evening shift due to a thunderstorm. </a:t>
            </a:r>
            <a:endParaRPr lang="en-US" sz="1800" b="0" dirty="0">
              <a:solidFill>
                <a:srgbClr val="000000"/>
              </a:solidFill>
            </a:endParaRPr>
          </a:p>
          <a:p>
            <a:pPr marL="0" indent="0">
              <a:buNone/>
            </a:pPr>
            <a:endParaRPr lang="en-US" sz="1800" b="0" dirty="0" smtClean="0"/>
          </a:p>
          <a:p>
            <a:pPr marL="0" indent="0">
              <a:buNone/>
            </a:pPr>
            <a:r>
              <a:rPr lang="en-US" sz="1800" dirty="0" smtClean="0"/>
              <a:t>Area for Improvement:</a:t>
            </a:r>
            <a:endParaRPr lang="en-US" sz="1800" dirty="0"/>
          </a:p>
          <a:p>
            <a:pPr marL="0" indent="0">
              <a:buNone/>
            </a:pPr>
            <a:r>
              <a:rPr lang="en-US" sz="1800" b="0" dirty="0" smtClean="0"/>
              <a:t>The separation between the STAT and Routine  has widened with a decrease in the number of Stat samples not meeting the threshold. This started in June 2014 and has continued through </a:t>
            </a:r>
            <a:r>
              <a:rPr lang="en-US" sz="1800" b="0" dirty="0"/>
              <a:t>December </a:t>
            </a:r>
            <a:r>
              <a:rPr lang="en-US" sz="1800" b="0" dirty="0" smtClean="0"/>
              <a:t>2014. It is believed to be due to the implementation of  </a:t>
            </a:r>
            <a:r>
              <a:rPr lang="en-US" sz="1800" b="0" dirty="0" err="1" smtClean="0"/>
              <a:t>Michart</a:t>
            </a:r>
            <a:r>
              <a:rPr lang="en-US" sz="1800" b="0" dirty="0" smtClean="0"/>
              <a:t> in the inpatient setting.</a:t>
            </a:r>
          </a:p>
          <a:p>
            <a:pPr marL="0" indent="0">
              <a:buNone/>
            </a:pPr>
            <a:endParaRPr lang="en-US" sz="1800" b="0" dirty="0"/>
          </a:p>
          <a:p>
            <a:pPr marL="0" indent="0">
              <a:buNone/>
            </a:pPr>
            <a:endParaRPr lang="en-US" sz="1800" b="0" dirty="0"/>
          </a:p>
          <a:p>
            <a:pPr marL="0" indent="0">
              <a:buNone/>
            </a:pPr>
            <a:endParaRPr lang="en-US" sz="1800" b="0" dirty="0"/>
          </a:p>
        </p:txBody>
      </p:sp>
      <p:graphicFrame>
        <p:nvGraphicFramePr>
          <p:cNvPr id="5" name="Chart 4"/>
          <p:cNvGraphicFramePr>
            <a:graphicFrameLocks/>
          </p:cNvGraphicFramePr>
          <p:nvPr>
            <p:extLst>
              <p:ext uri="{D42A27DB-BD31-4B8C-83A1-F6EECF244321}">
                <p14:modId xmlns:p14="http://schemas.microsoft.com/office/powerpoint/2010/main" val="1049374523"/>
              </p:ext>
            </p:extLst>
          </p:nvPr>
        </p:nvGraphicFramePr>
        <p:xfrm>
          <a:off x="1066800" y="609600"/>
          <a:ext cx="5257800"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bwMode="auto">
          <a:xfrm flipV="1">
            <a:off x="6172200" y="1447800"/>
            <a:ext cx="0" cy="53340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1456572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6584950" cy="1138237"/>
          </a:xfrm>
        </p:spPr>
        <p:txBody>
          <a:bodyPr/>
          <a:lstStyle/>
          <a:p>
            <a:r>
              <a:rPr lang="en-US" sz="1400" b="1" dirty="0" smtClean="0">
                <a:solidFill>
                  <a:schemeClr val="accent2"/>
                </a:solidFill>
              </a:rPr>
              <a:t>Clinical Pathology Quality and Performance</a:t>
            </a:r>
            <a:r>
              <a:rPr lang="en-US" sz="1400" b="1" u="sng" dirty="0" smtClean="0">
                <a:solidFill>
                  <a:schemeClr val="accent2"/>
                </a:solidFill>
              </a:rPr>
              <a:t/>
            </a:r>
            <a:br>
              <a:rPr lang="en-US" sz="1400" b="1" u="sng" dirty="0" smtClean="0">
                <a:solidFill>
                  <a:schemeClr val="accent2"/>
                </a:solidFill>
              </a:rPr>
            </a:br>
            <a:r>
              <a:rPr lang="en-US" sz="1400" b="1" u="sng" dirty="0" smtClean="0">
                <a:solidFill>
                  <a:schemeClr val="accent2"/>
                </a:solidFill>
              </a:rPr>
              <a:t/>
            </a:r>
            <a:br>
              <a:rPr lang="en-US" sz="1400" b="1" u="sng" dirty="0" smtClean="0">
                <a:solidFill>
                  <a:schemeClr val="accent2"/>
                </a:solidFill>
              </a:rPr>
            </a:br>
            <a:r>
              <a:rPr lang="en-US" sz="1400" dirty="0" smtClean="0">
                <a:solidFill>
                  <a:schemeClr val="accent2"/>
                </a:solidFill>
              </a:rPr>
              <a:t>Laboratory Safety Audits</a:t>
            </a:r>
            <a:br>
              <a:rPr lang="en-US" sz="1400" dirty="0" smtClean="0">
                <a:solidFill>
                  <a:schemeClr val="accent2"/>
                </a:solidFill>
              </a:rPr>
            </a:br>
            <a:r>
              <a:rPr lang="en-US" sz="1400" dirty="0" smtClean="0">
                <a:solidFill>
                  <a:schemeClr val="accent2"/>
                </a:solidFill>
              </a:rPr>
              <a:t>Off-Site Clinic Laboratories</a:t>
            </a:r>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endParaRPr lang="en-US" sz="1400" dirty="0" smtClean="0"/>
          </a:p>
        </p:txBody>
      </p:sp>
      <p:sp>
        <p:nvSpPr>
          <p:cNvPr id="2" name="TextBox 1"/>
          <p:cNvSpPr txBox="1"/>
          <p:nvPr/>
        </p:nvSpPr>
        <p:spPr>
          <a:xfrm>
            <a:off x="270868" y="7315200"/>
            <a:ext cx="6857999" cy="1077218"/>
          </a:xfrm>
          <a:prstGeom prst="rect">
            <a:avLst/>
          </a:prstGeom>
          <a:noFill/>
        </p:spPr>
        <p:txBody>
          <a:bodyPr wrap="square" rtlCol="0">
            <a:spAutoFit/>
          </a:bodyPr>
          <a:lstStyle/>
          <a:p>
            <a:r>
              <a:rPr lang="en-US" sz="1600" dirty="0"/>
              <a:t>Safety audits were performed by the Pathology Safety Liaisons between March and </a:t>
            </a:r>
            <a:r>
              <a:rPr lang="en-US" sz="1600" dirty="0" smtClean="0"/>
              <a:t>December </a:t>
            </a:r>
            <a:r>
              <a:rPr lang="en-US" sz="1600" dirty="0"/>
              <a:t>2014.  Each Safety Liaison will work with the section supervisor &amp; Compliance Manager to rectify the “needs attention” </a:t>
            </a:r>
            <a:r>
              <a:rPr lang="en-US" sz="1600" dirty="0" smtClean="0"/>
              <a:t>areas by December 31</a:t>
            </a:r>
            <a:r>
              <a:rPr lang="en-US" sz="1600" baseline="30000" dirty="0" smtClean="0"/>
              <a:t>st</a:t>
            </a:r>
            <a:r>
              <a:rPr lang="en-US" sz="1600" dirty="0" smtClean="0"/>
              <a:t>, 2014.  </a:t>
            </a:r>
            <a:endParaRPr lang="en-US"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59" y="1676400"/>
            <a:ext cx="6800115"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574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20826</TotalTime>
  <Words>1573</Words>
  <Application>Microsoft Office PowerPoint</Application>
  <PresentationFormat>Custom</PresentationFormat>
  <Paragraphs>206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Clinical Pathology Patient Care Quality Pathology- Molecular Diagnostics</vt:lpstr>
      <vt:lpstr>PowerPoint Presentation</vt:lpstr>
      <vt:lpstr>Clinical Pathology Patient Care Quality  Blood Bank</vt:lpstr>
      <vt:lpstr>Clinical Pathology Patient Care Quality Chemistry</vt:lpstr>
      <vt:lpstr>PowerPoint Presentation</vt:lpstr>
      <vt:lpstr>  Clinical Pathology Patient Care Quality Pathology </vt:lpstr>
      <vt:lpstr>  Monthly CP QA Highlight Chemistry  </vt:lpstr>
      <vt:lpstr>Clinical Pathology Quality and Performance  Laboratory Safety Audits Off-Site Clinic Laboratories  </vt:lpstr>
      <vt:lpstr>Laboratory Safety Audits University Hospital, Traverwood II &amp; IV Laboratories</vt:lpstr>
      <vt:lpstr>  Clinical Pathology Patient Care Quality Point of Care  </vt:lpstr>
      <vt:lpstr>  Clinical Pathology Patient Care Quality Hematology </vt:lpstr>
      <vt:lpstr>  Clinical Pathology-Current Projects **This is a highlight of projects ongoing in the CP labs.  This list is not meant to be all inclusive of every activity occurring in the department. </vt:lpstr>
      <vt:lpstr>PowerPoint Presentation</vt:lpstr>
    </vt:vector>
  </TitlesOfParts>
  <Company>University of Michigan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Michigan</dc:creator>
  <cp:lastModifiedBy>Butch, Suzanne</cp:lastModifiedBy>
  <cp:revision>995</cp:revision>
  <cp:lastPrinted>2014-09-26T13:00:21Z</cp:lastPrinted>
  <dcterms:created xsi:type="dcterms:W3CDTF">2008-09-25T21:02:44Z</dcterms:created>
  <dcterms:modified xsi:type="dcterms:W3CDTF">2015-02-09T15:22:27Z</dcterms:modified>
</cp:coreProperties>
</file>