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270" r:id="rId3"/>
    <p:sldId id="277" r:id="rId4"/>
    <p:sldId id="297" r:id="rId5"/>
    <p:sldId id="298" r:id="rId6"/>
    <p:sldId id="265" r:id="rId7"/>
    <p:sldId id="293" r:id="rId8"/>
    <p:sldId id="299" r:id="rId9"/>
    <p:sldId id="292" r:id="rId10"/>
    <p:sldId id="278" r:id="rId11"/>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120" d="100"/>
          <a:sy n="120" d="100"/>
        </p:scale>
        <p:origin x="-2508" y="516"/>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4</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578957" y="7372856"/>
            <a:ext cx="2157285"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July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8617744"/>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200" dirty="0"/>
          </a:p>
          <a:p>
            <a:pPr algn="ctr"/>
            <a:r>
              <a:rPr lang="en-US" sz="2000" dirty="0" smtClean="0"/>
              <a:t>Thank you to staff that presented at the </a:t>
            </a:r>
          </a:p>
          <a:p>
            <a:pPr algn="ctr"/>
            <a:r>
              <a:rPr lang="en-US" sz="2000" dirty="0" smtClean="0"/>
              <a:t>July CP-QA Quarterly Meeting</a:t>
            </a:r>
          </a:p>
          <a:p>
            <a:pPr marL="457200" indent="-457200">
              <a:buAutoNum type="arabicPeriod"/>
            </a:pPr>
            <a:r>
              <a:rPr lang="en-US" sz="2200" dirty="0" smtClean="0">
                <a:solidFill>
                  <a:srgbClr val="FF0000"/>
                </a:solidFill>
              </a:rPr>
              <a:t>Yusef Peaks</a:t>
            </a:r>
            <a:r>
              <a:rPr lang="en-US" sz="2200" dirty="0" smtClean="0"/>
              <a:t>-</a:t>
            </a:r>
            <a:r>
              <a:rPr lang="en-US" sz="2200" b="0" dirty="0" smtClean="0"/>
              <a:t>Freezer Storage Reorganization Plan</a:t>
            </a:r>
          </a:p>
          <a:p>
            <a:pPr marL="457200" indent="-457200">
              <a:buAutoNum type="arabicPeriod"/>
            </a:pPr>
            <a:r>
              <a:rPr lang="en-US" sz="2200" dirty="0" smtClean="0">
                <a:solidFill>
                  <a:srgbClr val="FF0000"/>
                </a:solidFill>
              </a:rPr>
              <a:t>Melissa Ross</a:t>
            </a:r>
            <a:r>
              <a:rPr lang="en-US" sz="2200" b="0" dirty="0" smtClean="0"/>
              <a:t>-Pre-analytic errors in the blood gas lab</a:t>
            </a:r>
          </a:p>
          <a:p>
            <a:pPr marL="457200" indent="-457200">
              <a:buAutoNum type="arabicPeriod"/>
            </a:pPr>
            <a:r>
              <a:rPr lang="en-US" sz="2200" dirty="0" smtClean="0">
                <a:solidFill>
                  <a:srgbClr val="FF0000"/>
                </a:solidFill>
              </a:rPr>
              <a:t>Jennifer Bergendahl &amp; Lindsy Hengesbach</a:t>
            </a:r>
            <a:r>
              <a:rPr lang="en-US" sz="2200" b="0" dirty="0" smtClean="0"/>
              <a:t>-Discontinuation of </a:t>
            </a:r>
            <a:r>
              <a:rPr lang="en-US" sz="2200" b="0" dirty="0" err="1" smtClean="0"/>
              <a:t>AmpliTaq</a:t>
            </a:r>
            <a:r>
              <a:rPr lang="en-US" sz="2200" b="0" dirty="0" smtClean="0"/>
              <a:t> Gold Master Mix from Life Technologies and </a:t>
            </a:r>
            <a:r>
              <a:rPr lang="en-US" sz="2200" b="0" dirty="0" err="1" smtClean="0"/>
              <a:t>Taq</a:t>
            </a:r>
            <a:r>
              <a:rPr lang="en-US" sz="2200" b="0" dirty="0" smtClean="0"/>
              <a:t> Polymerase Shipment Methods Affect Highly Sensitive PCR at </a:t>
            </a:r>
            <a:r>
              <a:rPr lang="en-US" sz="2200" b="0" dirty="0" smtClean="0"/>
              <a:t>MMGL</a:t>
            </a:r>
          </a:p>
          <a:p>
            <a:endParaRPr lang="en-US" sz="2200" b="0" dirty="0"/>
          </a:p>
          <a:p>
            <a:r>
              <a:rPr lang="en-US" sz="2200" b="0" dirty="0"/>
              <a:t>Welcome to </a:t>
            </a:r>
            <a:r>
              <a:rPr lang="en-US" sz="2200" b="0" dirty="0">
                <a:solidFill>
                  <a:srgbClr val="FF0000"/>
                </a:solidFill>
              </a:rPr>
              <a:t>Noah Brown</a:t>
            </a:r>
            <a:r>
              <a:rPr lang="en-US" sz="2200" b="0" dirty="0"/>
              <a:t>, our newest faculty member in the Division of Clinical Pathology. Dr. Brown is an Assistant Professor of Pathology and an Associate Director of the Molecular Diagnostics Laboratory. </a:t>
            </a:r>
          </a:p>
          <a:p>
            <a:endParaRPr lang="en-US" sz="2200" b="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95400"/>
            <a:ext cx="670559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81000" y="6172200"/>
            <a:ext cx="6629400" cy="2893100"/>
          </a:xfrm>
          <a:prstGeom prst="rect">
            <a:avLst/>
          </a:prstGeom>
        </p:spPr>
        <p:txBody>
          <a:bodyPr wrap="square">
            <a:spAutoFit/>
          </a:bodyPr>
          <a:lstStyle/>
          <a:p>
            <a:pPr lvl="0">
              <a:spcBef>
                <a:spcPts val="0"/>
              </a:spcBef>
              <a:spcAft>
                <a:spcPts val="0"/>
              </a:spcAft>
            </a:pPr>
            <a:r>
              <a:rPr lang="en-US" sz="1400" dirty="0" smtClean="0">
                <a:solidFill>
                  <a:srgbClr val="1F497D"/>
                </a:solidFill>
                <a:latin typeface="Calibri"/>
                <a:ea typeface="Calibri"/>
              </a:rPr>
              <a:t>Pathology </a:t>
            </a:r>
            <a:r>
              <a:rPr lang="en-US" sz="1400" dirty="0">
                <a:solidFill>
                  <a:srgbClr val="1F497D"/>
                </a:solidFill>
                <a:latin typeface="Calibri"/>
                <a:ea typeface="Calibri"/>
              </a:rPr>
              <a:t>is pursuing a two pronged approach to “specimen quality” in the ED.  </a:t>
            </a:r>
          </a:p>
          <a:p>
            <a:pPr marL="342900" lvl="0" indent="-342900">
              <a:spcBef>
                <a:spcPts val="0"/>
              </a:spcBef>
              <a:spcAft>
                <a:spcPts val="0"/>
              </a:spcAft>
              <a:buFontTx/>
              <a:buAutoNum type="arabicPeriod"/>
            </a:pPr>
            <a:r>
              <a:rPr lang="en-US" sz="1400" dirty="0">
                <a:solidFill>
                  <a:srgbClr val="1F497D"/>
                </a:solidFill>
                <a:latin typeface="Calibri"/>
                <a:ea typeface="Calibri"/>
              </a:rPr>
              <a:t>There is and has been ongoing discussions via Nursing Liaisons (Barb Wetula, RN, and Sheryl Woloskie) to addressing training for non-Pathology collected specimens.  This focus has been on all of UMHS, with an emphasis on the ED. </a:t>
            </a:r>
          </a:p>
          <a:p>
            <a:pPr marL="342900" lvl="0" indent="-342900">
              <a:spcBef>
                <a:spcPts val="0"/>
              </a:spcBef>
              <a:spcAft>
                <a:spcPts val="0"/>
              </a:spcAft>
              <a:buFontTx/>
              <a:buAutoNum type="arabicPeriod"/>
            </a:pPr>
            <a:r>
              <a:rPr lang="en-US" sz="1400" dirty="0" smtClean="0">
                <a:solidFill>
                  <a:srgbClr val="1F497D"/>
                </a:solidFill>
                <a:latin typeface="Calibri"/>
                <a:ea typeface="Calibri"/>
              </a:rPr>
              <a:t>Pathology and the Emergency Department are investigating </a:t>
            </a:r>
            <a:r>
              <a:rPr lang="en-US" sz="1400" dirty="0">
                <a:solidFill>
                  <a:srgbClr val="1F497D"/>
                </a:solidFill>
                <a:latin typeface="Calibri"/>
                <a:ea typeface="Calibri"/>
              </a:rPr>
              <a:t>possible deployment </a:t>
            </a:r>
            <a:r>
              <a:rPr lang="en-US" sz="1400" dirty="0" smtClean="0">
                <a:solidFill>
                  <a:srgbClr val="1F497D"/>
                </a:solidFill>
                <a:latin typeface="Calibri"/>
                <a:ea typeface="Calibri"/>
              </a:rPr>
              <a:t>of </a:t>
            </a:r>
            <a:r>
              <a:rPr lang="en-US" sz="1400" dirty="0">
                <a:solidFill>
                  <a:srgbClr val="1F497D"/>
                </a:solidFill>
                <a:latin typeface="Calibri"/>
                <a:ea typeface="Calibri"/>
              </a:rPr>
              <a:t>additional Pathology personal in the ED POCT </a:t>
            </a:r>
            <a:r>
              <a:rPr lang="en-US" sz="1400" dirty="0" smtClean="0">
                <a:solidFill>
                  <a:srgbClr val="1F497D"/>
                </a:solidFill>
                <a:latin typeface="Calibri"/>
                <a:ea typeface="Calibri"/>
              </a:rPr>
              <a:t>lab</a:t>
            </a:r>
            <a:r>
              <a:rPr lang="en-US" sz="1400" dirty="0">
                <a:solidFill>
                  <a:srgbClr val="1F497D"/>
                </a:solidFill>
                <a:latin typeface="Calibri"/>
                <a:ea typeface="Calibri"/>
              </a:rPr>
              <a:t> </a:t>
            </a:r>
            <a:r>
              <a:rPr lang="en-US" sz="1400" dirty="0" smtClean="0">
                <a:solidFill>
                  <a:srgbClr val="1F497D"/>
                </a:solidFill>
                <a:latin typeface="Calibri"/>
                <a:ea typeface="Calibri"/>
              </a:rPr>
              <a:t>or utilization of the Soft ID system which has been shown to assist with patient identification/signature errors at other institutions.</a:t>
            </a:r>
          </a:p>
          <a:p>
            <a:pPr marL="342900" lvl="0" indent="-342900">
              <a:spcBef>
                <a:spcPts val="0"/>
              </a:spcBef>
              <a:spcAft>
                <a:spcPts val="0"/>
              </a:spcAft>
              <a:buFontTx/>
              <a:buAutoNum type="arabicPeriod"/>
            </a:pPr>
            <a:r>
              <a:rPr lang="en-US" sz="1400" dirty="0" smtClean="0">
                <a:solidFill>
                  <a:srgbClr val="1F497D"/>
                </a:solidFill>
                <a:latin typeface="Calibri"/>
                <a:ea typeface="Calibri"/>
              </a:rPr>
              <a:t>There has been a decrease in the 2</a:t>
            </a:r>
            <a:r>
              <a:rPr lang="en-US" sz="1400" baseline="30000" dirty="0" smtClean="0">
                <a:solidFill>
                  <a:srgbClr val="1F497D"/>
                </a:solidFill>
                <a:latin typeface="Calibri"/>
                <a:ea typeface="Calibri"/>
              </a:rPr>
              <a:t>nd</a:t>
            </a:r>
            <a:r>
              <a:rPr lang="en-US" sz="1400" dirty="0" smtClean="0">
                <a:solidFill>
                  <a:srgbClr val="1F497D"/>
                </a:solidFill>
                <a:latin typeface="Calibri"/>
                <a:ea typeface="Calibri"/>
              </a:rPr>
              <a:t> quarter of this year.  There has been extra effort into refining training as well as processes.  We will continue to monitor this metric for sustainability. </a:t>
            </a:r>
          </a:p>
          <a:p>
            <a:pPr marL="342900" lvl="0" indent="-342900">
              <a:spcBef>
                <a:spcPts val="0"/>
              </a:spcBef>
              <a:spcAft>
                <a:spcPts val="0"/>
              </a:spcAft>
              <a:buFontTx/>
              <a:buAutoNum type="arabicPeriod"/>
            </a:pP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7" name="Content Placeholder 5"/>
          <p:cNvSpPr>
            <a:spLocks noGrp="1" noChangeArrowheads="1"/>
          </p:cNvSpPr>
          <p:nvPr>
            <p:ph idx="1"/>
          </p:nvPr>
        </p:nvSpPr>
        <p:spPr>
          <a:xfrm>
            <a:off x="228600" y="4495800"/>
            <a:ext cx="3581400" cy="4952999"/>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stool samples.  Due to this complexity, we had low compliance (&lt;20%).  Newer methodologies such as IFOB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t>
            </a:r>
            <a:r>
              <a:rPr lang="en-US" sz="1400" dirty="0" smtClean="0"/>
              <a:t>amount of guaiac </a:t>
            </a:r>
            <a:r>
              <a:rPr lang="en-US" sz="1400" dirty="0"/>
              <a:t>cards distributed had a low rate of </a:t>
            </a:r>
            <a:r>
              <a:rPr lang="en-US" sz="1400" dirty="0" smtClean="0"/>
              <a:t>return as indicated above.  Use of the newer immunochemical method has increased the rate of return more than two-fold due to ease of collection by the patient.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8" name="Rectangle 3"/>
          <p:cNvSpPr txBox="1">
            <a:spLocks noChangeArrowheads="1"/>
          </p:cNvSpPr>
          <p:nvPr/>
        </p:nvSpPr>
        <p:spPr bwMode="auto">
          <a:xfrm>
            <a:off x="4012869" y="4495800"/>
            <a:ext cx="3064293" cy="4953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 We continue to  see  a positive outcome relative to patient compliance with returning the kit for testing.</a:t>
            </a:r>
            <a:endParaRPr lang="en-US" sz="1400" b="0" dirty="0"/>
          </a:p>
          <a:p>
            <a:pPr marL="0" indent="0" eaLnBrk="1" hangingPunct="1">
              <a:buNone/>
            </a:pPr>
            <a:r>
              <a:rPr lang="en-US" sz="1400" b="1" dirty="0" smtClean="0"/>
              <a:t>Date Solution Implemented</a:t>
            </a:r>
            <a:r>
              <a:rPr lang="en-US" sz="1400" dirty="0" smtClean="0"/>
              <a:t>: </a:t>
            </a:r>
            <a:r>
              <a:rPr lang="en-US" sz="1400" b="0" dirty="0" smtClean="0"/>
              <a:t>October 29,  2013</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25" y="855663"/>
            <a:ext cx="6864350" cy="341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The Hematology lab created specific parameters related to the complete blood count that reflex to the pathologist for a review starting in 2005.</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can increase cost due to the additional Pathologist review. It can also increase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p>
          <a:p>
            <a:pPr marL="0" lvl="0" indent="0" eaLnBrk="1" hangingPunct="1">
              <a:buNone/>
            </a:pPr>
            <a:r>
              <a:rPr lang="en-US" sz="1400" dirty="0">
                <a:solidFill>
                  <a:srgbClr val="000000"/>
                </a:solidFill>
              </a:rPr>
              <a:t>Description of Solution: Alter the current policy and allow technologists to prescreen MD request slides. If screens are determined to be inappropriate the MD Path Review would be canceled by the technologist.</a:t>
            </a:r>
          </a:p>
          <a:p>
            <a:pPr marL="0" indent="0" eaLnBrk="1" hangingPunct="1">
              <a:buFontTx/>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How we know it worked?</a:t>
            </a:r>
          </a:p>
          <a:p>
            <a:pPr marL="0" indent="0" eaLnBrk="1" hangingPunct="1">
              <a:buNone/>
            </a:pPr>
            <a:r>
              <a:rPr lang="en-US" sz="1400" b="0" dirty="0" smtClean="0"/>
              <a:t>Over 40% of all orders requests received each month are canceled before reaching the pathologist thus saving time and decreasing the cost to the institution and patient.  Technologists are assessed monthly.  Approximately, 10 cases per month are reviewed rotated between 5 screener technologists.  This equates to each technologist being assessed twice per year.</a:t>
            </a:r>
          </a:p>
          <a:p>
            <a:pPr marL="0" indent="0" eaLnBrk="1" hangingPunct="1">
              <a:buNone/>
            </a:pPr>
            <a:endParaRPr lang="en-US" sz="1400" b="0" dirty="0"/>
          </a:p>
          <a:p>
            <a:pPr marL="0" indent="0" eaLnBrk="1" hangingPunct="1">
              <a:buNone/>
            </a:pPr>
            <a:r>
              <a:rPr lang="en-US" sz="1400" dirty="0" smtClean="0"/>
              <a:t>Areas for continued improvement: </a:t>
            </a:r>
          </a:p>
          <a:p>
            <a:pPr marL="0" indent="0" eaLnBrk="1" hangingPunct="1">
              <a:buNone/>
            </a:pPr>
            <a:r>
              <a:rPr lang="en-US" sz="1400" b="0" dirty="0" smtClean="0"/>
              <a:t>The procedure is reviewed annually to evaluate whether the parameters are appropriate.  </a:t>
            </a:r>
            <a:endParaRPr lang="en-US" sz="1400" b="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838200"/>
            <a:ext cx="6772362"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724400"/>
            <a:ext cx="3429000" cy="4633686"/>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Historically, any MD requests are processed as ordered.  There has been an upward trend in the number of Pathology Review requests from providers.  Investigation into why this is occurring and whether the requests are appropriate and could be triaged in other ways is being investigated. </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results in the unneeded cost of Pathologist review. It can also delay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endParaRPr lang="en-US" sz="1400" dirty="0"/>
          </a:p>
        </p:txBody>
      </p:sp>
      <p:sp>
        <p:nvSpPr>
          <p:cNvPr id="4" name="Rectangle 3"/>
          <p:cNvSpPr txBox="1">
            <a:spLocks noChangeArrowheads="1"/>
          </p:cNvSpPr>
          <p:nvPr/>
        </p:nvSpPr>
        <p:spPr bwMode="auto">
          <a:xfrm>
            <a:off x="4012870" y="4724400"/>
            <a:ext cx="3064293" cy="4648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kern="0" dirty="0" smtClean="0">
                <a:solidFill>
                  <a:srgbClr val="000000"/>
                </a:solidFill>
              </a:rPr>
              <a:t>Description </a:t>
            </a:r>
            <a:r>
              <a:rPr lang="en-US" sz="1400" kern="0" dirty="0">
                <a:solidFill>
                  <a:srgbClr val="000000"/>
                </a:solidFill>
              </a:rPr>
              <a:t>of Solution: </a:t>
            </a:r>
            <a:r>
              <a:rPr lang="en-US" sz="1400" b="0" kern="0" dirty="0" smtClean="0">
                <a:solidFill>
                  <a:srgbClr val="000000"/>
                </a:solidFill>
              </a:rPr>
              <a:t>Alter the current policy and allow technologists to prescreen </a:t>
            </a:r>
            <a:r>
              <a:rPr lang="en-US" sz="1400" b="0" kern="0" dirty="0">
                <a:solidFill>
                  <a:srgbClr val="000000"/>
                </a:solidFill>
              </a:rPr>
              <a:t>MD request </a:t>
            </a:r>
            <a:r>
              <a:rPr lang="en-US" sz="1400" b="0" kern="0" dirty="0" smtClean="0">
                <a:solidFill>
                  <a:srgbClr val="000000"/>
                </a:solidFill>
              </a:rPr>
              <a:t>slides. </a:t>
            </a:r>
            <a:r>
              <a:rPr lang="en-US" sz="1400" b="0" kern="0" dirty="0">
                <a:solidFill>
                  <a:srgbClr val="000000"/>
                </a:solidFill>
              </a:rPr>
              <a:t>If screens are determined to be inappropriate the </a:t>
            </a:r>
            <a:r>
              <a:rPr lang="en-US" sz="1400" b="0" kern="0" dirty="0" smtClean="0">
                <a:solidFill>
                  <a:srgbClr val="000000"/>
                </a:solidFill>
              </a:rPr>
              <a:t>MD Path Review would be canceled by the technologist. </a:t>
            </a:r>
          </a:p>
          <a:p>
            <a:pPr marL="0" indent="0" eaLnBrk="1" hangingPunct="1">
              <a:buFontTx/>
              <a:buNone/>
            </a:pPr>
            <a:endParaRPr lang="en-US" sz="1400" b="0" kern="0" dirty="0">
              <a:solidFill>
                <a:srgbClr val="000000"/>
              </a:solidFill>
            </a:endParaRPr>
          </a:p>
          <a:p>
            <a:pPr marL="0" indent="0" eaLnBrk="1" hangingPunct="1">
              <a:buFontTx/>
              <a:buNone/>
            </a:pPr>
            <a:r>
              <a:rPr lang="en-US" sz="1400" dirty="0" smtClean="0">
                <a:solidFill>
                  <a:srgbClr val="000000"/>
                </a:solidFill>
              </a:rPr>
              <a:t>How we know it worked?</a:t>
            </a:r>
          </a:p>
          <a:p>
            <a:pPr marL="0" indent="0" eaLnBrk="1" hangingPunct="1">
              <a:buFontTx/>
              <a:buNone/>
            </a:pPr>
            <a:r>
              <a:rPr lang="en-US" sz="1400" b="0" dirty="0" smtClean="0">
                <a:solidFill>
                  <a:srgbClr val="000000"/>
                </a:solidFill>
              </a:rPr>
              <a:t>TBD-Starting in late June or early July 2014 evaluation of use of a pre-screener in this process will begin.</a:t>
            </a:r>
            <a:endParaRPr lang="en-US" sz="1400" b="0" dirty="0">
              <a:solidFill>
                <a:srgbClr val="000000"/>
              </a:solidFill>
            </a:endParaRPr>
          </a:p>
          <a:p>
            <a:pPr marL="0" indent="0" eaLnBrk="1" hangingPunct="1">
              <a:buFontTx/>
              <a:buNone/>
            </a:pPr>
            <a:r>
              <a:rPr lang="en-US" sz="1400" dirty="0" smtClean="0">
                <a:solidFill>
                  <a:srgbClr val="000000"/>
                </a:solidFill>
              </a:rPr>
              <a:t>Areas for continued improvement: </a:t>
            </a:r>
          </a:p>
          <a:p>
            <a:pPr marL="342900" indent="-342900" eaLnBrk="1" hangingPunct="1">
              <a:buFontTx/>
              <a:buAutoNum type="arabicPeriod"/>
            </a:pPr>
            <a:r>
              <a:rPr lang="en-US" sz="1400" b="0" dirty="0" smtClean="0">
                <a:solidFill>
                  <a:srgbClr val="000000"/>
                </a:solidFill>
              </a:rPr>
              <a:t>Is there a specific specialty or physician that is ordering pathologists reviews inappropriately? </a:t>
            </a:r>
            <a:endParaRPr lang="en-US" sz="1400" b="0" dirty="0">
              <a:solidFill>
                <a:srgbClr val="000000"/>
              </a:solidFill>
            </a:endParaRPr>
          </a:p>
          <a:p>
            <a:pPr marL="342900" indent="-342900" eaLnBrk="1" hangingPunct="1">
              <a:buFontTx/>
              <a:buAutoNum type="arabicPeriod"/>
            </a:pPr>
            <a:r>
              <a:rPr lang="en-US" sz="1400" b="0" dirty="0" smtClean="0">
                <a:solidFill>
                  <a:srgbClr val="000000"/>
                </a:solidFill>
              </a:rPr>
              <a:t> Is there an educational opportunity?</a:t>
            </a:r>
            <a:endParaRPr lang="en-US" sz="1400" dirty="0" smtClean="0">
              <a:solidFill>
                <a:srgbClr val="000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6696163"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6" name="Content Placeholder 5"/>
          <p:cNvSpPr>
            <a:spLocks noGrp="1" noChangeArrowheads="1"/>
          </p:cNvSpPr>
          <p:nvPr>
            <p:ph idx="1"/>
          </p:nvPr>
        </p:nvSpPr>
        <p:spPr>
          <a:xfrm>
            <a:off x="152401" y="4343400"/>
            <a:ext cx="3657600" cy="5181600"/>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Rates of catheter associated urinary tract infections (CAUTI) are a metric benchmarked for quality of care for patients. The inpatient population is particularly prone to high rates of infection.  The CCMU (6D) is a focus of attention due to their patient population and propensity for positive urine cultures. The </a:t>
            </a:r>
            <a:r>
              <a:rPr lang="en-US" sz="1400" dirty="0"/>
              <a:t>NHSN benchmark is 2.9 </a:t>
            </a:r>
            <a:r>
              <a:rPr lang="en-US" sz="1400" dirty="0" smtClean="0"/>
              <a:t>infections per </a:t>
            </a:r>
            <a:r>
              <a:rPr lang="en-US" sz="1400" dirty="0"/>
              <a:t>1000 catheter days.  </a:t>
            </a:r>
            <a:r>
              <a:rPr lang="en-US" sz="1400" dirty="0" smtClean="0"/>
              <a:t>In 2013 the CCMU rate was 5.5. </a:t>
            </a:r>
          </a:p>
          <a:p>
            <a:pPr marL="0" indent="0" eaLnBrk="1" hangingPunct="1">
              <a:buFontTx/>
              <a:buNone/>
            </a:pPr>
            <a:r>
              <a:rPr lang="en-US" sz="1400" b="1" dirty="0" smtClean="0"/>
              <a:t>Impact of Problem: </a:t>
            </a:r>
            <a:r>
              <a:rPr lang="en-US" sz="1400" dirty="0" smtClean="0"/>
              <a:t>False positive results might occur that infer patients acquired a hospital infection. Patients could receive treatment for a positive result.  Inefficient use of resources to process these specimens.  </a:t>
            </a:r>
          </a:p>
          <a:p>
            <a:pPr marL="0" indent="0" eaLnBrk="1" hangingPunct="1">
              <a:buFontTx/>
              <a:buNone/>
            </a:pPr>
            <a:r>
              <a:rPr lang="en-US" sz="1400" b="1" dirty="0" smtClean="0"/>
              <a:t>Reporter of Problem: </a:t>
            </a:r>
            <a:r>
              <a:rPr lang="en-US" sz="1400" dirty="0" smtClean="0"/>
              <a:t>CCMU, Microbiology leadership &amp; Infection Control</a:t>
            </a:r>
          </a:p>
          <a:p>
            <a:pPr marL="0" indent="0" eaLnBrk="1" hangingPunct="1">
              <a:buFontTx/>
              <a:buNone/>
            </a:pPr>
            <a:r>
              <a:rPr lang="en-US" sz="1400" b="1" dirty="0"/>
              <a:t>Description of Solution</a:t>
            </a:r>
            <a:r>
              <a:rPr lang="en-US" sz="1400" dirty="0"/>
              <a:t>: </a:t>
            </a:r>
          </a:p>
          <a:p>
            <a:pPr marL="0" indent="0" eaLnBrk="1" hangingPunct="1">
              <a:buFontTx/>
              <a:buNone/>
            </a:pPr>
            <a:r>
              <a:rPr lang="en-US" sz="1400" dirty="0"/>
              <a:t>Several countermeasures are being implemented or addressed</a:t>
            </a:r>
            <a:r>
              <a:rPr lang="en-US" sz="1400" dirty="0" smtClean="0"/>
              <a:t>. </a:t>
            </a:r>
            <a:endParaRPr lang="en-US" sz="1400" dirty="0"/>
          </a:p>
          <a:p>
            <a:pPr marL="0" indent="0" eaLnBrk="1" hangingPunct="1">
              <a:buFontTx/>
              <a:buNone/>
            </a:pPr>
            <a:endParaRPr lang="en-US" sz="1400" dirty="0" smtClean="0"/>
          </a:p>
        </p:txBody>
      </p:sp>
      <p:sp>
        <p:nvSpPr>
          <p:cNvPr id="7" name="Rectangle 3"/>
          <p:cNvSpPr txBox="1">
            <a:spLocks noChangeArrowheads="1"/>
          </p:cNvSpPr>
          <p:nvPr/>
        </p:nvSpPr>
        <p:spPr bwMode="auto">
          <a:xfrm>
            <a:off x="3886200" y="1023257"/>
            <a:ext cx="3276600" cy="8425543"/>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endParaRPr lang="en-US" sz="1400" dirty="0" smtClean="0"/>
          </a:p>
          <a:p>
            <a:pPr marL="0" indent="0" eaLnBrk="1" hangingPunct="1">
              <a:buNone/>
            </a:pPr>
            <a:endParaRPr lang="en-US" sz="1400" dirty="0"/>
          </a:p>
          <a:p>
            <a:pPr marL="0" indent="0" eaLnBrk="1" hangingPunct="1">
              <a:buNone/>
            </a:pPr>
            <a:endParaRPr lang="en-US" sz="1400" dirty="0" smtClean="0"/>
          </a:p>
          <a:p>
            <a:pPr marL="0" indent="0" eaLnBrk="1" hangingPunct="1">
              <a:buNone/>
            </a:pPr>
            <a:r>
              <a:rPr lang="en-US" sz="1400" dirty="0" smtClean="0"/>
              <a:t>Areas for continued improvement:</a:t>
            </a:r>
          </a:p>
          <a:p>
            <a:pPr marL="342900" indent="-342900" eaLnBrk="1" hangingPunct="1">
              <a:buAutoNum type="arabicPeriod"/>
            </a:pPr>
            <a:r>
              <a:rPr lang="en-US" sz="1400" b="0" dirty="0" smtClean="0"/>
              <a:t>Data pertaining to the use of the UC and UA/URCC orders indicates that re-education regarding use of the test codes is warranted.</a:t>
            </a:r>
          </a:p>
          <a:p>
            <a:pPr marL="342900" indent="-342900" eaLnBrk="1" hangingPunct="1">
              <a:buAutoNum type="arabicPeriod"/>
            </a:pPr>
            <a:r>
              <a:rPr lang="en-US" sz="1400" b="0" dirty="0" smtClean="0"/>
              <a:t>Continue to revise Microbiology protocol for culture work-up</a:t>
            </a:r>
          </a:p>
          <a:p>
            <a:pPr marL="342900" indent="-342900" eaLnBrk="1" hangingPunct="1">
              <a:buFontTx/>
              <a:buAutoNum type="arabicPeriod"/>
            </a:pPr>
            <a:r>
              <a:rPr lang="en-US" sz="1400" b="0" dirty="0" smtClean="0"/>
              <a:t>The CCMU CAUTI rate has dropped </a:t>
            </a:r>
            <a:r>
              <a:rPr lang="en-US" sz="1400" b="0" dirty="0"/>
              <a:t>to 4.3 since </a:t>
            </a:r>
            <a:r>
              <a:rPr lang="en-US" sz="1400" b="0" dirty="0" smtClean="0"/>
              <a:t>countermeasures </a:t>
            </a:r>
            <a:r>
              <a:rPr lang="en-US" sz="1400" b="0" dirty="0"/>
              <a:t>have been </a:t>
            </a:r>
            <a:r>
              <a:rPr lang="en-US" sz="1400" b="0" dirty="0" smtClean="0"/>
              <a:t>implemented, however rates need to meet benchmark.</a:t>
            </a:r>
            <a:endParaRPr lang="en-US" sz="1400" b="0" dirty="0"/>
          </a:p>
          <a:p>
            <a:pPr marL="342900" indent="-342900" eaLnBrk="1" hangingPunct="1">
              <a:buAutoNum type="arabicPeriod"/>
            </a:pPr>
            <a:endParaRPr lang="en-US" sz="1400" b="0" dirty="0" smtClean="0"/>
          </a:p>
          <a:p>
            <a:pPr marL="0" indent="0" eaLnBrk="1" hangingPunct="1">
              <a:buNone/>
            </a:pPr>
            <a:endParaRPr lang="en-US" sz="1400" b="0" dirty="0" smtClean="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287" y="1043049"/>
            <a:ext cx="3657600" cy="32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734564918"/>
              </p:ext>
            </p:extLst>
          </p:nvPr>
        </p:nvGraphicFramePr>
        <p:xfrm>
          <a:off x="3962400" y="1219200"/>
          <a:ext cx="3124200" cy="4602480"/>
        </p:xfrm>
        <a:graphic>
          <a:graphicData uri="http://schemas.openxmlformats.org/drawingml/2006/table">
            <a:tbl>
              <a:tblPr firstRow="1" bandRow="1">
                <a:tableStyleId>{5C22544A-7EE6-4342-B048-85BDC9FD1C3A}</a:tableStyleId>
              </a:tblPr>
              <a:tblGrid>
                <a:gridCol w="1574950"/>
                <a:gridCol w="1549250"/>
              </a:tblGrid>
              <a:tr h="266327">
                <a:tc>
                  <a:txBody>
                    <a:bodyPr/>
                    <a:lstStyle/>
                    <a:p>
                      <a:r>
                        <a:rPr lang="en-US" sz="1400" dirty="0" smtClean="0"/>
                        <a:t>Root Cause</a:t>
                      </a:r>
                      <a:endParaRPr lang="en-US" sz="1400" dirty="0"/>
                    </a:p>
                  </a:txBody>
                  <a:tcPr/>
                </a:tc>
                <a:tc>
                  <a:txBody>
                    <a:bodyPr/>
                    <a:lstStyle/>
                    <a:p>
                      <a:r>
                        <a:rPr lang="en-US" sz="1400" dirty="0" smtClean="0"/>
                        <a:t>Follow-up</a:t>
                      </a:r>
                      <a:endParaRPr lang="en-US" sz="1400" dirty="0"/>
                    </a:p>
                  </a:txBody>
                  <a:tcPr/>
                </a:tc>
              </a:tr>
              <a:tr h="459687">
                <a:tc>
                  <a:txBody>
                    <a:bodyPr/>
                    <a:lstStyle/>
                    <a:p>
                      <a:r>
                        <a:rPr lang="en-US" sz="1200" dirty="0" smtClean="0"/>
                        <a:t>Ordering cultures on asymptomatic patients</a:t>
                      </a:r>
                      <a:endParaRPr lang="en-US" sz="1200" dirty="0"/>
                    </a:p>
                  </a:txBody>
                  <a:tcPr/>
                </a:tc>
                <a:tc>
                  <a:txBody>
                    <a:bodyPr/>
                    <a:lstStyle/>
                    <a:p>
                      <a:r>
                        <a:rPr lang="en-US" sz="1200" dirty="0" smtClean="0"/>
                        <a:t>Training</a:t>
                      </a:r>
                      <a:r>
                        <a:rPr lang="en-US" sz="1200" baseline="0" dirty="0" smtClean="0"/>
                        <a:t> for care providers on proper test utilization</a:t>
                      </a:r>
                      <a:endParaRPr lang="en-US" sz="1200" dirty="0"/>
                    </a:p>
                  </a:txBody>
                  <a:tcPr/>
                </a:tc>
              </a:tr>
              <a:tr h="591027">
                <a:tc>
                  <a:txBody>
                    <a:bodyPr/>
                    <a:lstStyle/>
                    <a:p>
                      <a:r>
                        <a:rPr lang="en-US" sz="1200" dirty="0" smtClean="0"/>
                        <a:t>Collecting specimens from urine catheter bag not the catheter</a:t>
                      </a:r>
                      <a:r>
                        <a:rPr lang="en-US" sz="1200" baseline="0" dirty="0" smtClean="0"/>
                        <a:t> line</a:t>
                      </a:r>
                      <a:endParaRPr lang="en-US" sz="1200" dirty="0"/>
                    </a:p>
                  </a:txBody>
                  <a:tcPr/>
                </a:tc>
                <a:tc>
                  <a:txBody>
                    <a:bodyPr/>
                    <a:lstStyle/>
                    <a:p>
                      <a:r>
                        <a:rPr lang="en-US" sz="1200" dirty="0" smtClean="0"/>
                        <a:t>Training implemented</a:t>
                      </a:r>
                      <a:r>
                        <a:rPr lang="en-US" sz="1200" baseline="0" dirty="0" smtClean="0"/>
                        <a:t> for nursing</a:t>
                      </a:r>
                      <a:endParaRPr lang="en-US" sz="1200" dirty="0"/>
                    </a:p>
                  </a:txBody>
                  <a:tcPr/>
                </a:tc>
              </a:tr>
              <a:tr h="722366">
                <a:tc>
                  <a:txBody>
                    <a:bodyPr/>
                    <a:lstStyle/>
                    <a:p>
                      <a:r>
                        <a:rPr lang="en-US" sz="1200" dirty="0" smtClean="0"/>
                        <a:t>Delays</a:t>
                      </a:r>
                      <a:r>
                        <a:rPr lang="en-US" sz="1200" baseline="0" dirty="0" smtClean="0"/>
                        <a:t> in transport cause bacterial growth=false positives</a:t>
                      </a:r>
                      <a:endParaRPr lang="en-US" sz="1200" dirty="0"/>
                    </a:p>
                  </a:txBody>
                  <a:tcPr/>
                </a:tc>
                <a:tc>
                  <a:txBody>
                    <a:bodyPr/>
                    <a:lstStyle/>
                    <a:p>
                      <a:r>
                        <a:rPr lang="en-US" sz="1200" dirty="0" smtClean="0"/>
                        <a:t>Use BD urine </a:t>
                      </a:r>
                      <a:r>
                        <a:rPr lang="en-US" sz="1200" dirty="0" err="1" smtClean="0"/>
                        <a:t>vacutainers</a:t>
                      </a:r>
                      <a:r>
                        <a:rPr lang="en-US" sz="1200" baseline="0" dirty="0" smtClean="0"/>
                        <a:t> for collections to increase storage time at room temp</a:t>
                      </a:r>
                      <a:endParaRPr lang="en-US" sz="1200" dirty="0"/>
                    </a:p>
                  </a:txBody>
                  <a:tcPr/>
                </a:tc>
              </a:tr>
              <a:tr h="722366">
                <a:tc>
                  <a:txBody>
                    <a:bodyPr/>
                    <a:lstStyle/>
                    <a:p>
                      <a:r>
                        <a:rPr lang="en-US" sz="1200" dirty="0" smtClean="0"/>
                        <a:t>Triage</a:t>
                      </a:r>
                      <a:r>
                        <a:rPr lang="en-US" sz="1200" baseline="0" dirty="0" smtClean="0"/>
                        <a:t> screening test UC (UA with reflex URCC) not available for inpatients</a:t>
                      </a:r>
                      <a:endParaRPr lang="en-US" sz="1200" dirty="0"/>
                    </a:p>
                  </a:txBody>
                  <a:tcPr/>
                </a:tc>
                <a:tc>
                  <a:txBody>
                    <a:bodyPr/>
                    <a:lstStyle/>
                    <a:p>
                      <a:r>
                        <a:rPr lang="en-US" sz="1200" dirty="0" smtClean="0"/>
                        <a:t>Made UC</a:t>
                      </a:r>
                      <a:r>
                        <a:rPr lang="en-US" sz="1200" baseline="0" dirty="0" smtClean="0"/>
                        <a:t> available for inpatients</a:t>
                      </a:r>
                      <a:endParaRPr lang="en-US" sz="1200" dirty="0"/>
                    </a:p>
                  </a:txBody>
                  <a:tcPr/>
                </a:tc>
              </a:tr>
              <a:tr h="591027">
                <a:tc>
                  <a:txBody>
                    <a:bodyPr/>
                    <a:lstStyle/>
                    <a:p>
                      <a:r>
                        <a:rPr lang="en-US" sz="1200" dirty="0" smtClean="0"/>
                        <a:t>Urine cultures being</a:t>
                      </a:r>
                      <a:r>
                        <a:rPr lang="en-US" sz="1200" baseline="0" dirty="0" smtClean="0"/>
                        <a:t> “over worked”</a:t>
                      </a:r>
                      <a:endParaRPr lang="en-US" sz="1200" dirty="0"/>
                    </a:p>
                  </a:txBody>
                  <a:tcPr/>
                </a:tc>
                <a:tc>
                  <a:txBody>
                    <a:bodyPr/>
                    <a:lstStyle/>
                    <a:p>
                      <a:r>
                        <a:rPr lang="en-US" sz="1200" dirty="0" smtClean="0"/>
                        <a:t>Modify protocols</a:t>
                      </a:r>
                      <a:r>
                        <a:rPr lang="en-US" sz="1200" baseline="0" dirty="0" smtClean="0"/>
                        <a:t> for urine specimens to be consistent with guidelines</a:t>
                      </a:r>
                      <a:endParaRPr lang="en-US" sz="1200" dirty="0"/>
                    </a:p>
                  </a:txBody>
                  <a:tcPr/>
                </a:tc>
              </a:tr>
            </a:tbl>
          </a:graphicData>
        </a:graphic>
      </p:graphicFrame>
      <p:sp>
        <p:nvSpPr>
          <p:cNvPr id="3" name="TextBox 2"/>
          <p:cNvSpPr txBox="1"/>
          <p:nvPr/>
        </p:nvSpPr>
        <p:spPr>
          <a:xfrm>
            <a:off x="163286" y="1043049"/>
            <a:ext cx="1208314" cy="523220"/>
          </a:xfrm>
          <a:prstGeom prst="rect">
            <a:avLst/>
          </a:prstGeom>
          <a:noFill/>
        </p:spPr>
        <p:txBody>
          <a:bodyPr wrap="square" rtlCol="0">
            <a:spAutoFit/>
          </a:bodyPr>
          <a:lstStyle/>
          <a:p>
            <a:r>
              <a:rPr lang="en-US" sz="700" dirty="0" smtClean="0">
                <a:solidFill>
                  <a:srgbClr val="FF0000"/>
                </a:solidFill>
              </a:rPr>
              <a:t>URCC</a:t>
            </a:r>
            <a:r>
              <a:rPr lang="en-US" sz="700" dirty="0" smtClean="0"/>
              <a:t>=urine culture</a:t>
            </a:r>
          </a:p>
          <a:p>
            <a:r>
              <a:rPr lang="en-US" sz="700" smtClean="0">
                <a:solidFill>
                  <a:srgbClr val="FF0000"/>
                </a:solidFill>
              </a:rPr>
              <a:t>UA</a:t>
            </a:r>
            <a:r>
              <a:rPr lang="en-US" sz="700" smtClean="0"/>
              <a:t>=urinalysis</a:t>
            </a:r>
            <a:endParaRPr lang="en-US" sz="700" dirty="0" smtClean="0"/>
          </a:p>
          <a:p>
            <a:r>
              <a:rPr lang="en-US" sz="700" dirty="0" smtClean="0">
                <a:solidFill>
                  <a:srgbClr val="FF0000"/>
                </a:solidFill>
              </a:rPr>
              <a:t>UC</a:t>
            </a:r>
            <a:r>
              <a:rPr lang="en-US" sz="700" dirty="0" smtClean="0"/>
              <a:t>=UA with reflex URCC if UA=positive</a:t>
            </a:r>
            <a:endParaRPr lang="en-US" sz="7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6"/>
            <a:ext cx="3429000" cy="6197083"/>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a:t>
            </a:r>
            <a:r>
              <a:rPr lang="en-US" sz="1200" dirty="0" err="1" smtClean="0"/>
              <a:t>Michart</a:t>
            </a:r>
            <a:r>
              <a:rPr lang="en-US" sz="1200" dirty="0" smtClean="0"/>
              <a:t> was implemented, a </a:t>
            </a:r>
            <a:r>
              <a:rPr lang="en-US" sz="1200" dirty="0"/>
              <a:t>change  </a:t>
            </a:r>
            <a:r>
              <a:rPr lang="en-US" sz="1200" dirty="0" smtClean="0"/>
              <a:t>occurred in how the patient was identified</a:t>
            </a:r>
            <a:r>
              <a:rPr lang="en-US" sz="1200" b="1" dirty="0" smtClean="0"/>
              <a:t>.  </a:t>
            </a:r>
            <a:r>
              <a:rPr lang="en-US" sz="1200" dirty="0" smtClean="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The RAALS middleware requires the current CSN to function properly. </a:t>
            </a:r>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p>
          <a:p>
            <a:pPr marL="0" indent="0" eaLnBrk="1" hangingPunct="1">
              <a:buFontTx/>
              <a:buNone/>
            </a:pPr>
            <a:r>
              <a:rPr lang="en-US" sz="1200" b="1" dirty="0">
                <a:solidFill>
                  <a:srgbClr val="000000"/>
                </a:solidFill>
              </a:rPr>
              <a:t>Description of Root Causes Identified: </a:t>
            </a:r>
          </a:p>
          <a:p>
            <a:pPr eaLnBrk="1" hangingPunct="1"/>
            <a:r>
              <a:rPr lang="en-US" sz="1200" dirty="0">
                <a:solidFill>
                  <a:srgbClr val="000000"/>
                </a:solidFill>
              </a:rPr>
              <a:t>Nursing is not able to access the barcode and has to manually enter CSN.  This can be entered incorrectly or the MRN is used which is traditionally used for other methods of </a:t>
            </a:r>
            <a:r>
              <a:rPr lang="en-US" sz="1200" dirty="0" smtClean="0">
                <a:solidFill>
                  <a:srgbClr val="000000"/>
                </a:solidFill>
              </a:rPr>
              <a:t>identifying patients.</a:t>
            </a:r>
            <a:endParaRPr lang="en-US" sz="1200" b="1" dirty="0" smtClean="0"/>
          </a:p>
        </p:txBody>
      </p:sp>
      <p:sp>
        <p:nvSpPr>
          <p:cNvPr id="4" name="Rectangle 3"/>
          <p:cNvSpPr txBox="1">
            <a:spLocks noChangeArrowheads="1"/>
          </p:cNvSpPr>
          <p:nvPr/>
        </p:nvSpPr>
        <p:spPr bwMode="auto">
          <a:xfrm>
            <a:off x="3862431" y="3175784"/>
            <a:ext cx="3190963" cy="6044415"/>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150" b="0" dirty="0" smtClean="0">
                <a:solidFill>
                  <a:srgbClr val="000000"/>
                </a:solidFill>
              </a:rPr>
              <a:t>This is especially true of pediatric wristbands which are smaller. Nurse educators have refocused training on this aspect. Investigation into modifying the patient wristband to allow more barcodes to be visible is ongoing by MiChart.</a:t>
            </a:r>
          </a:p>
          <a:p>
            <a:pPr eaLnBrk="1" hangingPunct="1"/>
            <a:r>
              <a:rPr lang="en-US" sz="1150" b="0" dirty="0" smtClean="0">
                <a:solidFill>
                  <a:srgbClr val="000000"/>
                </a:solidFill>
              </a:rPr>
              <a:t>CSN mismatch-Examples of patients presenting at the ER or IPLV and then admitted on a different day (thus different CSN) still have their “old” wristband on which is no longer valid.</a:t>
            </a:r>
            <a:r>
              <a:rPr lang="en-US" sz="1150" b="0" dirty="0" smtClean="0">
                <a:solidFill>
                  <a:srgbClr val="FF0000"/>
                </a:solidFill>
              </a:rPr>
              <a:t> </a:t>
            </a:r>
            <a:r>
              <a:rPr lang="en-US" sz="1150" b="0" dirty="0" smtClean="0">
                <a:solidFill>
                  <a:srgbClr val="000000"/>
                </a:solidFill>
              </a:rPr>
              <a:t>Wristband printing-future visit day used to print wristband.  Practice change by nursing to replace patient wrist band every time patient comes or returns to the floor (e.g. go to OR </a:t>
            </a:r>
            <a:r>
              <a:rPr lang="en-US" sz="1150" b="0" dirty="0" err="1" smtClean="0">
                <a:solidFill>
                  <a:srgbClr val="000000"/>
                </a:solidFill>
              </a:rPr>
              <a:t>or</a:t>
            </a:r>
            <a:r>
              <a:rPr lang="en-US" sz="1150" b="0" dirty="0" smtClean="0">
                <a:solidFill>
                  <a:srgbClr val="000000"/>
                </a:solidFill>
              </a:rPr>
              <a:t> procedure area and come back).</a:t>
            </a:r>
          </a:p>
          <a:p>
            <a:pPr eaLnBrk="1" hangingPunct="1"/>
            <a:r>
              <a:rPr lang="en-US" sz="1150" b="0" dirty="0" smtClean="0">
                <a:solidFill>
                  <a:srgbClr val="000000"/>
                </a:solidFill>
              </a:rPr>
              <a:t>Identified reasons why nurses are manually entering MRNs and implementing countermeasures to address delays in downloading patient names &amp; results to the patient’s record.</a:t>
            </a:r>
          </a:p>
          <a:p>
            <a:pPr marL="0" indent="0" eaLnBrk="1" hangingPunct="1">
              <a:buFontTx/>
              <a:buNone/>
            </a:pPr>
            <a:r>
              <a:rPr lang="en-US" sz="1200" dirty="0" smtClean="0">
                <a:solidFill>
                  <a:srgbClr val="000000"/>
                </a:solidFill>
              </a:rPr>
              <a:t>How we know it worked:</a:t>
            </a:r>
          </a:p>
          <a:p>
            <a:pPr marL="0" indent="0" eaLnBrk="1" hangingPunct="1">
              <a:buFontTx/>
              <a:buNone/>
            </a:pPr>
            <a:r>
              <a:rPr lang="en-US" sz="1150" b="0" dirty="0" smtClean="0">
                <a:solidFill>
                  <a:srgbClr val="000000"/>
                </a:solidFill>
              </a:rPr>
              <a:t>We continue to see a decrease in the number of incidents that are largely composed of glucometer errors.  In the coming months it’s anticipated this will continue to decrease </a:t>
            </a:r>
            <a:r>
              <a:rPr lang="en-US" sz="1150" b="0" dirty="0" smtClean="0"/>
              <a:t>because our new glucometers have </a:t>
            </a:r>
            <a:r>
              <a:rPr lang="en-US" sz="1150" b="0" dirty="0" smtClean="0">
                <a:solidFill>
                  <a:srgbClr val="000000"/>
                </a:solidFill>
              </a:rPr>
              <a:t>screens that display the patient’s name when the barcode is scanned.</a:t>
            </a:r>
          </a:p>
          <a:p>
            <a:pPr marL="0" indent="0" eaLnBrk="1" hangingPunct="1">
              <a:buFontTx/>
              <a:buNone/>
            </a:pPr>
            <a:endParaRPr lang="en-US" sz="1200" dirty="0">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0"/>
            <a:ext cx="7010400" cy="2301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340890" y="1913905"/>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
        <p:nvSpPr>
          <p:cNvPr id="5" name="TextBox 4"/>
          <p:cNvSpPr txBox="1"/>
          <p:nvPr/>
        </p:nvSpPr>
        <p:spPr>
          <a:xfrm>
            <a:off x="3986609" y="2189150"/>
            <a:ext cx="381000" cy="369332"/>
          </a:xfrm>
          <a:prstGeom prst="rect">
            <a:avLst/>
          </a:prstGeom>
          <a:noFill/>
        </p:spPr>
        <p:txBody>
          <a:bodyPr wrap="square" rtlCol="0">
            <a:spAutoFit/>
          </a:bodyPr>
          <a:lstStyle/>
          <a:p>
            <a:r>
              <a:rPr lang="en-US" sz="1800" dirty="0" smtClean="0">
                <a:solidFill>
                  <a:srgbClr val="FF0000"/>
                </a:solidFill>
              </a:rPr>
              <a:t> *</a:t>
            </a:r>
            <a:endParaRPr lang="en-US" sz="1800" dirty="0">
              <a:solidFill>
                <a:srgbClr val="FF0000"/>
              </a:solidFill>
            </a:endParaRPr>
          </a:p>
        </p:txBody>
      </p:sp>
      <p:sp>
        <p:nvSpPr>
          <p:cNvPr id="6" name="TextBox 5"/>
          <p:cNvSpPr txBox="1"/>
          <p:nvPr/>
        </p:nvSpPr>
        <p:spPr>
          <a:xfrm>
            <a:off x="1219200" y="2096817"/>
            <a:ext cx="1143000" cy="276999"/>
          </a:xfrm>
          <a:prstGeom prst="rect">
            <a:avLst/>
          </a:prstGeom>
          <a:noFill/>
        </p:spPr>
        <p:txBody>
          <a:bodyPr wrap="square" rtlCol="0">
            <a:spAutoFit/>
          </a:bodyPr>
          <a:lstStyle/>
          <a:p>
            <a:r>
              <a:rPr lang="en-US" sz="600" dirty="0" smtClean="0"/>
              <a:t>Began documenting glucometer errors</a:t>
            </a:r>
            <a:endParaRPr lang="en-US" sz="600" dirty="0"/>
          </a:p>
        </p:txBody>
      </p:sp>
      <p:cxnSp>
        <p:nvCxnSpPr>
          <p:cNvPr id="8" name="Straight Arrow Connector 7"/>
          <p:cNvCxnSpPr/>
          <p:nvPr/>
        </p:nvCxnSpPr>
        <p:spPr bwMode="auto">
          <a:xfrm flipH="1">
            <a:off x="914400" y="2294035"/>
            <a:ext cx="381000" cy="1846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1138237"/>
          </a:xfrm>
        </p:spPr>
        <p:txBody>
          <a:bodyPr/>
          <a:lstStyle/>
          <a:p>
            <a:r>
              <a:rPr lang="en-US" sz="1400" b="1" dirty="0" smtClean="0">
                <a:solidFill>
                  <a:schemeClr val="accent2"/>
                </a:solidFill>
              </a:rPr>
              <a:t>Clinical Pathology Quality and Performance</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400" dirty="0" smtClean="0">
                <a:solidFill>
                  <a:schemeClr val="accent2"/>
                </a:solidFill>
              </a:rPr>
              <a:t>Proficiency Testing Performance</a:t>
            </a:r>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endParaRPr lang="en-US" sz="1400" dirty="0" smtClean="0"/>
          </a:p>
        </p:txBody>
      </p:sp>
      <p:sp>
        <p:nvSpPr>
          <p:cNvPr id="4" name="Rectangle 3"/>
          <p:cNvSpPr/>
          <p:nvPr/>
        </p:nvSpPr>
        <p:spPr>
          <a:xfrm>
            <a:off x="381000" y="6553200"/>
            <a:ext cx="6553200" cy="1938992"/>
          </a:xfrm>
          <a:prstGeom prst="rect">
            <a:avLst/>
          </a:prstGeom>
        </p:spPr>
        <p:txBody>
          <a:bodyPr wrap="square">
            <a:spAutoFit/>
          </a:bodyPr>
          <a:lstStyle/>
          <a:p>
            <a:r>
              <a:rPr lang="en-US" b="0" dirty="0" smtClean="0"/>
              <a:t>The Clinical Laboratories are required to test unknown specimens to generate results that are submitted to the College of American Pathologists (CAP).  CAP then reviews the results for accuracy.  These results are considered pass or fail based on specific cutoffs established by CAP. There may be instances where typographical errors occur which also results in a failure.  Frequent failure can result in a laboratory not being able to test the </a:t>
            </a:r>
            <a:r>
              <a:rPr lang="en-US" b="0" dirty="0" err="1" smtClean="0"/>
              <a:t>analyte</a:t>
            </a:r>
            <a:r>
              <a:rPr lang="en-US" b="0" dirty="0" smtClean="0"/>
              <a:t> at their facility.  The Clinical Laboratories continue to illustrate superb performance relative testing these unknown samples.</a:t>
            </a:r>
            <a:endParaRPr lang="en-US" b="0" dirty="0"/>
          </a:p>
        </p:txBody>
      </p:sp>
      <p:pic>
        <p:nvPicPr>
          <p:cNvPr id="3" name="Content Placeholder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6584950" cy="417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8871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78859303"/>
              </p:ext>
            </p:extLst>
          </p:nvPr>
        </p:nvGraphicFramePr>
        <p:xfrm>
          <a:off x="457200" y="1447800"/>
          <a:ext cx="6584949" cy="32969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smtClean="0"/>
                        <a:t>PRR Committee</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12943</TotalTime>
  <Words>1812</Words>
  <Application>Microsoft Office PowerPoint</Application>
  <PresentationFormat>Custom</PresentationFormat>
  <Paragraphs>140</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Clinical Pathology Patient Care Quality  Blood Bank</vt:lpstr>
      <vt:lpstr>Clinical Pathology Patient Care Quality  Chemistry</vt:lpstr>
      <vt:lpstr>  Clinical Pathology Patient Care Quality Hematology </vt:lpstr>
      <vt:lpstr>  Clinical Pathology Patient Care Quality Hematology  </vt:lpstr>
      <vt:lpstr>Clinical Pathology Patient Care Quality  Microbiology</vt:lpstr>
      <vt:lpstr>  Clinical Pathology Patient Care Quality Point of Care  </vt:lpstr>
      <vt:lpstr>Clinical Pathology Quality and Performance  Proficiency Testing Performance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779</cp:revision>
  <cp:lastPrinted>2014-05-19T13:20:24Z</cp:lastPrinted>
  <dcterms:created xsi:type="dcterms:W3CDTF">2008-09-25T21:02:44Z</dcterms:created>
  <dcterms:modified xsi:type="dcterms:W3CDTF">2014-07-23T16:24:45Z</dcterms:modified>
</cp:coreProperties>
</file>