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61" r:id="rId2"/>
    <p:sldId id="270" r:id="rId3"/>
    <p:sldId id="277" r:id="rId4"/>
    <p:sldId id="296" r:id="rId5"/>
    <p:sldId id="275" r:id="rId6"/>
    <p:sldId id="293" r:id="rId7"/>
    <p:sldId id="284" r:id="rId8"/>
    <p:sldId id="294" r:id="rId9"/>
    <p:sldId id="292" r:id="rId10"/>
    <p:sldId id="278" r:id="rId11"/>
  </p:sldIdLst>
  <p:sldSz cx="7315200" cy="9601200"/>
  <p:notesSz cx="6985000" cy="9283700"/>
  <p:defaultTextStyle>
    <a:defPPr>
      <a:defRPr lang="en-US"/>
    </a:defPPr>
    <a:lvl1pPr algn="l" rtl="0" fontAlgn="base">
      <a:spcBef>
        <a:spcPct val="0"/>
      </a:spcBef>
      <a:spcAft>
        <a:spcPct val="0"/>
      </a:spcAft>
      <a:defRPr sz="1500" b="1" kern="1200">
        <a:solidFill>
          <a:schemeClr val="tx1"/>
        </a:solidFill>
        <a:latin typeface="Arial" charset="0"/>
        <a:ea typeface="+mn-ea"/>
        <a:cs typeface="Arial" charset="0"/>
      </a:defRPr>
    </a:lvl1pPr>
    <a:lvl2pPr marL="457200" algn="l" rtl="0" fontAlgn="base">
      <a:spcBef>
        <a:spcPct val="0"/>
      </a:spcBef>
      <a:spcAft>
        <a:spcPct val="0"/>
      </a:spcAft>
      <a:defRPr sz="1500" b="1" kern="1200">
        <a:solidFill>
          <a:schemeClr val="tx1"/>
        </a:solidFill>
        <a:latin typeface="Arial" charset="0"/>
        <a:ea typeface="+mn-ea"/>
        <a:cs typeface="Arial" charset="0"/>
      </a:defRPr>
    </a:lvl2pPr>
    <a:lvl3pPr marL="914400" algn="l" rtl="0" fontAlgn="base">
      <a:spcBef>
        <a:spcPct val="0"/>
      </a:spcBef>
      <a:spcAft>
        <a:spcPct val="0"/>
      </a:spcAft>
      <a:defRPr sz="1500" b="1" kern="1200">
        <a:solidFill>
          <a:schemeClr val="tx1"/>
        </a:solidFill>
        <a:latin typeface="Arial" charset="0"/>
        <a:ea typeface="+mn-ea"/>
        <a:cs typeface="Arial" charset="0"/>
      </a:defRPr>
    </a:lvl3pPr>
    <a:lvl4pPr marL="1371600" algn="l" rtl="0" fontAlgn="base">
      <a:spcBef>
        <a:spcPct val="0"/>
      </a:spcBef>
      <a:spcAft>
        <a:spcPct val="0"/>
      </a:spcAft>
      <a:defRPr sz="1500" b="1" kern="1200">
        <a:solidFill>
          <a:schemeClr val="tx1"/>
        </a:solidFill>
        <a:latin typeface="Arial" charset="0"/>
        <a:ea typeface="+mn-ea"/>
        <a:cs typeface="Arial" charset="0"/>
      </a:defRPr>
    </a:lvl4pPr>
    <a:lvl5pPr marL="1828800" algn="l" rtl="0" fontAlgn="base">
      <a:spcBef>
        <a:spcPct val="0"/>
      </a:spcBef>
      <a:spcAft>
        <a:spcPct val="0"/>
      </a:spcAft>
      <a:defRPr sz="1500" b="1" kern="1200">
        <a:solidFill>
          <a:schemeClr val="tx1"/>
        </a:solidFill>
        <a:latin typeface="Arial" charset="0"/>
        <a:ea typeface="+mn-ea"/>
        <a:cs typeface="Arial" charset="0"/>
      </a:defRPr>
    </a:lvl5pPr>
    <a:lvl6pPr marL="2286000" algn="l" defTabSz="914400" rtl="0" eaLnBrk="1" latinLnBrk="0" hangingPunct="1">
      <a:defRPr sz="1500" b="1" kern="1200">
        <a:solidFill>
          <a:schemeClr val="tx1"/>
        </a:solidFill>
        <a:latin typeface="Arial" charset="0"/>
        <a:ea typeface="+mn-ea"/>
        <a:cs typeface="Arial" charset="0"/>
      </a:defRPr>
    </a:lvl6pPr>
    <a:lvl7pPr marL="2743200" algn="l" defTabSz="914400" rtl="0" eaLnBrk="1" latinLnBrk="0" hangingPunct="1">
      <a:defRPr sz="1500" b="1" kern="1200">
        <a:solidFill>
          <a:schemeClr val="tx1"/>
        </a:solidFill>
        <a:latin typeface="Arial" charset="0"/>
        <a:ea typeface="+mn-ea"/>
        <a:cs typeface="Arial" charset="0"/>
      </a:defRPr>
    </a:lvl7pPr>
    <a:lvl8pPr marL="3200400" algn="l" defTabSz="914400" rtl="0" eaLnBrk="1" latinLnBrk="0" hangingPunct="1">
      <a:defRPr sz="1500" b="1" kern="1200">
        <a:solidFill>
          <a:schemeClr val="tx1"/>
        </a:solidFill>
        <a:latin typeface="Arial" charset="0"/>
        <a:ea typeface="+mn-ea"/>
        <a:cs typeface="Arial" charset="0"/>
      </a:defRPr>
    </a:lvl8pPr>
    <a:lvl9pPr marL="3657600" algn="l" defTabSz="914400" rtl="0" eaLnBrk="1" latinLnBrk="0" hangingPunct="1">
      <a:defRPr sz="15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9875" autoAdjust="0"/>
    <p:restoredTop sz="94660"/>
  </p:normalViewPr>
  <p:slideViewPr>
    <p:cSldViewPr>
      <p:cViewPr>
        <p:scale>
          <a:sx n="100" d="100"/>
          <a:sy n="100" d="100"/>
        </p:scale>
        <p:origin x="-2664" y="-72"/>
      </p:cViewPr>
      <p:guideLst>
        <p:guide orient="horz" pos="3024"/>
        <p:guide pos="2304"/>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20" y="-114"/>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PATHSANS2\GROUPS\QA_DATA\Clinical%20Pathology\CP%20Dashboards\Chemistry\FOB%20Compliance.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solidFill>
                  <a:schemeClr val="tx1"/>
                </a:solidFill>
              </a:rPr>
              <a:t>IFOB</a:t>
            </a:r>
            <a:r>
              <a:rPr lang="en-US" baseline="0" dirty="0" smtClean="0">
                <a:solidFill>
                  <a:schemeClr val="tx1"/>
                </a:solidFill>
              </a:rPr>
              <a:t> (Immunochemical Detection of Colorectal Cancer</a:t>
            </a:r>
            <a:r>
              <a:rPr lang="en-US" baseline="0" dirty="0" smtClean="0"/>
              <a:t>)</a:t>
            </a:r>
            <a:r>
              <a:rPr lang="en-US" dirty="0" smtClean="0"/>
              <a:t> </a:t>
            </a:r>
            <a:r>
              <a:rPr lang="en-US" dirty="0"/>
              <a:t>Cumulative Compliance</a:t>
            </a:r>
          </a:p>
        </c:rich>
      </c:tx>
      <c:layout/>
      <c:overlay val="0"/>
    </c:title>
    <c:autoTitleDeleted val="0"/>
    <c:plotArea>
      <c:layout/>
      <c:lineChart>
        <c:grouping val="standard"/>
        <c:varyColors val="0"/>
        <c:ser>
          <c:idx val="0"/>
          <c:order val="0"/>
          <c:tx>
            <c:strRef>
              <c:f>'IFOB Compliance'!$G$1</c:f>
              <c:strCache>
                <c:ptCount val="1"/>
                <c:pt idx="0">
                  <c:v>Cumulative % Compliance</c:v>
                </c:pt>
              </c:strCache>
            </c:strRef>
          </c:tx>
          <c:marker>
            <c:symbol val="none"/>
          </c:marker>
          <c:cat>
            <c:numRef>
              <c:f>'IFOB Compliance'!$A$2:$A$8</c:f>
              <c:numCache>
                <c:formatCode>mmm\-yy</c:formatCode>
                <c:ptCount val="7"/>
                <c:pt idx="0">
                  <c:v>41579</c:v>
                </c:pt>
                <c:pt idx="1">
                  <c:v>41609</c:v>
                </c:pt>
                <c:pt idx="2">
                  <c:v>41640</c:v>
                </c:pt>
                <c:pt idx="3">
                  <c:v>41671</c:v>
                </c:pt>
                <c:pt idx="4">
                  <c:v>41699</c:v>
                </c:pt>
                <c:pt idx="5">
                  <c:v>41730</c:v>
                </c:pt>
                <c:pt idx="6">
                  <c:v>41760</c:v>
                </c:pt>
              </c:numCache>
            </c:numRef>
          </c:cat>
          <c:val>
            <c:numRef>
              <c:f>'IFOB Compliance'!$G$2:$G$8</c:f>
              <c:numCache>
                <c:formatCode>0%</c:formatCode>
                <c:ptCount val="7"/>
                <c:pt idx="0">
                  <c:v>0.309859154929577</c:v>
                </c:pt>
                <c:pt idx="1">
                  <c:v>0.42335766423357701</c:v>
                </c:pt>
                <c:pt idx="2">
                  <c:v>0.49566724436741799</c:v>
                </c:pt>
                <c:pt idx="3">
                  <c:v>0.55983493810178797</c:v>
                </c:pt>
                <c:pt idx="4">
                  <c:v>0.62008733624454204</c:v>
                </c:pt>
                <c:pt idx="5">
                  <c:v>0.64596273291925499</c:v>
                </c:pt>
                <c:pt idx="6">
                  <c:v>0.65695067264574003</c:v>
                </c:pt>
              </c:numCache>
            </c:numRef>
          </c:val>
          <c:smooth val="0"/>
        </c:ser>
        <c:dLbls>
          <c:showLegendKey val="0"/>
          <c:showVal val="0"/>
          <c:showCatName val="0"/>
          <c:showSerName val="0"/>
          <c:showPercent val="0"/>
          <c:showBubbleSize val="0"/>
        </c:dLbls>
        <c:marker val="1"/>
        <c:smooth val="0"/>
        <c:axId val="75048832"/>
        <c:axId val="91368064"/>
      </c:lineChart>
      <c:dateAx>
        <c:axId val="75048832"/>
        <c:scaling>
          <c:orientation val="minMax"/>
        </c:scaling>
        <c:delete val="0"/>
        <c:axPos val="b"/>
        <c:title>
          <c:tx>
            <c:rich>
              <a:bodyPr/>
              <a:lstStyle/>
              <a:p>
                <a:pPr>
                  <a:defRPr/>
                </a:pPr>
                <a:r>
                  <a:rPr lang="en-US"/>
                  <a:t>Month-Year</a:t>
                </a:r>
              </a:p>
            </c:rich>
          </c:tx>
          <c:layout/>
          <c:overlay val="0"/>
        </c:title>
        <c:numFmt formatCode="mmm\-yy" sourceLinked="1"/>
        <c:majorTickMark val="out"/>
        <c:minorTickMark val="none"/>
        <c:tickLblPos val="nextTo"/>
        <c:crossAx val="91368064"/>
        <c:crosses val="autoZero"/>
        <c:auto val="1"/>
        <c:lblOffset val="100"/>
        <c:baseTimeUnit val="months"/>
      </c:dateAx>
      <c:valAx>
        <c:axId val="91368064"/>
        <c:scaling>
          <c:orientation val="minMax"/>
          <c:min val="0.2"/>
        </c:scaling>
        <c:delete val="0"/>
        <c:axPos val="l"/>
        <c:majorGridlines/>
        <c:title>
          <c:tx>
            <c:rich>
              <a:bodyPr rot="-5400000" vert="horz"/>
              <a:lstStyle/>
              <a:p>
                <a:pPr>
                  <a:defRPr/>
                </a:pPr>
                <a:r>
                  <a:rPr lang="en-US"/>
                  <a:t>Cumulative % Compliance</a:t>
                </a:r>
              </a:p>
            </c:rich>
          </c:tx>
          <c:layout/>
          <c:overlay val="0"/>
        </c:title>
        <c:numFmt formatCode="0%" sourceLinked="1"/>
        <c:majorTickMark val="out"/>
        <c:minorTickMark val="none"/>
        <c:tickLblPos val="nextTo"/>
        <c:crossAx val="75048832"/>
        <c:crosses val="autoZero"/>
        <c:crossBetween val="between"/>
      </c:valAx>
    </c:plotArea>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56323" name="Rectangle 3"/>
          <p:cNvSpPr>
            <a:spLocks noGrp="1" noChangeArrowheads="1"/>
          </p:cNvSpPr>
          <p:nvPr>
            <p:ph type="dt" sz="quarter"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56324" name="Rectangle 4"/>
          <p:cNvSpPr>
            <a:spLocks noGrp="1" noChangeArrowheads="1"/>
          </p:cNvSpPr>
          <p:nvPr>
            <p:ph type="ftr" sz="quarter" idx="2"/>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56325" name="Rectangle 5"/>
          <p:cNvSpPr>
            <a:spLocks noGrp="1" noChangeArrowheads="1"/>
          </p:cNvSpPr>
          <p:nvPr>
            <p:ph type="sldNum" sz="quarter" idx="3"/>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080973A0-0314-40D9-8222-CAF7A3A76826}" type="slidenum">
              <a:rPr lang="en-US"/>
              <a:pPr>
                <a:defRPr/>
              </a:pPr>
              <a:t>‹#›</a:t>
            </a:fld>
            <a:endParaRPr lang="en-US"/>
          </a:p>
        </p:txBody>
      </p:sp>
    </p:spTree>
    <p:extLst>
      <p:ext uri="{BB962C8B-B14F-4D97-AF65-F5344CB8AC3E}">
        <p14:creationId xmlns:p14="http://schemas.microsoft.com/office/powerpoint/2010/main" val="4152770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32771" name="Rectangle 3"/>
          <p:cNvSpPr>
            <a:spLocks noGrp="1" noChangeArrowheads="1"/>
          </p:cNvSpPr>
          <p:nvPr>
            <p:ph type="dt"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15364" name="Rectangle 4"/>
          <p:cNvSpPr>
            <a:spLocks noGrp="1" noRot="1" noChangeAspect="1" noChangeArrowheads="1" noTextEdit="1"/>
          </p:cNvSpPr>
          <p:nvPr>
            <p:ph type="sldImg" idx="2"/>
          </p:nvPr>
        </p:nvSpPr>
        <p:spPr bwMode="auto">
          <a:xfrm>
            <a:off x="2166938" y="695325"/>
            <a:ext cx="2651125" cy="3481388"/>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698818" y="4410075"/>
            <a:ext cx="5587366" cy="4178300"/>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2774" name="Rectangle 6"/>
          <p:cNvSpPr>
            <a:spLocks noGrp="1" noChangeArrowheads="1"/>
          </p:cNvSpPr>
          <p:nvPr>
            <p:ph type="ftr" sz="quarter" idx="4"/>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32775" name="Rectangle 7"/>
          <p:cNvSpPr>
            <a:spLocks noGrp="1" noChangeArrowheads="1"/>
          </p:cNvSpPr>
          <p:nvPr>
            <p:ph type="sldNum" sz="quarter" idx="5"/>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479AC776-80F3-41EA-89B2-D4AF591B1990}" type="slidenum">
              <a:rPr lang="en-US"/>
              <a:pPr>
                <a:defRPr/>
              </a:pPr>
              <a:t>‹#›</a:t>
            </a:fld>
            <a:endParaRPr lang="en-US"/>
          </a:p>
        </p:txBody>
      </p:sp>
    </p:spTree>
    <p:extLst>
      <p:ext uri="{BB962C8B-B14F-4D97-AF65-F5344CB8AC3E}">
        <p14:creationId xmlns:p14="http://schemas.microsoft.com/office/powerpoint/2010/main" val="2712796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9AC776-80F3-41EA-89B2-D4AF591B1990}" type="slidenum">
              <a:rPr lang="en-US" smtClean="0"/>
              <a:pPr>
                <a:defRPr/>
              </a:pPr>
              <a:t>1</a:t>
            </a:fld>
            <a:endParaRPr lang="en-US"/>
          </a:p>
        </p:txBody>
      </p:sp>
    </p:spTree>
    <p:extLst>
      <p:ext uri="{BB962C8B-B14F-4D97-AF65-F5344CB8AC3E}">
        <p14:creationId xmlns:p14="http://schemas.microsoft.com/office/powerpoint/2010/main" val="2119925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9AC776-80F3-41EA-89B2-D4AF591B1990}" type="slidenum">
              <a:rPr lang="en-US" smtClean="0"/>
              <a:pPr>
                <a:defRPr/>
              </a:pPr>
              <a:t>4</a:t>
            </a:fld>
            <a:endParaRPr lang="en-US"/>
          </a:p>
        </p:txBody>
      </p:sp>
    </p:spTree>
    <p:extLst>
      <p:ext uri="{BB962C8B-B14F-4D97-AF65-F5344CB8AC3E}">
        <p14:creationId xmlns:p14="http://schemas.microsoft.com/office/powerpoint/2010/main" val="3442130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9AC776-80F3-41EA-89B2-D4AF591B1990}" type="slidenum">
              <a:rPr lang="en-US" smtClean="0"/>
              <a:pPr>
                <a:defRPr/>
              </a:pPr>
              <a:t>5</a:t>
            </a:fld>
            <a:endParaRPr lang="en-US"/>
          </a:p>
        </p:txBody>
      </p:sp>
    </p:spTree>
    <p:extLst>
      <p:ext uri="{BB962C8B-B14F-4D97-AF65-F5344CB8AC3E}">
        <p14:creationId xmlns:p14="http://schemas.microsoft.com/office/powerpoint/2010/main" val="3442130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8495" y="3915073"/>
            <a:ext cx="4736495" cy="2700338"/>
          </a:xfrm>
        </p:spPr>
        <p:txBody>
          <a:bodyPr/>
          <a:lstStyle/>
          <a:p>
            <a:r>
              <a:rPr lang="en-US" smtClean="0"/>
              <a:t>Click to edit Master title style</a:t>
            </a:r>
            <a:endParaRPr lang="en-US"/>
          </a:p>
        </p:txBody>
      </p:sp>
      <p:sp>
        <p:nvSpPr>
          <p:cNvPr id="3" name="Subtitle 2"/>
          <p:cNvSpPr>
            <a:spLocks noGrp="1"/>
          </p:cNvSpPr>
          <p:nvPr>
            <p:ph type="subTitle" idx="1"/>
          </p:nvPr>
        </p:nvSpPr>
        <p:spPr>
          <a:xfrm>
            <a:off x="835782" y="7140477"/>
            <a:ext cx="3901924" cy="3221236"/>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929AFC6-DF19-495B-9AB6-36B39B1B74A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875A14-F66C-4270-8090-6FF511A11F3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041020" y="506314"/>
            <a:ext cx="1254276" cy="1074926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8191" y="506314"/>
            <a:ext cx="3646715" cy="107492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9B5ECB-2E06-44D5-895B-95C5FACBA87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78190" y="506314"/>
            <a:ext cx="5017105" cy="107492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4A5FC02-213A-4E8D-B0D3-765678F7661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DDD98E-4E61-4D30-875B-C4B56950376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40267" y="8096846"/>
            <a:ext cx="4737705" cy="250448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40267" y="5340251"/>
            <a:ext cx="4737705" cy="2756594"/>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4AB942-184B-4C2C-A445-229FCC3C52F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819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84480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B7AE6E-1594-476C-BF6E-C9F79332218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8190" y="504229"/>
            <a:ext cx="5017105" cy="210026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78191" y="2821186"/>
            <a:ext cx="246259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78191" y="3996333"/>
            <a:ext cx="246259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831496" y="2821186"/>
            <a:ext cx="246380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831496" y="3996333"/>
            <a:ext cx="246380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C3C19FB-A2F2-47FA-B5CB-E95BBE47B8B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6873211-624A-4B2C-BE8D-B1A603DF231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52E4BBB-E246-4D35-9631-CE29CCA641D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8191" y="502147"/>
            <a:ext cx="1833638" cy="213568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179562" y="502147"/>
            <a:ext cx="3115733" cy="107555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78191" y="2637830"/>
            <a:ext cx="1833638" cy="861982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B93716F-F5EF-4736-A207-EE29A492192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2201" y="8821937"/>
            <a:ext cx="3344333" cy="103971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92201" y="1125141"/>
            <a:ext cx="3344333" cy="75613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092201" y="9861650"/>
            <a:ext cx="3344333" cy="14793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56BCCF-0CE8-49FA-A970-D2B2C5EDCB9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5125" y="385763"/>
            <a:ext cx="6584950" cy="1600200"/>
          </a:xfrm>
          <a:prstGeom prst="rect">
            <a:avLst/>
          </a:prstGeom>
          <a:noFill/>
          <a:ln w="9525">
            <a:noFill/>
            <a:miter lim="800000"/>
            <a:headEnd/>
            <a:tailEnd/>
          </a:ln>
        </p:spPr>
        <p:txBody>
          <a:bodyPr vert="horz" wrap="square" lIns="96661" tIns="48331" rIns="96661" bIns="4833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65125" y="2239963"/>
            <a:ext cx="6584950" cy="6335712"/>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651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b="0"/>
            </a:lvl1pPr>
          </a:lstStyle>
          <a:p>
            <a:pPr>
              <a:defRPr/>
            </a:pPr>
            <a:endParaRPr lang="en-US"/>
          </a:p>
        </p:txBody>
      </p:sp>
      <p:sp>
        <p:nvSpPr>
          <p:cNvPr id="1029" name="Rectangle 5"/>
          <p:cNvSpPr>
            <a:spLocks noGrp="1" noChangeArrowheads="1"/>
          </p:cNvSpPr>
          <p:nvPr>
            <p:ph type="ftr" sz="quarter" idx="3"/>
          </p:nvPr>
        </p:nvSpPr>
        <p:spPr bwMode="auto">
          <a:xfrm>
            <a:off x="2498725" y="8742363"/>
            <a:ext cx="23177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ctr">
              <a:defRPr b="0"/>
            </a:lvl1pPr>
          </a:lstStyle>
          <a:p>
            <a:pPr>
              <a:defRPr/>
            </a:pPr>
            <a:endParaRPr lang="en-US"/>
          </a:p>
        </p:txBody>
      </p:sp>
      <p:sp>
        <p:nvSpPr>
          <p:cNvPr id="1030" name="Rectangle 6"/>
          <p:cNvSpPr>
            <a:spLocks noGrp="1" noChangeArrowheads="1"/>
          </p:cNvSpPr>
          <p:nvPr>
            <p:ph type="sldNum" sz="quarter" idx="4"/>
          </p:nvPr>
        </p:nvSpPr>
        <p:spPr bwMode="auto">
          <a:xfrm>
            <a:off x="52419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b="0"/>
            </a:lvl1pPr>
          </a:lstStyle>
          <a:p>
            <a:pPr>
              <a:defRPr/>
            </a:pPr>
            <a:fld id="{A4409EF8-F279-4E03-9251-A7DC938D91E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66788" rtl="0" eaLnBrk="0" fontAlgn="base" hangingPunct="0">
        <a:spcBef>
          <a:spcPct val="0"/>
        </a:spcBef>
        <a:spcAft>
          <a:spcPct val="0"/>
        </a:spcAft>
        <a:defRPr sz="4700">
          <a:solidFill>
            <a:schemeClr val="tx2"/>
          </a:solidFill>
          <a:latin typeface="+mj-lt"/>
          <a:ea typeface="+mj-ea"/>
          <a:cs typeface="+mj-cs"/>
        </a:defRPr>
      </a:lvl1pPr>
      <a:lvl2pPr algn="ctr" defTabSz="966788" rtl="0" eaLnBrk="0" fontAlgn="base" hangingPunct="0">
        <a:spcBef>
          <a:spcPct val="0"/>
        </a:spcBef>
        <a:spcAft>
          <a:spcPct val="0"/>
        </a:spcAft>
        <a:defRPr sz="4700">
          <a:solidFill>
            <a:schemeClr val="tx2"/>
          </a:solidFill>
          <a:latin typeface="Arial" charset="0"/>
          <a:cs typeface="Arial" charset="0"/>
        </a:defRPr>
      </a:lvl2pPr>
      <a:lvl3pPr algn="ctr" defTabSz="966788" rtl="0" eaLnBrk="0" fontAlgn="base" hangingPunct="0">
        <a:spcBef>
          <a:spcPct val="0"/>
        </a:spcBef>
        <a:spcAft>
          <a:spcPct val="0"/>
        </a:spcAft>
        <a:defRPr sz="4700">
          <a:solidFill>
            <a:schemeClr val="tx2"/>
          </a:solidFill>
          <a:latin typeface="Arial" charset="0"/>
          <a:cs typeface="Arial" charset="0"/>
        </a:defRPr>
      </a:lvl3pPr>
      <a:lvl4pPr algn="ctr" defTabSz="966788" rtl="0" eaLnBrk="0" fontAlgn="base" hangingPunct="0">
        <a:spcBef>
          <a:spcPct val="0"/>
        </a:spcBef>
        <a:spcAft>
          <a:spcPct val="0"/>
        </a:spcAft>
        <a:defRPr sz="4700">
          <a:solidFill>
            <a:schemeClr val="tx2"/>
          </a:solidFill>
          <a:latin typeface="Arial" charset="0"/>
          <a:cs typeface="Arial" charset="0"/>
        </a:defRPr>
      </a:lvl4pPr>
      <a:lvl5pPr algn="ctr" defTabSz="966788" rtl="0" eaLnBrk="0" fontAlgn="base" hangingPunct="0">
        <a:spcBef>
          <a:spcPct val="0"/>
        </a:spcBef>
        <a:spcAft>
          <a:spcPct val="0"/>
        </a:spcAft>
        <a:defRPr sz="4700">
          <a:solidFill>
            <a:schemeClr val="tx2"/>
          </a:solidFill>
          <a:latin typeface="Arial" charset="0"/>
          <a:cs typeface="Arial" charset="0"/>
        </a:defRPr>
      </a:lvl5pPr>
      <a:lvl6pPr marL="457200" algn="ctr" defTabSz="966788" rtl="0" fontAlgn="base">
        <a:spcBef>
          <a:spcPct val="0"/>
        </a:spcBef>
        <a:spcAft>
          <a:spcPct val="0"/>
        </a:spcAft>
        <a:defRPr sz="4700">
          <a:solidFill>
            <a:schemeClr val="tx2"/>
          </a:solidFill>
          <a:latin typeface="Arial" charset="0"/>
          <a:cs typeface="Arial" charset="0"/>
        </a:defRPr>
      </a:lvl6pPr>
      <a:lvl7pPr marL="914400" algn="ctr" defTabSz="966788" rtl="0" fontAlgn="base">
        <a:spcBef>
          <a:spcPct val="0"/>
        </a:spcBef>
        <a:spcAft>
          <a:spcPct val="0"/>
        </a:spcAft>
        <a:defRPr sz="4700">
          <a:solidFill>
            <a:schemeClr val="tx2"/>
          </a:solidFill>
          <a:latin typeface="Arial" charset="0"/>
          <a:cs typeface="Arial" charset="0"/>
        </a:defRPr>
      </a:lvl7pPr>
      <a:lvl8pPr marL="1371600" algn="ctr" defTabSz="966788" rtl="0" fontAlgn="base">
        <a:spcBef>
          <a:spcPct val="0"/>
        </a:spcBef>
        <a:spcAft>
          <a:spcPct val="0"/>
        </a:spcAft>
        <a:defRPr sz="4700">
          <a:solidFill>
            <a:schemeClr val="tx2"/>
          </a:solidFill>
          <a:latin typeface="Arial" charset="0"/>
          <a:cs typeface="Arial" charset="0"/>
        </a:defRPr>
      </a:lvl8pPr>
      <a:lvl9pPr marL="1828800" algn="ctr" defTabSz="966788" rtl="0" fontAlgn="base">
        <a:spcBef>
          <a:spcPct val="0"/>
        </a:spcBef>
        <a:spcAft>
          <a:spcPct val="0"/>
        </a:spcAft>
        <a:defRPr sz="4700">
          <a:solidFill>
            <a:schemeClr val="tx2"/>
          </a:solidFill>
          <a:latin typeface="Arial" charset="0"/>
          <a:cs typeface="Arial" charset="0"/>
        </a:defRPr>
      </a:lvl9pPr>
    </p:titleStyle>
    <p:body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hyperlink" Target="mailto:martkris@umich.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6"/>
          <p:cNvSpPr txBox="1">
            <a:spLocks noChangeArrowheads="1"/>
          </p:cNvSpPr>
          <p:nvPr/>
        </p:nvSpPr>
        <p:spPr bwMode="auto">
          <a:xfrm>
            <a:off x="855663" y="4378325"/>
            <a:ext cx="5748337" cy="1738313"/>
          </a:xfrm>
          <a:prstGeom prst="rect">
            <a:avLst/>
          </a:prstGeom>
          <a:noFill/>
          <a:ln w="25400">
            <a:noFill/>
            <a:miter lim="800000"/>
            <a:headEnd/>
            <a:tailEnd/>
          </a:ln>
        </p:spPr>
        <p:txBody>
          <a:bodyPr wrap="none" lIns="193322" tIns="144992" rIns="193322" bIns="144992">
            <a:spAutoFit/>
          </a:bodyPr>
          <a:lstStyle/>
          <a:p>
            <a:pPr algn="ctr" defTabSz="966788"/>
            <a:r>
              <a:rPr lang="en-US" sz="4700">
                <a:solidFill>
                  <a:srgbClr val="000066"/>
                </a:solidFill>
              </a:rPr>
              <a:t>Clinical Pathology</a:t>
            </a:r>
          </a:p>
          <a:p>
            <a:pPr algn="ctr" defTabSz="966788"/>
            <a:r>
              <a:rPr lang="en-US" sz="4700">
                <a:solidFill>
                  <a:srgbClr val="000066"/>
                </a:solidFill>
              </a:rPr>
              <a:t>Quality Dashboard</a:t>
            </a:r>
          </a:p>
        </p:txBody>
      </p:sp>
      <p:sp>
        <p:nvSpPr>
          <p:cNvPr id="2052" name="Text Box 8"/>
          <p:cNvSpPr txBox="1">
            <a:spLocks noChangeArrowheads="1"/>
          </p:cNvSpPr>
          <p:nvPr/>
        </p:nvSpPr>
        <p:spPr bwMode="auto">
          <a:xfrm>
            <a:off x="2506822" y="7372856"/>
            <a:ext cx="2301557" cy="620826"/>
          </a:xfrm>
          <a:prstGeom prst="rect">
            <a:avLst/>
          </a:prstGeom>
          <a:noFill/>
          <a:ln w="9525">
            <a:noFill/>
            <a:miter lim="800000"/>
            <a:headEnd/>
            <a:tailEnd/>
          </a:ln>
        </p:spPr>
        <p:txBody>
          <a:bodyPr wrap="none" lIns="96661" tIns="48331" rIns="96661" bIns="48331">
            <a:spAutoFit/>
          </a:bodyPr>
          <a:lstStyle/>
          <a:p>
            <a:pPr algn="ctr" defTabSz="966788"/>
            <a:r>
              <a:rPr lang="en-US" sz="3400" dirty="0" smtClean="0">
                <a:solidFill>
                  <a:srgbClr val="000066"/>
                </a:solidFill>
              </a:rPr>
              <a:t>June 2014</a:t>
            </a:r>
            <a:endParaRPr lang="en-US" sz="3400" dirty="0">
              <a:solidFill>
                <a:srgbClr val="000066"/>
              </a:solidFill>
            </a:endParaRPr>
          </a:p>
        </p:txBody>
      </p:sp>
      <p:sp>
        <p:nvSpPr>
          <p:cNvPr id="2053" name="Rectangle 9"/>
          <p:cNvSpPr>
            <a:spLocks noChangeArrowheads="1"/>
          </p:cNvSpPr>
          <p:nvPr/>
        </p:nvSpPr>
        <p:spPr bwMode="auto">
          <a:xfrm>
            <a:off x="161925" y="160338"/>
            <a:ext cx="6991350" cy="9280525"/>
          </a:xfrm>
          <a:prstGeom prst="rect">
            <a:avLst/>
          </a:prstGeom>
          <a:noFill/>
          <a:ln w="76200" cmpd="thickThin">
            <a:solidFill>
              <a:srgbClr val="000066"/>
            </a:solidFill>
            <a:miter lim="800000"/>
            <a:headEnd/>
            <a:tailEnd/>
          </a:ln>
        </p:spPr>
        <p:txBody>
          <a:bodyPr wrap="none" anchor="ctr"/>
          <a:lstStyle/>
          <a:p>
            <a:pPr algn="ctr"/>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604170"/>
            <a:ext cx="4800600" cy="269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Box 4"/>
          <p:cNvSpPr txBox="1">
            <a:spLocks noChangeArrowheads="1"/>
          </p:cNvSpPr>
          <p:nvPr/>
        </p:nvSpPr>
        <p:spPr bwMode="auto">
          <a:xfrm>
            <a:off x="609600" y="838199"/>
            <a:ext cx="6248400" cy="6647974"/>
          </a:xfrm>
          <a:prstGeom prst="rect">
            <a:avLst/>
          </a:prstGeom>
          <a:noFill/>
          <a:ln w="9525">
            <a:noFill/>
            <a:miter lim="800000"/>
            <a:headEnd/>
            <a:tailEnd/>
          </a:ln>
        </p:spPr>
        <p:txBody>
          <a:bodyPr wrap="square">
            <a:spAutoFit/>
          </a:bodyPr>
          <a:lstStyle/>
          <a:p>
            <a:r>
              <a:rPr lang="en-US" sz="2200" dirty="0"/>
              <a:t>Clinical Laboratory </a:t>
            </a:r>
            <a:r>
              <a:rPr lang="en-US" sz="2200" dirty="0" smtClean="0"/>
              <a:t>News, Notes, and Kudos</a:t>
            </a:r>
            <a:endParaRPr lang="en-US" sz="2200" dirty="0"/>
          </a:p>
          <a:p>
            <a:r>
              <a:rPr lang="en-US" sz="1600" b="0" dirty="0" smtClean="0"/>
              <a:t>------------------------------------------------------------------------------------</a:t>
            </a:r>
            <a:endParaRPr lang="en-US" sz="2200" dirty="0"/>
          </a:p>
          <a:p>
            <a:pPr>
              <a:buFont typeface="Arial" charset="0"/>
              <a:buChar char="•"/>
            </a:pPr>
            <a:r>
              <a:rPr lang="en-US" sz="1600" dirty="0"/>
              <a:t>Labs that are working on process improvement projects that would like to display data can contact Kristina Martin (</a:t>
            </a:r>
            <a:r>
              <a:rPr lang="en-US" sz="1600" dirty="0">
                <a:hlinkClick r:id="rId2"/>
              </a:rPr>
              <a:t>martkris@umich.edu</a:t>
            </a:r>
            <a:r>
              <a:rPr lang="en-US" sz="1600" dirty="0"/>
              <a:t>) </a:t>
            </a:r>
            <a:r>
              <a:rPr lang="en-US" sz="1600" dirty="0" smtClean="0"/>
              <a:t>for future </a:t>
            </a:r>
            <a:r>
              <a:rPr lang="en-US" sz="1600" dirty="0"/>
              <a:t>dashboards.</a:t>
            </a:r>
          </a:p>
          <a:p>
            <a:endParaRPr lang="en-US" sz="1600" b="0" dirty="0"/>
          </a:p>
          <a:p>
            <a:pPr>
              <a:buFont typeface="Arial" charset="0"/>
              <a:buChar char="•"/>
            </a:pPr>
            <a:endParaRPr lang="en-US" sz="1600" b="0" dirty="0"/>
          </a:p>
          <a:p>
            <a:r>
              <a:rPr lang="en-US" sz="2200" dirty="0" smtClean="0"/>
              <a:t>Kudos</a:t>
            </a:r>
          </a:p>
          <a:p>
            <a:endParaRPr lang="en-US" sz="2200" dirty="0"/>
          </a:p>
          <a:p>
            <a:pPr marL="342900" indent="-342900">
              <a:buFont typeface="Arial" pitchFamily="34" charset="0"/>
              <a:buChar char="•"/>
            </a:pPr>
            <a:r>
              <a:rPr lang="en-US" sz="2200" b="0" dirty="0" smtClean="0"/>
              <a:t>Congratulations to </a:t>
            </a:r>
            <a:r>
              <a:rPr lang="en-US" sz="2200" dirty="0" smtClean="0">
                <a:solidFill>
                  <a:srgbClr val="FF0000"/>
                </a:solidFill>
              </a:rPr>
              <a:t>Dee LeBlanc </a:t>
            </a:r>
            <a:r>
              <a:rPr lang="en-US" sz="2200" b="0" dirty="0" smtClean="0"/>
              <a:t>who will be migrating to the</a:t>
            </a:r>
            <a:r>
              <a:rPr lang="en-US" sz="2200" dirty="0" smtClean="0">
                <a:solidFill>
                  <a:srgbClr val="FF0000"/>
                </a:solidFill>
              </a:rPr>
              <a:t> </a:t>
            </a:r>
            <a:r>
              <a:rPr lang="en-US" sz="2200" b="0" dirty="0" smtClean="0"/>
              <a:t>Northville Health Center, assuming the position of Allied Health Associate Supervisor.</a:t>
            </a:r>
          </a:p>
          <a:p>
            <a:pPr marL="342900" indent="-342900">
              <a:buFont typeface="Arial" pitchFamily="34" charset="0"/>
              <a:buChar char="•"/>
            </a:pPr>
            <a:r>
              <a:rPr lang="en-US" sz="2200" b="0" dirty="0" smtClean="0"/>
              <a:t>Congratulations to the </a:t>
            </a:r>
            <a:r>
              <a:rPr lang="en-US" sz="2200" dirty="0" smtClean="0">
                <a:solidFill>
                  <a:srgbClr val="FF0000"/>
                </a:solidFill>
              </a:rPr>
              <a:t>Blood Bank laboratory </a:t>
            </a:r>
            <a:r>
              <a:rPr lang="en-US" sz="2200" b="0" dirty="0" smtClean="0"/>
              <a:t>for successfully passing the June FDA inspection with zero citations.</a:t>
            </a:r>
          </a:p>
          <a:p>
            <a:pPr marL="342900" indent="-342900">
              <a:buFont typeface="Arial" pitchFamily="34" charset="0"/>
              <a:buChar char="•"/>
            </a:pPr>
            <a:r>
              <a:rPr lang="en-US" sz="2200" dirty="0" smtClean="0">
                <a:solidFill>
                  <a:srgbClr val="FF0000"/>
                </a:solidFill>
              </a:rPr>
              <a:t>Teresa Thomas-</a:t>
            </a:r>
            <a:r>
              <a:rPr lang="en-US" sz="2200" b="0" dirty="0" smtClean="0"/>
              <a:t>Thinking ahead and providing excellent service to a patient who was going to be out of state for several months, but needed to ensure their anti-coagulation </a:t>
            </a:r>
            <a:r>
              <a:rPr lang="en-US" sz="2200" b="0" smtClean="0"/>
              <a:t>testing continued.</a:t>
            </a:r>
            <a:endParaRPr lang="en-US" sz="2200"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81000" y="152400"/>
            <a:ext cx="6584950" cy="714375"/>
          </a:xfrm>
        </p:spPr>
        <p:txBody>
          <a:bodyPr/>
          <a:lstStyle/>
          <a:p>
            <a:r>
              <a:rPr lang="en-US" sz="1400" b="1" dirty="0" smtClean="0">
                <a:solidFill>
                  <a:schemeClr val="accent2"/>
                </a:solidFill>
              </a:rPr>
              <a:t>Clinical Pathology Patient Care Quality</a:t>
            </a:r>
            <a:r>
              <a:rPr lang="en-US" sz="1400" b="1" u="sng" dirty="0" smtClean="0">
                <a:solidFill>
                  <a:schemeClr val="accent2"/>
                </a:solidFill>
              </a:rPr>
              <a:t/>
            </a:r>
            <a:br>
              <a:rPr lang="en-US" sz="1400" b="1" u="sng" dirty="0" smtClean="0">
                <a:solidFill>
                  <a:schemeClr val="accent2"/>
                </a:solidFill>
              </a:rPr>
            </a:br>
            <a:r>
              <a:rPr lang="en-US" sz="1400" b="1" u="sng" dirty="0" smtClean="0">
                <a:solidFill>
                  <a:schemeClr val="accent2"/>
                </a:solidFill>
              </a:rPr>
              <a:t/>
            </a:r>
            <a:br>
              <a:rPr lang="en-US" sz="1400" b="1" u="sng" dirty="0" smtClean="0">
                <a:solidFill>
                  <a:schemeClr val="accent2"/>
                </a:solidFill>
              </a:rPr>
            </a:br>
            <a:r>
              <a:rPr lang="en-US" sz="1600" dirty="0" smtClean="0">
                <a:solidFill>
                  <a:schemeClr val="accent2"/>
                </a:solidFill>
              </a:rPr>
              <a:t>Blood Bank</a:t>
            </a:r>
            <a:endParaRPr lang="en-US" sz="16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990600"/>
            <a:ext cx="70104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381000" y="6172200"/>
            <a:ext cx="6629400" cy="2462213"/>
          </a:xfrm>
          <a:prstGeom prst="rect">
            <a:avLst/>
          </a:prstGeom>
        </p:spPr>
        <p:txBody>
          <a:bodyPr wrap="square">
            <a:spAutoFit/>
          </a:bodyPr>
          <a:lstStyle/>
          <a:p>
            <a:pPr lvl="0">
              <a:spcBef>
                <a:spcPts val="0"/>
              </a:spcBef>
              <a:spcAft>
                <a:spcPts val="0"/>
              </a:spcAft>
            </a:pPr>
            <a:r>
              <a:rPr lang="en-US" sz="1400" dirty="0" smtClean="0">
                <a:solidFill>
                  <a:srgbClr val="1F497D"/>
                </a:solidFill>
                <a:latin typeface="Calibri"/>
                <a:ea typeface="Calibri"/>
              </a:rPr>
              <a:t>Pathology </a:t>
            </a:r>
            <a:r>
              <a:rPr lang="en-US" sz="1400" dirty="0">
                <a:solidFill>
                  <a:srgbClr val="1F497D"/>
                </a:solidFill>
                <a:latin typeface="Calibri"/>
                <a:ea typeface="Calibri"/>
              </a:rPr>
              <a:t>is pursuing a two pronged approach to “specimen quality” in the ED.  </a:t>
            </a:r>
          </a:p>
          <a:p>
            <a:pPr marL="342900" lvl="0" indent="-342900">
              <a:spcBef>
                <a:spcPts val="0"/>
              </a:spcBef>
              <a:spcAft>
                <a:spcPts val="0"/>
              </a:spcAft>
              <a:buFontTx/>
              <a:buAutoNum type="arabicPeriod"/>
            </a:pPr>
            <a:r>
              <a:rPr lang="en-US" sz="1400" dirty="0">
                <a:solidFill>
                  <a:srgbClr val="1F497D"/>
                </a:solidFill>
                <a:latin typeface="Calibri"/>
                <a:ea typeface="Calibri"/>
              </a:rPr>
              <a:t>There is and has been ongoing discussions via Nursing Liaisons (Barb Wetula, RN, and Sheryl Woloskie) to addressing training for non-Pathology collected specimens. </a:t>
            </a:r>
            <a:r>
              <a:rPr lang="en-US" sz="1400" dirty="0" smtClean="0">
                <a:solidFill>
                  <a:srgbClr val="1F497D"/>
                </a:solidFill>
                <a:latin typeface="Calibri"/>
                <a:ea typeface="Calibri"/>
              </a:rPr>
              <a:t>This could include global training along with direct training based on RMPRO feedback.</a:t>
            </a:r>
          </a:p>
          <a:p>
            <a:pPr marL="342900" lvl="0" indent="-342900">
              <a:spcBef>
                <a:spcPts val="0"/>
              </a:spcBef>
              <a:spcAft>
                <a:spcPts val="0"/>
              </a:spcAft>
              <a:buFontTx/>
              <a:buAutoNum type="arabicPeriod"/>
            </a:pPr>
            <a:r>
              <a:rPr lang="en-US" sz="1400" dirty="0" smtClean="0">
                <a:solidFill>
                  <a:srgbClr val="1F497D"/>
                </a:solidFill>
                <a:latin typeface="Calibri"/>
                <a:ea typeface="Calibri"/>
              </a:rPr>
              <a:t>Pathology and the Emergency Department are investigating </a:t>
            </a:r>
            <a:r>
              <a:rPr lang="en-US" sz="1400" dirty="0">
                <a:solidFill>
                  <a:srgbClr val="1F497D"/>
                </a:solidFill>
                <a:latin typeface="Calibri"/>
                <a:ea typeface="Calibri"/>
              </a:rPr>
              <a:t>possible deployment </a:t>
            </a:r>
            <a:r>
              <a:rPr lang="en-US" sz="1400" dirty="0" smtClean="0">
                <a:solidFill>
                  <a:srgbClr val="1F497D"/>
                </a:solidFill>
                <a:latin typeface="Calibri"/>
                <a:ea typeface="Calibri"/>
              </a:rPr>
              <a:t>of </a:t>
            </a:r>
            <a:r>
              <a:rPr lang="en-US" sz="1400" dirty="0">
                <a:solidFill>
                  <a:srgbClr val="1F497D"/>
                </a:solidFill>
                <a:latin typeface="Calibri"/>
                <a:ea typeface="Calibri"/>
              </a:rPr>
              <a:t>additional Pathology personal in the ED POCT </a:t>
            </a:r>
            <a:r>
              <a:rPr lang="en-US" sz="1400" dirty="0" smtClean="0">
                <a:solidFill>
                  <a:srgbClr val="1F497D"/>
                </a:solidFill>
                <a:latin typeface="Calibri"/>
                <a:ea typeface="Calibri"/>
              </a:rPr>
              <a:t>lab</a:t>
            </a:r>
            <a:r>
              <a:rPr lang="en-US" sz="1400" dirty="0">
                <a:solidFill>
                  <a:srgbClr val="1F497D"/>
                </a:solidFill>
                <a:latin typeface="Calibri"/>
                <a:ea typeface="Calibri"/>
              </a:rPr>
              <a:t> </a:t>
            </a:r>
            <a:r>
              <a:rPr lang="en-US" sz="1400" dirty="0" smtClean="0">
                <a:solidFill>
                  <a:srgbClr val="1F497D"/>
                </a:solidFill>
                <a:latin typeface="Calibri"/>
                <a:ea typeface="Calibri"/>
              </a:rPr>
              <a:t>or utilization of the Soft ID system which has been shown to assist with patient identification/signature errors at other institutions.</a:t>
            </a:r>
          </a:p>
          <a:p>
            <a:pPr lvl="0">
              <a:spcBef>
                <a:spcPts val="0"/>
              </a:spcBef>
              <a:spcAft>
                <a:spcPts val="0"/>
              </a:spcAft>
            </a:pPr>
            <a:endParaRPr lang="en-US" sz="1400" dirty="0" smtClean="0">
              <a:solidFill>
                <a:srgbClr val="1F497D"/>
              </a:solidFill>
              <a:latin typeface="Calibri"/>
              <a:ea typeface="Calibri"/>
            </a:endParaRPr>
          </a:p>
          <a:p>
            <a:pPr marL="342900" lvl="0" indent="-342900">
              <a:spcBef>
                <a:spcPts val="0"/>
              </a:spcBef>
              <a:spcAft>
                <a:spcPts val="0"/>
              </a:spcAft>
              <a:buFontTx/>
              <a:buAutoNum type="arabicPeriod"/>
            </a:pPr>
            <a:endParaRPr lang="en-US"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152400"/>
            <a:ext cx="6584950" cy="714375"/>
          </a:xfrm>
        </p:spPr>
        <p:txBody>
          <a:bodyPr/>
          <a:lstStyle/>
          <a:p>
            <a:r>
              <a:rPr lang="en-US" sz="1400" b="1" dirty="0">
                <a:solidFill>
                  <a:schemeClr val="accent2"/>
                </a:solidFill>
              </a:rPr>
              <a:t>Clinical Pathology Patient Care Quality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r>
              <a:rPr lang="en-US" sz="1600" dirty="0" smtClean="0">
                <a:solidFill>
                  <a:schemeClr val="accent2"/>
                </a:solidFill>
              </a:rPr>
              <a:t>Chemistry</a:t>
            </a:r>
            <a:endParaRPr lang="en-US" sz="1800" b="1" dirty="0" smtClean="0"/>
          </a:p>
        </p:txBody>
      </p:sp>
      <p:sp>
        <p:nvSpPr>
          <p:cNvPr id="4" name="Content Placeholder 5"/>
          <p:cNvSpPr>
            <a:spLocks noGrp="1" noChangeArrowheads="1"/>
          </p:cNvSpPr>
          <p:nvPr>
            <p:ph idx="1"/>
          </p:nvPr>
        </p:nvSpPr>
        <p:spPr>
          <a:xfrm>
            <a:off x="228600" y="4495800"/>
            <a:ext cx="3581400" cy="4952999"/>
          </a:xfrm>
          <a:prstGeom prst="rect">
            <a:avLst/>
          </a:prstGeom>
          <a:ln>
            <a:solidFill>
              <a:schemeClr val="tx1"/>
            </a:solidFill>
          </a:ln>
        </p:spPr>
        <p:txBody>
          <a:bodyPr/>
          <a:lstStyle/>
          <a:p>
            <a:pPr marL="0" indent="0" eaLnBrk="1" hangingPunct="1">
              <a:buFontTx/>
              <a:buNone/>
            </a:pPr>
            <a:r>
              <a:rPr lang="en-US" sz="1400" b="1" dirty="0" smtClean="0"/>
              <a:t>Description of Problem: </a:t>
            </a:r>
            <a:r>
              <a:rPr lang="en-US" sz="1400" dirty="0" smtClean="0"/>
              <a:t>The guaiac method for detecting blood in the stool as a detection of colorectal cancer requires the patient to adhere to several diet restrictions as well as to collect three separate stool samples.  Due to this complexity, we had low compliance (&lt;20%).  Newer methodologies such as IFOB are available that only require a single sample, no diet restrictions, and have a higher sensitivity.  </a:t>
            </a:r>
            <a:endParaRPr lang="en-US" sz="1400" b="1" dirty="0" smtClean="0"/>
          </a:p>
          <a:p>
            <a:pPr marL="0" indent="0" eaLnBrk="1" hangingPunct="1">
              <a:buFontTx/>
              <a:buNone/>
            </a:pPr>
            <a:r>
              <a:rPr lang="en-US" sz="1400" b="1" dirty="0" smtClean="0"/>
              <a:t>Impact of Problem: </a:t>
            </a:r>
          </a:p>
          <a:p>
            <a:pPr marL="0" indent="0" eaLnBrk="1" hangingPunct="1">
              <a:buFontTx/>
              <a:buNone/>
            </a:pPr>
            <a:r>
              <a:rPr lang="en-US" sz="1400" dirty="0"/>
              <a:t>Historically, the </a:t>
            </a:r>
            <a:r>
              <a:rPr lang="en-US" sz="1400" dirty="0" smtClean="0"/>
              <a:t>amount of guaiac </a:t>
            </a:r>
            <a:r>
              <a:rPr lang="en-US" sz="1400" dirty="0"/>
              <a:t>cards distributed had a low rate of </a:t>
            </a:r>
            <a:r>
              <a:rPr lang="en-US" sz="1400" dirty="0" smtClean="0"/>
              <a:t>return as indicated above.  Use of the newer immunochemical method has increased the rate of return more than two-fold due to ease of collection by the patient.  </a:t>
            </a:r>
            <a:endParaRPr lang="en-US" sz="1400" b="1" dirty="0"/>
          </a:p>
          <a:p>
            <a:pPr marL="0" indent="0" eaLnBrk="1" hangingPunct="1">
              <a:buFontTx/>
              <a:buNone/>
            </a:pPr>
            <a:endParaRPr lang="en-US" sz="1400" dirty="0"/>
          </a:p>
          <a:p>
            <a:pPr marL="0" indent="0" eaLnBrk="1" hangingPunct="1">
              <a:buFontTx/>
              <a:buNone/>
            </a:pPr>
            <a:r>
              <a:rPr lang="en-US" sz="1400" b="1" dirty="0" smtClean="0"/>
              <a:t>Reporter of Problem:</a:t>
            </a:r>
            <a:endParaRPr lang="en-US" sz="1400" b="1" dirty="0"/>
          </a:p>
          <a:p>
            <a:pPr marL="0" indent="0" eaLnBrk="1" hangingPunct="1">
              <a:buFontTx/>
              <a:buNone/>
            </a:pPr>
            <a:r>
              <a:rPr lang="en-US" sz="1400" dirty="0" smtClean="0"/>
              <a:t>Laboratories, physician offices</a:t>
            </a:r>
          </a:p>
        </p:txBody>
      </p:sp>
      <p:sp>
        <p:nvSpPr>
          <p:cNvPr id="5" name="Rectangle 3"/>
          <p:cNvSpPr txBox="1">
            <a:spLocks noChangeArrowheads="1"/>
          </p:cNvSpPr>
          <p:nvPr/>
        </p:nvSpPr>
        <p:spPr bwMode="auto">
          <a:xfrm>
            <a:off x="4012869" y="4495800"/>
            <a:ext cx="3064293" cy="49530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400" b="1" dirty="0" smtClean="0"/>
              <a:t>Description of </a:t>
            </a:r>
            <a:r>
              <a:rPr lang="en-US" sz="1400" dirty="0" smtClean="0"/>
              <a:t>Solution: </a:t>
            </a:r>
          </a:p>
          <a:p>
            <a:pPr marL="0" indent="0" eaLnBrk="1" hangingPunct="1">
              <a:buNone/>
            </a:pPr>
            <a:r>
              <a:rPr lang="en-US" sz="1400" b="0" dirty="0" smtClean="0"/>
              <a:t>Implement the immunochemical method for detection of colorectal cancer. Physicians would order the test when the kit was handed to the patient. </a:t>
            </a:r>
            <a:r>
              <a:rPr lang="en-US" sz="1400" b="0" dirty="0"/>
              <a:t>Pre-stamped envelopes provided to the patient will be returned to the laboratory where the test will be run. </a:t>
            </a:r>
            <a:endParaRPr lang="en-US" sz="1400" b="0" dirty="0" smtClean="0"/>
          </a:p>
          <a:p>
            <a:pPr marL="0" indent="0" eaLnBrk="1" hangingPunct="1">
              <a:buNone/>
            </a:pPr>
            <a:r>
              <a:rPr lang="en-US" sz="1400" dirty="0" smtClean="0"/>
              <a:t>How we know it worked:</a:t>
            </a:r>
          </a:p>
          <a:p>
            <a:pPr marL="0" indent="0" eaLnBrk="1" hangingPunct="1">
              <a:buNone/>
            </a:pPr>
            <a:r>
              <a:rPr lang="en-US" sz="1400" b="0" dirty="0" smtClean="0"/>
              <a:t>Starting this month we used a different report to extract data. This altered the results slightly from prior months, however this is a more accurate representation of the compliance rate.  The graph continues to show a positive outcome relative to patient compliance with returning the kit for testing.</a:t>
            </a:r>
            <a:endParaRPr lang="en-US" sz="1400" b="0" dirty="0"/>
          </a:p>
          <a:p>
            <a:pPr marL="0" indent="0" eaLnBrk="1" hangingPunct="1">
              <a:buNone/>
            </a:pPr>
            <a:r>
              <a:rPr lang="en-US" sz="1400" b="1" dirty="0" smtClean="0"/>
              <a:t>Date Solution Implemented</a:t>
            </a:r>
            <a:r>
              <a:rPr lang="en-US" sz="1400" dirty="0" smtClean="0"/>
              <a:t>: </a:t>
            </a:r>
            <a:r>
              <a:rPr lang="en-US" sz="1400" b="0" dirty="0" smtClean="0"/>
              <a:t>October 29,  2013</a:t>
            </a:r>
          </a:p>
        </p:txBody>
      </p:sp>
      <p:graphicFrame>
        <p:nvGraphicFramePr>
          <p:cNvPr id="6" name="Chart 5"/>
          <p:cNvGraphicFramePr>
            <a:graphicFrameLocks/>
          </p:cNvGraphicFramePr>
          <p:nvPr>
            <p:extLst>
              <p:ext uri="{D42A27DB-BD31-4B8C-83A1-F6EECF244321}">
                <p14:modId xmlns:p14="http://schemas.microsoft.com/office/powerpoint/2010/main" val="2018762789"/>
              </p:ext>
            </p:extLst>
          </p:nvPr>
        </p:nvGraphicFramePr>
        <p:xfrm>
          <a:off x="228687" y="866775"/>
          <a:ext cx="6848475" cy="34004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152400"/>
            <a:ext cx="6584950" cy="4905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Hematology</a:t>
            </a: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340242" y="4586176"/>
            <a:ext cx="3429000" cy="4786423"/>
          </a:xfrm>
          <a:prstGeom prst="rect">
            <a:avLst/>
          </a:prstGeom>
          <a:ln>
            <a:solidFill>
              <a:schemeClr val="tx1"/>
            </a:solidFill>
          </a:ln>
        </p:spPr>
        <p:txBody>
          <a:bodyPr/>
          <a:lstStyle/>
          <a:p>
            <a:pPr marL="0" indent="0" eaLnBrk="1" hangingPunct="1">
              <a:buFontTx/>
              <a:buNone/>
            </a:pPr>
            <a:r>
              <a:rPr lang="en-US" sz="1400" b="1" dirty="0" smtClean="0"/>
              <a:t>Description of Problem: </a:t>
            </a:r>
          </a:p>
          <a:p>
            <a:pPr marL="0" indent="0" eaLnBrk="1" hangingPunct="1">
              <a:buFontTx/>
              <a:buNone/>
            </a:pPr>
            <a:r>
              <a:rPr lang="en-US" sz="1400" dirty="0" smtClean="0"/>
              <a:t>The Hematology lab created specific parameters related to the complete blood count that reflex to the pathologist for a review starting in 2005.</a:t>
            </a:r>
            <a:endParaRPr lang="en-US" sz="1400" dirty="0"/>
          </a:p>
          <a:p>
            <a:pPr marL="0" indent="0" eaLnBrk="1" hangingPunct="1">
              <a:buFontTx/>
              <a:buNone/>
            </a:pPr>
            <a:r>
              <a:rPr lang="en-US" sz="1400" b="1" dirty="0" smtClean="0"/>
              <a:t>Impact of Problem: </a:t>
            </a:r>
          </a:p>
          <a:p>
            <a:pPr marL="0" indent="0" eaLnBrk="1" hangingPunct="1">
              <a:buFontTx/>
              <a:buNone/>
            </a:pPr>
            <a:r>
              <a:rPr lang="en-US" sz="1400" dirty="0" smtClean="0"/>
              <a:t>If requests are not appropriate this can increase cost due to the additional Pathologist review. It can also increase the turnaround time for patients that should have a Pathologist review since there is no way to prioritize these if all of the slides are reviewed.</a:t>
            </a:r>
          </a:p>
          <a:p>
            <a:pPr marL="0" indent="0" eaLnBrk="1" hangingPunct="1">
              <a:buFontTx/>
              <a:buNone/>
            </a:pPr>
            <a:r>
              <a:rPr lang="en-US" sz="1400" b="1" dirty="0" smtClean="0"/>
              <a:t>Reporter of Problem: </a:t>
            </a:r>
          </a:p>
          <a:p>
            <a:pPr marL="0" indent="0" eaLnBrk="1" hangingPunct="1">
              <a:buFontTx/>
              <a:buNone/>
            </a:pPr>
            <a:r>
              <a:rPr lang="en-US" sz="1400" dirty="0" smtClean="0"/>
              <a:t>Hematology Pathologists/Staff</a:t>
            </a:r>
          </a:p>
          <a:p>
            <a:pPr marL="0" lvl="0" indent="0" eaLnBrk="1" hangingPunct="1">
              <a:buNone/>
            </a:pPr>
            <a:r>
              <a:rPr lang="en-US" sz="1400" dirty="0">
                <a:solidFill>
                  <a:srgbClr val="000000"/>
                </a:solidFill>
              </a:rPr>
              <a:t>Description of Solution: Alter the current policy and allow technologists to prescreen MD request slides. If screens are determined to be inappropriate the MD Path Review would be canceled by the technologist.</a:t>
            </a:r>
          </a:p>
          <a:p>
            <a:pPr marL="0" indent="0" eaLnBrk="1" hangingPunct="1">
              <a:buFontTx/>
              <a:buNone/>
            </a:pPr>
            <a:endParaRPr lang="en-US" sz="1400" dirty="0"/>
          </a:p>
        </p:txBody>
      </p:sp>
      <p:sp>
        <p:nvSpPr>
          <p:cNvPr id="4" name="Rectangle 3"/>
          <p:cNvSpPr txBox="1">
            <a:spLocks noChangeArrowheads="1"/>
          </p:cNvSpPr>
          <p:nvPr/>
        </p:nvSpPr>
        <p:spPr bwMode="auto">
          <a:xfrm>
            <a:off x="4012870" y="4572000"/>
            <a:ext cx="3064293" cy="48006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400" dirty="0" smtClean="0"/>
              <a:t>How we know it worked?</a:t>
            </a:r>
          </a:p>
          <a:p>
            <a:pPr marL="0" indent="0" eaLnBrk="1" hangingPunct="1">
              <a:buNone/>
            </a:pPr>
            <a:r>
              <a:rPr lang="en-US" sz="1400" b="0" dirty="0" smtClean="0"/>
              <a:t>Over 40% of all orders requests received each month are canceled before reaching the pathologist thus saving time and decreasing the cost to the institution and patient.  Technologists are assessed monthly.  Approximately, 10 cases per month are reviewed rotated between 5 screener technologists.  This equates to each technologist being assessed twice per year.</a:t>
            </a:r>
          </a:p>
          <a:p>
            <a:pPr marL="0" indent="0" eaLnBrk="1" hangingPunct="1">
              <a:buNone/>
            </a:pPr>
            <a:endParaRPr lang="en-US" sz="1400" b="0" dirty="0"/>
          </a:p>
          <a:p>
            <a:pPr marL="0" indent="0" eaLnBrk="1" hangingPunct="1">
              <a:buNone/>
            </a:pPr>
            <a:r>
              <a:rPr lang="en-US" sz="1400" dirty="0" smtClean="0"/>
              <a:t>Areas for continued improvement: </a:t>
            </a:r>
          </a:p>
          <a:p>
            <a:pPr marL="0" indent="0" eaLnBrk="1" hangingPunct="1">
              <a:buNone/>
            </a:pPr>
            <a:r>
              <a:rPr lang="en-US" sz="1400" b="0" dirty="0" smtClean="0"/>
              <a:t>The procedure is reviewed annually to evaluate whether the parameters are appropriate.  </a:t>
            </a:r>
            <a:endParaRPr lang="en-US" sz="1400" b="0" dirty="0"/>
          </a:p>
        </p:txBody>
      </p:sp>
      <p:pic>
        <p:nvPicPr>
          <p:cNvPr id="3074" name="Chart 2"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685800"/>
            <a:ext cx="6705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1940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Hematology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381001" y="4724400"/>
            <a:ext cx="3429000" cy="4633686"/>
          </a:xfrm>
          <a:prstGeom prst="rect">
            <a:avLst/>
          </a:prstGeom>
          <a:ln>
            <a:solidFill>
              <a:schemeClr val="tx1"/>
            </a:solidFill>
          </a:ln>
        </p:spPr>
        <p:txBody>
          <a:bodyPr/>
          <a:lstStyle/>
          <a:p>
            <a:pPr marL="0" indent="0" eaLnBrk="1" hangingPunct="1">
              <a:buFontTx/>
              <a:buNone/>
            </a:pPr>
            <a:r>
              <a:rPr lang="en-US" sz="1400" b="1" dirty="0" smtClean="0"/>
              <a:t>Description of Problem: </a:t>
            </a:r>
          </a:p>
          <a:p>
            <a:pPr marL="0" indent="0" eaLnBrk="1" hangingPunct="1">
              <a:buFontTx/>
              <a:buNone/>
            </a:pPr>
            <a:r>
              <a:rPr lang="en-US" sz="1400" dirty="0" smtClean="0"/>
              <a:t>Historically, any MD requests are processed as ordered.  There has been an upward trend in the number of Pathology Review requests from providers.  Investigation into why this is occurring and whether the requests are appropriate and could be triaged in other ways is being investigated. </a:t>
            </a:r>
            <a:endParaRPr lang="en-US" sz="1400" dirty="0"/>
          </a:p>
          <a:p>
            <a:pPr marL="0" indent="0" eaLnBrk="1" hangingPunct="1">
              <a:buFontTx/>
              <a:buNone/>
            </a:pPr>
            <a:r>
              <a:rPr lang="en-US" sz="1400" b="1" dirty="0" smtClean="0"/>
              <a:t>Impact of Problem: </a:t>
            </a:r>
          </a:p>
          <a:p>
            <a:pPr marL="0" indent="0" eaLnBrk="1" hangingPunct="1">
              <a:buFontTx/>
              <a:buNone/>
            </a:pPr>
            <a:r>
              <a:rPr lang="en-US" sz="1400" dirty="0" smtClean="0"/>
              <a:t>If requests are not appropriate this results in the unneeded cost of Pathologist review. It can also delay the turnaround time for patients that should have a Pathologist review since there is no way to prioritize these if all of the slides are reviewed.</a:t>
            </a:r>
          </a:p>
          <a:p>
            <a:pPr marL="0" indent="0" eaLnBrk="1" hangingPunct="1">
              <a:buFontTx/>
              <a:buNone/>
            </a:pPr>
            <a:r>
              <a:rPr lang="en-US" sz="1400" b="1" dirty="0" smtClean="0"/>
              <a:t>Reporter of Problem: </a:t>
            </a:r>
          </a:p>
          <a:p>
            <a:pPr marL="0" indent="0" eaLnBrk="1" hangingPunct="1">
              <a:buFontTx/>
              <a:buNone/>
            </a:pPr>
            <a:r>
              <a:rPr lang="en-US" sz="1400" dirty="0" smtClean="0"/>
              <a:t>Hematology Pathologists/Staff</a:t>
            </a:r>
            <a:endParaRPr lang="en-US" sz="1400" dirty="0"/>
          </a:p>
        </p:txBody>
      </p:sp>
      <p:sp>
        <p:nvSpPr>
          <p:cNvPr id="4" name="Rectangle 3"/>
          <p:cNvSpPr txBox="1">
            <a:spLocks noChangeArrowheads="1"/>
          </p:cNvSpPr>
          <p:nvPr/>
        </p:nvSpPr>
        <p:spPr bwMode="auto">
          <a:xfrm>
            <a:off x="4012870" y="4724400"/>
            <a:ext cx="3064293" cy="46482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lvl="0" indent="0" eaLnBrk="1" hangingPunct="1">
              <a:buNone/>
            </a:pPr>
            <a:r>
              <a:rPr lang="en-US" sz="1400" kern="0" dirty="0" smtClean="0">
                <a:solidFill>
                  <a:srgbClr val="000000"/>
                </a:solidFill>
              </a:rPr>
              <a:t>Description </a:t>
            </a:r>
            <a:r>
              <a:rPr lang="en-US" sz="1400" kern="0" dirty="0">
                <a:solidFill>
                  <a:srgbClr val="000000"/>
                </a:solidFill>
              </a:rPr>
              <a:t>of Solution: </a:t>
            </a:r>
            <a:r>
              <a:rPr lang="en-US" sz="1400" b="0" kern="0" dirty="0" smtClean="0">
                <a:solidFill>
                  <a:srgbClr val="000000"/>
                </a:solidFill>
              </a:rPr>
              <a:t>Alter the current policy and allow technologists to prescreen </a:t>
            </a:r>
            <a:r>
              <a:rPr lang="en-US" sz="1400" b="0" kern="0" dirty="0">
                <a:solidFill>
                  <a:srgbClr val="000000"/>
                </a:solidFill>
              </a:rPr>
              <a:t>MD request </a:t>
            </a:r>
            <a:r>
              <a:rPr lang="en-US" sz="1400" b="0" kern="0" dirty="0" smtClean="0">
                <a:solidFill>
                  <a:srgbClr val="000000"/>
                </a:solidFill>
              </a:rPr>
              <a:t>slides. </a:t>
            </a:r>
            <a:r>
              <a:rPr lang="en-US" sz="1400" b="0" kern="0" dirty="0">
                <a:solidFill>
                  <a:srgbClr val="000000"/>
                </a:solidFill>
              </a:rPr>
              <a:t>If screens are determined to be inappropriate the </a:t>
            </a:r>
            <a:r>
              <a:rPr lang="en-US" sz="1400" b="0" kern="0" dirty="0" smtClean="0">
                <a:solidFill>
                  <a:srgbClr val="000000"/>
                </a:solidFill>
              </a:rPr>
              <a:t>MD Path Review would be canceled by the technologist. </a:t>
            </a:r>
          </a:p>
          <a:p>
            <a:pPr marL="0" lvl="0" indent="0" eaLnBrk="1" hangingPunct="1">
              <a:buNone/>
            </a:pPr>
            <a:endParaRPr lang="en-US" sz="1400" b="0" kern="0" dirty="0">
              <a:solidFill>
                <a:srgbClr val="000000"/>
              </a:solidFill>
            </a:endParaRPr>
          </a:p>
          <a:p>
            <a:pPr marL="0" lvl="0" indent="0" eaLnBrk="1" hangingPunct="1">
              <a:buNone/>
            </a:pPr>
            <a:r>
              <a:rPr lang="en-US" sz="1400" dirty="0" smtClean="0"/>
              <a:t>How we know it worked?</a:t>
            </a:r>
          </a:p>
          <a:p>
            <a:pPr marL="0" indent="0" eaLnBrk="1" hangingPunct="1">
              <a:buNone/>
            </a:pPr>
            <a:r>
              <a:rPr lang="en-US" sz="1400" b="0" dirty="0" smtClean="0"/>
              <a:t>TBD</a:t>
            </a:r>
            <a:endParaRPr lang="en-US" sz="1400" b="0" dirty="0"/>
          </a:p>
          <a:p>
            <a:pPr marL="0" indent="0" eaLnBrk="1" hangingPunct="1">
              <a:buNone/>
            </a:pPr>
            <a:r>
              <a:rPr lang="en-US" sz="1400" dirty="0" smtClean="0"/>
              <a:t>Areas for continued improvement: </a:t>
            </a:r>
          </a:p>
          <a:p>
            <a:pPr marL="342900" indent="-342900" eaLnBrk="1" hangingPunct="1">
              <a:buAutoNum type="arabicPeriod"/>
            </a:pPr>
            <a:r>
              <a:rPr lang="en-US" sz="1400" b="0" dirty="0" smtClean="0"/>
              <a:t>Is there a specific specialty or physician that is ordering pathologists reviews inappropriately? </a:t>
            </a:r>
            <a:endParaRPr lang="en-US" sz="1400" b="0" dirty="0"/>
          </a:p>
          <a:p>
            <a:pPr marL="342900" indent="-342900" eaLnBrk="1" hangingPunct="1">
              <a:buAutoNum type="arabicPeriod"/>
            </a:pPr>
            <a:r>
              <a:rPr lang="en-US" sz="1400" b="0" dirty="0" smtClean="0"/>
              <a:t> Is there an educational opportunity?</a:t>
            </a:r>
            <a:endParaRPr lang="en-US" sz="1400" dirty="0" smtClean="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1" y="914400"/>
            <a:ext cx="6696162"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Point of Care</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228600" y="3175517"/>
            <a:ext cx="3429000" cy="6044682"/>
          </a:xfrm>
          <a:prstGeom prst="rect">
            <a:avLst/>
          </a:prstGeom>
          <a:ln>
            <a:solidFill>
              <a:schemeClr val="tx1"/>
            </a:solidFill>
          </a:ln>
        </p:spPr>
        <p:txBody>
          <a:bodyPr/>
          <a:lstStyle/>
          <a:p>
            <a:pPr marL="0" indent="0" eaLnBrk="1" hangingPunct="1">
              <a:buFontTx/>
              <a:buNone/>
            </a:pPr>
            <a:r>
              <a:rPr lang="en-US" sz="1200" b="1" dirty="0" smtClean="0"/>
              <a:t>Description of Problem:</a:t>
            </a:r>
          </a:p>
          <a:p>
            <a:pPr marL="0" indent="0" eaLnBrk="1" hangingPunct="1">
              <a:buFontTx/>
              <a:buNone/>
            </a:pPr>
            <a:r>
              <a:rPr lang="en-US" sz="1200" dirty="0" smtClean="0"/>
              <a:t>Once </a:t>
            </a:r>
            <a:r>
              <a:rPr lang="en-US" sz="1200" dirty="0" err="1" smtClean="0"/>
              <a:t>Michart</a:t>
            </a:r>
            <a:r>
              <a:rPr lang="en-US" sz="1200" dirty="0" smtClean="0"/>
              <a:t> was implemented, a </a:t>
            </a:r>
            <a:r>
              <a:rPr lang="en-US" sz="1200" dirty="0"/>
              <a:t>change  </a:t>
            </a:r>
            <a:r>
              <a:rPr lang="en-US" sz="1200" dirty="0" smtClean="0"/>
              <a:t>occurred in how the patient was identified</a:t>
            </a:r>
            <a:r>
              <a:rPr lang="en-US" sz="1200" b="1" dirty="0" smtClean="0"/>
              <a:t>.  </a:t>
            </a:r>
            <a:r>
              <a:rPr lang="en-US" sz="1200" dirty="0" smtClean="0"/>
              <a:t>In order to correlate billing information relative to the specific patient stay, the CSN number on the patient’s wristband is used rather than the MRN. The patient’s wristband was changed so that the glucometer CSN number is now a 1D barcode versus the MRN which is a 2D barcode. Since making this change, numerous errors have occurred where the MRN was manually entered by mistake into the RAALS laboratory middleware. </a:t>
            </a:r>
          </a:p>
          <a:p>
            <a:pPr marL="0" indent="0" eaLnBrk="1" hangingPunct="1">
              <a:buFontTx/>
              <a:buNone/>
            </a:pPr>
            <a:r>
              <a:rPr lang="en-US" sz="1200" b="1" dirty="0" smtClean="0"/>
              <a:t>Impact of Problem: </a:t>
            </a:r>
          </a:p>
          <a:p>
            <a:pPr marL="0" indent="0" eaLnBrk="1" hangingPunct="1">
              <a:buFontTx/>
              <a:buNone/>
            </a:pPr>
            <a:r>
              <a:rPr lang="en-US" sz="1200" dirty="0"/>
              <a:t>E</a:t>
            </a:r>
            <a:r>
              <a:rPr lang="en-US" sz="1200" dirty="0" smtClean="0"/>
              <a:t>rrors cause a delay in results being reported to the patient record.  Additionally,  the corrective action is for the POC Coordinator to match the misidentified patient results and then manually report them to the correct CSN.  This opens the opportunity for human transcription errors along with inefficient use of the coordinator’s time to work on other tasks.</a:t>
            </a:r>
            <a:endParaRPr lang="en-US" sz="1200" b="1" dirty="0" smtClean="0"/>
          </a:p>
          <a:p>
            <a:pPr marL="0" indent="0" eaLnBrk="1" hangingPunct="1">
              <a:buFontTx/>
              <a:buNone/>
            </a:pPr>
            <a:r>
              <a:rPr lang="en-US" sz="1200" b="1" dirty="0" smtClean="0"/>
              <a:t>Reporter of Problem:  </a:t>
            </a:r>
            <a:r>
              <a:rPr lang="en-US" sz="1200" dirty="0" smtClean="0"/>
              <a:t>POC Coordinator &amp; Nursing Leadership</a:t>
            </a:r>
            <a:endParaRPr lang="en-US" sz="1200" b="1" dirty="0" smtClean="0"/>
          </a:p>
        </p:txBody>
      </p:sp>
      <p:sp>
        <p:nvSpPr>
          <p:cNvPr id="4" name="Rectangle 3"/>
          <p:cNvSpPr txBox="1">
            <a:spLocks noChangeArrowheads="1"/>
          </p:cNvSpPr>
          <p:nvPr/>
        </p:nvSpPr>
        <p:spPr bwMode="auto">
          <a:xfrm>
            <a:off x="3862431" y="3175784"/>
            <a:ext cx="3190963" cy="6044415"/>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FontTx/>
              <a:buNone/>
            </a:pPr>
            <a:r>
              <a:rPr lang="en-US" sz="1200" dirty="0">
                <a:solidFill>
                  <a:srgbClr val="000000"/>
                </a:solidFill>
              </a:rPr>
              <a:t>Description of </a:t>
            </a:r>
            <a:r>
              <a:rPr lang="en-US" sz="1200" dirty="0" smtClean="0">
                <a:solidFill>
                  <a:srgbClr val="000000"/>
                </a:solidFill>
              </a:rPr>
              <a:t>Root Causes Identified: </a:t>
            </a:r>
            <a:endParaRPr lang="en-US" sz="1200" dirty="0">
              <a:solidFill>
                <a:srgbClr val="000000"/>
              </a:solidFill>
            </a:endParaRPr>
          </a:p>
          <a:p>
            <a:pPr eaLnBrk="1" hangingPunct="1"/>
            <a:r>
              <a:rPr lang="en-US" sz="1150" b="0" dirty="0" smtClean="0">
                <a:solidFill>
                  <a:srgbClr val="000000"/>
                </a:solidFill>
              </a:rPr>
              <a:t>Nursing is not able to access the barcode and has to manually enter CSN.  This can be entered incorrectly or the MRN is used which is traditionally used for other methods of identifying patients. This is especially true of pediatric wristbands which are smaller. Nurse educators have refocused training on this aspect. Investigation into modifying the patient wristband to allow more barcodes to be visible is ongoing by MiChart.</a:t>
            </a:r>
          </a:p>
          <a:p>
            <a:pPr eaLnBrk="1" hangingPunct="1"/>
            <a:r>
              <a:rPr lang="en-US" sz="1150" b="0" dirty="0" smtClean="0">
                <a:solidFill>
                  <a:srgbClr val="000000"/>
                </a:solidFill>
              </a:rPr>
              <a:t>CSN mismatch-Examples of patients presenting at the ER or IPLV and then admitted on a different day (thus different CSN) still have their “old” wristband on which is no longer valid.</a:t>
            </a:r>
            <a:r>
              <a:rPr lang="en-US" sz="1150" b="0" dirty="0" smtClean="0">
                <a:solidFill>
                  <a:srgbClr val="FF0000"/>
                </a:solidFill>
              </a:rPr>
              <a:t> </a:t>
            </a:r>
            <a:r>
              <a:rPr lang="en-US" sz="1150" b="0" dirty="0" smtClean="0">
                <a:solidFill>
                  <a:srgbClr val="000000"/>
                </a:solidFill>
              </a:rPr>
              <a:t>Wristband printing-future visit day used to print wristband.  Practice change by nursing to replace patient wrist band every time patient comes or returns to the floor (e.g. go to OR </a:t>
            </a:r>
            <a:r>
              <a:rPr lang="en-US" sz="1150" b="0" dirty="0" err="1" smtClean="0">
                <a:solidFill>
                  <a:srgbClr val="000000"/>
                </a:solidFill>
              </a:rPr>
              <a:t>or</a:t>
            </a:r>
            <a:r>
              <a:rPr lang="en-US" sz="1150" b="0" dirty="0" smtClean="0">
                <a:solidFill>
                  <a:srgbClr val="000000"/>
                </a:solidFill>
              </a:rPr>
              <a:t> procedure area and come back).</a:t>
            </a:r>
          </a:p>
          <a:p>
            <a:pPr marL="0" indent="0" eaLnBrk="1" hangingPunct="1">
              <a:buFontTx/>
              <a:buNone/>
            </a:pPr>
            <a:r>
              <a:rPr lang="en-US" sz="1200" dirty="0" smtClean="0">
                <a:solidFill>
                  <a:srgbClr val="000000"/>
                </a:solidFill>
              </a:rPr>
              <a:t>How we know it worked:</a:t>
            </a:r>
          </a:p>
          <a:p>
            <a:pPr marL="0" indent="0" eaLnBrk="1" hangingPunct="1">
              <a:buFontTx/>
              <a:buNone/>
            </a:pPr>
            <a:r>
              <a:rPr lang="en-US" sz="1150" b="0" dirty="0" smtClean="0">
                <a:solidFill>
                  <a:srgbClr val="000000"/>
                </a:solidFill>
              </a:rPr>
              <a:t>We continue to see a decrease in the number of incidents that are largely composed of glucometer errors.  In the coming months it’s anticipated this will continue to decrease </a:t>
            </a:r>
            <a:r>
              <a:rPr lang="en-US" sz="1150" b="0" dirty="0" smtClean="0"/>
              <a:t>because our new glucometers have </a:t>
            </a:r>
            <a:r>
              <a:rPr lang="en-US" sz="1150" b="0" dirty="0" smtClean="0">
                <a:solidFill>
                  <a:srgbClr val="000000"/>
                </a:solidFill>
              </a:rPr>
              <a:t>screens that display the patient’s name when entered correctly.</a:t>
            </a:r>
          </a:p>
          <a:p>
            <a:pPr marL="0" indent="0" eaLnBrk="1" hangingPunct="1">
              <a:buFontTx/>
              <a:buNone/>
            </a:pPr>
            <a:endParaRPr lang="en-US" sz="1200" dirty="0">
              <a:solidFill>
                <a:srgbClr val="000000"/>
              </a:solidFill>
            </a:endParaRP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681420"/>
            <a:ext cx="7100931" cy="2343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685800" y="1054386"/>
            <a:ext cx="1524000" cy="707886"/>
          </a:xfrm>
          <a:prstGeom prst="rect">
            <a:avLst/>
          </a:prstGeom>
          <a:noFill/>
        </p:spPr>
        <p:txBody>
          <a:bodyPr wrap="square" rtlCol="0">
            <a:spAutoFit/>
          </a:bodyPr>
          <a:lstStyle/>
          <a:p>
            <a:r>
              <a:rPr lang="en-US" sz="800" dirty="0" smtClean="0">
                <a:solidFill>
                  <a:srgbClr val="FF0000"/>
                </a:solidFill>
              </a:rPr>
              <a:t>*</a:t>
            </a:r>
            <a:r>
              <a:rPr lang="en-US" sz="800" dirty="0" smtClean="0">
                <a:solidFill>
                  <a:srgbClr val="000000"/>
                </a:solidFill>
              </a:rPr>
              <a:t>Note Aug 2013 data decreased due to POC coordinator absence and RMPRO reports not entered during this time frame.</a:t>
            </a:r>
            <a:endParaRPr lang="en-US" sz="800" dirty="0">
              <a:solidFill>
                <a:srgbClr val="000000"/>
              </a:solidFill>
            </a:endParaRPr>
          </a:p>
        </p:txBody>
      </p:sp>
      <p:sp>
        <p:nvSpPr>
          <p:cNvPr id="6" name="TextBox 5"/>
          <p:cNvSpPr txBox="1"/>
          <p:nvPr/>
        </p:nvSpPr>
        <p:spPr>
          <a:xfrm>
            <a:off x="2511631" y="1946311"/>
            <a:ext cx="1519052" cy="400110"/>
          </a:xfrm>
          <a:prstGeom prst="rect">
            <a:avLst/>
          </a:prstGeom>
          <a:noFill/>
        </p:spPr>
        <p:txBody>
          <a:bodyPr wrap="square" rtlCol="0">
            <a:spAutoFit/>
          </a:bodyPr>
          <a:lstStyle/>
          <a:p>
            <a:r>
              <a:rPr lang="en-US" sz="1000" dirty="0" smtClean="0"/>
              <a:t>Began documenting glucometer errors</a:t>
            </a:r>
            <a:endParaRPr lang="en-US" sz="1000" dirty="0"/>
          </a:p>
        </p:txBody>
      </p:sp>
      <p:cxnSp>
        <p:nvCxnSpPr>
          <p:cNvPr id="8" name="Straight Arrow Connector 7"/>
          <p:cNvCxnSpPr/>
          <p:nvPr/>
        </p:nvCxnSpPr>
        <p:spPr bwMode="auto">
          <a:xfrm flipH="1">
            <a:off x="2321131" y="2307144"/>
            <a:ext cx="381000" cy="1846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 name="TextBox 4"/>
          <p:cNvSpPr txBox="1"/>
          <p:nvPr/>
        </p:nvSpPr>
        <p:spPr>
          <a:xfrm>
            <a:off x="4691743" y="2197599"/>
            <a:ext cx="381000" cy="369332"/>
          </a:xfrm>
          <a:prstGeom prst="rect">
            <a:avLst/>
          </a:prstGeom>
          <a:noFill/>
        </p:spPr>
        <p:txBody>
          <a:bodyPr wrap="square" rtlCol="0">
            <a:spAutoFit/>
          </a:bodyPr>
          <a:lstStyle/>
          <a:p>
            <a:r>
              <a:rPr lang="en-US" sz="1800" dirty="0" smtClean="0">
                <a:solidFill>
                  <a:srgbClr val="FF0000"/>
                </a:solidFill>
              </a:rPr>
              <a:t> *</a:t>
            </a:r>
            <a:endParaRPr lang="en-US" sz="1800" dirty="0">
              <a:solidFill>
                <a:srgbClr val="FF0000"/>
              </a:solidFill>
            </a:endParaRPr>
          </a:p>
        </p:txBody>
      </p:sp>
    </p:spTree>
    <p:extLst>
      <p:ext uri="{BB962C8B-B14F-4D97-AF65-F5344CB8AC3E}">
        <p14:creationId xmlns:p14="http://schemas.microsoft.com/office/powerpoint/2010/main" val="1713045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225" y="79169"/>
            <a:ext cx="6584950" cy="1063831"/>
          </a:xfrm>
        </p:spPr>
        <p:txBody>
          <a:bodyPr/>
          <a:lstStyle/>
          <a:p>
            <a:r>
              <a:rPr lang="en-US" sz="2800" dirty="0" smtClean="0">
                <a:solidFill>
                  <a:schemeClr val="accent6">
                    <a:lumMod val="75000"/>
                  </a:schemeClr>
                </a:solidFill>
              </a:rPr>
              <a:t>CP QA Meeting Highlight</a:t>
            </a:r>
            <a:br>
              <a:rPr lang="en-US" sz="2800" dirty="0" smtClean="0">
                <a:solidFill>
                  <a:schemeClr val="accent6">
                    <a:lumMod val="75000"/>
                  </a:schemeClr>
                </a:solidFill>
              </a:rPr>
            </a:br>
            <a:r>
              <a:rPr lang="en-US" sz="1400" dirty="0" smtClean="0">
                <a:solidFill>
                  <a:schemeClr val="accent6">
                    <a:lumMod val="75000"/>
                  </a:schemeClr>
                </a:solidFill>
              </a:rPr>
              <a:t>C &amp; W Phlebotomy</a:t>
            </a:r>
            <a:endParaRPr lang="en-US" sz="1400" dirty="0">
              <a:solidFill>
                <a:schemeClr val="accent6">
                  <a:lumMod val="75000"/>
                </a:schemeClr>
              </a:solidFill>
            </a:endParaRPr>
          </a:p>
        </p:txBody>
      </p:sp>
      <p:sp>
        <p:nvSpPr>
          <p:cNvPr id="7" name="Rectangle 3"/>
          <p:cNvSpPr txBox="1">
            <a:spLocks noChangeArrowheads="1"/>
          </p:cNvSpPr>
          <p:nvPr/>
        </p:nvSpPr>
        <p:spPr bwMode="auto">
          <a:xfrm>
            <a:off x="4012870" y="966788"/>
            <a:ext cx="3078480" cy="8482012"/>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200" dirty="0"/>
              <a:t>Description of Problem</a:t>
            </a:r>
            <a:r>
              <a:rPr lang="en-US" sz="1200" b="0" dirty="0"/>
              <a:t>: Laboratory results can be delayed for infusion clinic patients. These patients arrive approximately an hour before their appointment to have blood work completed.  The draw sites operate on a first come first serve basis. Patients who have labs drawn for future follow-up or non-urgent care are also being seen at the same locations.  There is not a way for phlebotomy to discriminate between the patients waiting for lab results for treatment that day vs. the non-urgent patients.</a:t>
            </a:r>
          </a:p>
          <a:p>
            <a:pPr marL="0" indent="0" eaLnBrk="1" hangingPunct="1">
              <a:buNone/>
            </a:pPr>
            <a:r>
              <a:rPr lang="en-US" sz="1200" dirty="0"/>
              <a:t>Impact of Problem: </a:t>
            </a:r>
            <a:r>
              <a:rPr lang="en-US" sz="1200" b="0" dirty="0"/>
              <a:t>Patients who are scheduled to have an infusion or treatment based upon the laboratory values during the same day clinic visit can be delayed.  This can delay treatment for that specific patient as well as impact the treatment of other patients in queue to be seen after the delayed patient.  There is often added complexity with this patient type relative to additional training required to obtain blood from the patient that can also add to the overall TAT (e.g. port/</a:t>
            </a:r>
            <a:r>
              <a:rPr lang="en-US" sz="1200" b="0" dirty="0" err="1"/>
              <a:t>neostar</a:t>
            </a:r>
            <a:r>
              <a:rPr lang="en-US" sz="1200" b="0" dirty="0"/>
              <a:t>/line draws).</a:t>
            </a:r>
          </a:p>
          <a:p>
            <a:pPr marL="0" indent="0" eaLnBrk="1" hangingPunct="1">
              <a:buNone/>
            </a:pPr>
            <a:r>
              <a:rPr lang="en-US" sz="1200" dirty="0" smtClean="0"/>
              <a:t>Description </a:t>
            </a:r>
            <a:r>
              <a:rPr lang="en-US" sz="1200" dirty="0"/>
              <a:t>of Solution</a:t>
            </a:r>
            <a:r>
              <a:rPr lang="en-US" sz="1400" dirty="0"/>
              <a:t>: </a:t>
            </a:r>
            <a:endParaRPr lang="en-US" sz="1400" dirty="0" smtClean="0"/>
          </a:p>
          <a:p>
            <a:pPr marL="0" indent="0" eaLnBrk="1" hangingPunct="1">
              <a:buNone/>
            </a:pPr>
            <a:r>
              <a:rPr lang="en-US" sz="1200" b="0" dirty="0" smtClean="0"/>
              <a:t>Use a small form for the patient at check-in to help triage the patient into the appropriate queue.  Use the form to prioritize patients who will be receiving an infusion treatment on the same day as their blood draw appointment.  Develop communication signs to publicize to patients that this will be occurring thereby setting expectations that patients who arrive after them maybe drawn first.</a:t>
            </a:r>
          </a:p>
          <a:p>
            <a:pPr marL="0" indent="0" eaLnBrk="1" hangingPunct="1">
              <a:buNone/>
            </a:pPr>
            <a:r>
              <a:rPr lang="en-US" sz="1200" dirty="0" smtClean="0"/>
              <a:t>How we know it worked: </a:t>
            </a:r>
          </a:p>
          <a:p>
            <a:pPr marL="0" indent="0" eaLnBrk="1" hangingPunct="1">
              <a:buNone/>
            </a:pPr>
            <a:r>
              <a:rPr lang="en-US" sz="1200" b="0" dirty="0" smtClean="0"/>
              <a:t>Patient comments from the Infusion Clinics have been positive and TAT data collected by the clinic can be seen to the left. Wait times will continue to be monitored by phlebotomy and data is being aggregated.</a:t>
            </a:r>
          </a:p>
          <a:p>
            <a:pPr marL="0" indent="0" eaLnBrk="1" hangingPunct="1">
              <a:buNone/>
            </a:pPr>
            <a:r>
              <a:rPr lang="en-US" sz="1000" b="1" dirty="0" smtClean="0"/>
              <a:t>Date Solution Implemented</a:t>
            </a:r>
            <a:r>
              <a:rPr lang="en-US" sz="1000" dirty="0" smtClean="0"/>
              <a:t>: </a:t>
            </a:r>
          </a:p>
          <a:p>
            <a:pPr marL="0" indent="0" eaLnBrk="1" hangingPunct="1">
              <a:buNone/>
            </a:pPr>
            <a:r>
              <a:rPr lang="en-US" sz="1000" b="0" dirty="0" smtClean="0"/>
              <a:t>November 2013</a:t>
            </a:r>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6291" r="16067"/>
          <a:stretch/>
        </p:blipFill>
        <p:spPr bwMode="auto">
          <a:xfrm>
            <a:off x="304800" y="966788"/>
            <a:ext cx="3352800" cy="22240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399" y="3276600"/>
            <a:ext cx="3733799" cy="22574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8077201"/>
            <a:ext cx="37338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5638800"/>
            <a:ext cx="3733799" cy="227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65125" y="385763"/>
            <a:ext cx="6584950" cy="909637"/>
          </a:xfrm>
        </p:spPr>
        <p:txBody>
          <a:bodyPr/>
          <a:lstStyle/>
          <a:p>
            <a:r>
              <a:rPr lang="en-US" sz="1600" b="1" dirty="0">
                <a:solidFill>
                  <a:schemeClr val="accent2"/>
                </a:solidFill>
              </a:rPr>
              <a:t>Clinical Pathology Financials</a:t>
            </a:r>
            <a:endParaRPr lang="en-US" sz="1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676400"/>
            <a:ext cx="6858000"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26050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111670212"/>
              </p:ext>
            </p:extLst>
          </p:nvPr>
        </p:nvGraphicFramePr>
        <p:xfrm>
          <a:off x="457200" y="1447800"/>
          <a:ext cx="6584949" cy="4394200"/>
        </p:xfrm>
        <a:graphic>
          <a:graphicData uri="http://schemas.openxmlformats.org/drawingml/2006/table">
            <a:tbl>
              <a:tblPr firstRow="1" bandRow="1">
                <a:tableStyleId>{5C22544A-7EE6-4342-B048-85BDC9FD1C3A}</a:tableStyleId>
              </a:tblPr>
              <a:tblGrid>
                <a:gridCol w="1752600"/>
                <a:gridCol w="2637366"/>
                <a:gridCol w="2194983"/>
              </a:tblGrid>
              <a:tr h="370840">
                <a:tc>
                  <a:txBody>
                    <a:bodyPr/>
                    <a:lstStyle/>
                    <a:p>
                      <a:r>
                        <a:rPr lang="en-US" dirty="0" smtClean="0">
                          <a:solidFill>
                            <a:schemeClr val="accent5">
                              <a:lumMod val="10000"/>
                            </a:schemeClr>
                          </a:solidFill>
                        </a:rPr>
                        <a:t>Project</a:t>
                      </a:r>
                      <a:endParaRPr lang="en-US" dirty="0">
                        <a:solidFill>
                          <a:schemeClr val="accent5">
                            <a:lumMod val="10000"/>
                          </a:schemeClr>
                        </a:solidFill>
                      </a:endParaRPr>
                    </a:p>
                  </a:txBody>
                  <a:tcPr/>
                </a:tc>
                <a:tc>
                  <a:txBody>
                    <a:bodyPr/>
                    <a:lstStyle/>
                    <a:p>
                      <a:r>
                        <a:rPr lang="en-US" dirty="0" smtClean="0">
                          <a:solidFill>
                            <a:schemeClr val="accent5">
                              <a:lumMod val="10000"/>
                            </a:schemeClr>
                          </a:solidFill>
                        </a:rPr>
                        <a:t>Brief Description</a:t>
                      </a:r>
                      <a:endParaRPr lang="en-US" dirty="0">
                        <a:solidFill>
                          <a:schemeClr val="accent5">
                            <a:lumMod val="10000"/>
                          </a:schemeClr>
                        </a:solidFill>
                      </a:endParaRPr>
                    </a:p>
                  </a:txBody>
                  <a:tcPr/>
                </a:tc>
                <a:tc>
                  <a:txBody>
                    <a:bodyPr/>
                    <a:lstStyle/>
                    <a:p>
                      <a:r>
                        <a:rPr lang="en-US" dirty="0" smtClean="0">
                          <a:solidFill>
                            <a:schemeClr val="accent5">
                              <a:lumMod val="10000"/>
                            </a:schemeClr>
                          </a:solidFill>
                        </a:rPr>
                        <a:t>Owner</a:t>
                      </a:r>
                      <a:endParaRPr lang="en-US" dirty="0">
                        <a:solidFill>
                          <a:schemeClr val="accent5">
                            <a:lumMod val="10000"/>
                          </a:schemeClr>
                        </a:solidFill>
                      </a:endParaRPr>
                    </a:p>
                  </a:txBody>
                  <a:tcPr/>
                </a:tc>
              </a:tr>
              <a:tr h="370840">
                <a:tc>
                  <a:txBody>
                    <a:bodyPr/>
                    <a:lstStyle/>
                    <a:p>
                      <a:r>
                        <a:rPr lang="en-US" sz="1200" dirty="0" smtClean="0"/>
                        <a:t>Customer Service/Call</a:t>
                      </a:r>
                      <a:r>
                        <a:rPr lang="en-US" sz="1200" baseline="0" dirty="0" smtClean="0"/>
                        <a:t> Center</a:t>
                      </a:r>
                      <a:endParaRPr lang="en-US" sz="1200" dirty="0"/>
                    </a:p>
                  </a:txBody>
                  <a:tcPr/>
                </a:tc>
                <a:tc>
                  <a:txBody>
                    <a:bodyPr/>
                    <a:lstStyle/>
                    <a:p>
                      <a:r>
                        <a:rPr lang="en-US" sz="1200" dirty="0" smtClean="0"/>
                        <a:t>Address multiple issues</a:t>
                      </a:r>
                      <a:r>
                        <a:rPr lang="en-US" sz="1200" baseline="0" dirty="0" smtClean="0"/>
                        <a:t> related to providing an appropriate level of customer service for UMHS care providers.</a:t>
                      </a:r>
                      <a:endParaRPr lang="en-US" sz="1200" dirty="0"/>
                    </a:p>
                  </a:txBody>
                  <a:tcPr/>
                </a:tc>
                <a:tc>
                  <a:txBody>
                    <a:bodyPr/>
                    <a:lstStyle/>
                    <a:p>
                      <a:r>
                        <a:rPr lang="en-US" sz="1200" dirty="0" smtClean="0"/>
                        <a:t>Dr.</a:t>
                      </a:r>
                      <a:r>
                        <a:rPr lang="en-US" sz="1200" baseline="0" dirty="0" smtClean="0"/>
                        <a:t> Newton</a:t>
                      </a:r>
                      <a:endParaRPr lang="en-US" sz="1200" dirty="0"/>
                    </a:p>
                  </a:txBody>
                  <a:tcPr/>
                </a:tc>
              </a:tr>
              <a:tr h="370840">
                <a:tc>
                  <a:txBody>
                    <a:bodyPr/>
                    <a:lstStyle/>
                    <a:p>
                      <a:r>
                        <a:rPr lang="en-US" sz="1200" dirty="0" smtClean="0"/>
                        <a:t>ER Specimen Issues</a:t>
                      </a:r>
                      <a:endParaRPr lang="en-US" sz="1200" dirty="0"/>
                    </a:p>
                  </a:txBody>
                  <a:tcPr/>
                </a:tc>
                <a:tc>
                  <a:txBody>
                    <a:bodyPr/>
                    <a:lstStyle/>
                    <a:p>
                      <a:r>
                        <a:rPr lang="en-US" sz="1200" dirty="0" smtClean="0"/>
                        <a:t>In coordination with the Emergency Department reduce the number of RMPRO specimen</a:t>
                      </a:r>
                      <a:r>
                        <a:rPr lang="en-US" sz="1200" baseline="0" dirty="0" smtClean="0"/>
                        <a:t> errors (e.g. hemolysis, mislabels etc.) and look at opportunities to use Soft ID to address some of these issues along with order management. </a:t>
                      </a:r>
                      <a:endParaRPr lang="en-US" sz="1200" dirty="0"/>
                    </a:p>
                  </a:txBody>
                  <a:tcPr/>
                </a:tc>
                <a:tc>
                  <a:txBody>
                    <a:bodyPr/>
                    <a:lstStyle/>
                    <a:p>
                      <a:r>
                        <a:rPr lang="en-US" sz="1200" dirty="0" smtClean="0"/>
                        <a:t>J</a:t>
                      </a:r>
                      <a:r>
                        <a:rPr lang="en-US" sz="1200" smtClean="0"/>
                        <a:t>./Alfsen/S</a:t>
                      </a:r>
                      <a:r>
                        <a:rPr lang="en-US" sz="1200" dirty="0" smtClean="0"/>
                        <a:t>. Stern/S. Butch/K. Martin/T. Morrow</a:t>
                      </a:r>
                      <a:endParaRPr lang="en-US" sz="1200" dirty="0"/>
                    </a:p>
                  </a:txBody>
                  <a:tcPr/>
                </a:tc>
              </a:tr>
              <a:tr h="370840">
                <a:tc>
                  <a:txBody>
                    <a:bodyPr/>
                    <a:lstStyle/>
                    <a:p>
                      <a:r>
                        <a:rPr lang="en-US" sz="1200" dirty="0" smtClean="0"/>
                        <a:t>Pathology Handbook</a:t>
                      </a:r>
                      <a:endParaRPr lang="en-US" sz="1200" dirty="0"/>
                    </a:p>
                  </a:txBody>
                  <a:tcPr/>
                </a:tc>
                <a:tc>
                  <a:txBody>
                    <a:bodyPr/>
                    <a:lstStyle/>
                    <a:p>
                      <a:r>
                        <a:rPr lang="en-US" sz="1200" dirty="0" smtClean="0"/>
                        <a:t>Maintain and update the Pathology handbook</a:t>
                      </a:r>
                      <a:r>
                        <a:rPr lang="en-US" sz="1200" baseline="0" dirty="0" smtClean="0"/>
                        <a:t> to be a robust resource for our customers.</a:t>
                      </a:r>
                      <a:endParaRPr lang="en-US" sz="1200" dirty="0"/>
                    </a:p>
                  </a:txBody>
                  <a:tcPr/>
                </a:tc>
                <a:tc>
                  <a:txBody>
                    <a:bodyPr/>
                    <a:lstStyle/>
                    <a:p>
                      <a:r>
                        <a:rPr lang="en-US" sz="1200" dirty="0" smtClean="0"/>
                        <a:t>K. Davis</a:t>
                      </a:r>
                      <a:endParaRPr lang="en-US" sz="1200" dirty="0"/>
                    </a:p>
                  </a:txBody>
                  <a:tcPr/>
                </a:tc>
              </a:tr>
              <a:tr h="370840">
                <a:tc>
                  <a:txBody>
                    <a:bodyPr/>
                    <a:lstStyle/>
                    <a:p>
                      <a:r>
                        <a:rPr lang="en-US" sz="1200" dirty="0" smtClean="0"/>
                        <a:t>Pathology Relocation</a:t>
                      </a:r>
                      <a:r>
                        <a:rPr lang="en-US" sz="1200" baseline="0" dirty="0" smtClean="0"/>
                        <a:t> &amp; Renovation</a:t>
                      </a:r>
                      <a:endParaRPr lang="en-US" sz="1200" dirty="0"/>
                    </a:p>
                  </a:txBody>
                  <a:tcPr/>
                </a:tc>
                <a:tc>
                  <a:txBody>
                    <a:bodyPr/>
                    <a:lstStyle/>
                    <a:p>
                      <a:r>
                        <a:rPr lang="en-US" sz="1200" dirty="0" smtClean="0"/>
                        <a:t>Phased</a:t>
                      </a:r>
                      <a:r>
                        <a:rPr lang="en-US" sz="1200" baseline="0" dirty="0" smtClean="0"/>
                        <a:t> plans for the relocation of the Pathology department to the NCRC complex followed by renovation in the current 2UH location along with former Mott space.</a:t>
                      </a:r>
                      <a:endParaRPr lang="en-US" sz="1200" dirty="0"/>
                    </a:p>
                  </a:txBody>
                  <a:tcPr/>
                </a:tc>
                <a:tc>
                  <a:txBody>
                    <a:bodyPr/>
                    <a:lstStyle/>
                    <a:p>
                      <a:r>
                        <a:rPr lang="en-US" sz="1200" dirty="0" smtClean="0"/>
                        <a:t>Multi-disciplinary</a:t>
                      </a:r>
                      <a:r>
                        <a:rPr lang="en-US" sz="1200" baseline="0" dirty="0" smtClean="0"/>
                        <a:t> team with Christine Baker acting as the project manager</a:t>
                      </a:r>
                      <a:endParaRPr lang="en-US" sz="1200" dirty="0"/>
                    </a:p>
                  </a:txBody>
                  <a:tcPr/>
                </a:tc>
              </a:tr>
            </a:tbl>
          </a:graphicData>
        </a:graphic>
      </p:graphicFrame>
      <p:sp>
        <p:nvSpPr>
          <p:cNvPr id="6" name="Title 1"/>
          <p:cNvSpPr>
            <a:spLocks noGrp="1"/>
          </p:cNvSpPr>
          <p:nvPr>
            <p:ph type="title"/>
          </p:nvPr>
        </p:nvSpPr>
        <p:spPr>
          <a:xfrm>
            <a:off x="304800" y="152400"/>
            <a:ext cx="6584950" cy="914400"/>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a:t>
            </a:r>
            <a:r>
              <a:rPr lang="en-US" sz="1400" b="1" dirty="0" smtClean="0">
                <a:solidFill>
                  <a:schemeClr val="accent2"/>
                </a:solidFill>
              </a:rPr>
              <a:t>Pathology-Current Projects</a:t>
            </a:r>
            <a:br>
              <a:rPr lang="en-US" sz="1400" b="1" dirty="0" smtClean="0">
                <a:solidFill>
                  <a:schemeClr val="accent2"/>
                </a:solidFill>
              </a:rPr>
            </a:br>
            <a:r>
              <a:rPr lang="en-US" sz="1400" b="1" dirty="0" smtClean="0">
                <a:solidFill>
                  <a:schemeClr val="accent2"/>
                </a:solidFill>
              </a:rPr>
              <a:t>**</a:t>
            </a:r>
            <a:r>
              <a:rPr lang="en-US" sz="1200" dirty="0" smtClean="0">
                <a:solidFill>
                  <a:schemeClr val="accent2"/>
                </a:solidFill>
              </a:rPr>
              <a:t>This is a highlight of projects ongoing in the CP labs.  This list is not meant to be all inclusive of every activity occurring in the department.</a:t>
            </a:r>
            <a:r>
              <a:rPr lang="en-US" sz="1200" u="sng" dirty="0">
                <a:solidFill>
                  <a:schemeClr val="accent2"/>
                </a:solidFill>
              </a:rPr>
              <a:t/>
            </a:r>
            <a:br>
              <a:rPr lang="en-US" sz="1200" u="sng" dirty="0">
                <a:solidFill>
                  <a:schemeClr val="accent2"/>
                </a:solidFill>
              </a:rPr>
            </a:br>
            <a:endParaRPr lang="en-US" sz="1200" dirty="0" smtClean="0"/>
          </a:p>
        </p:txBody>
      </p:sp>
    </p:spTree>
    <p:extLst>
      <p:ext uri="{BB962C8B-B14F-4D97-AF65-F5344CB8AC3E}">
        <p14:creationId xmlns:p14="http://schemas.microsoft.com/office/powerpoint/2010/main" val="390538187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14099</TotalTime>
  <Words>1706</Words>
  <Application>Microsoft Office PowerPoint</Application>
  <PresentationFormat>Custom</PresentationFormat>
  <Paragraphs>102</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PowerPoint Presentation</vt:lpstr>
      <vt:lpstr>Clinical Pathology Patient Care Quality  Blood Bank</vt:lpstr>
      <vt:lpstr>Clinical Pathology Patient Care Quality  Chemistry</vt:lpstr>
      <vt:lpstr>  Clinical Pathology Patient Care Quality Hematology </vt:lpstr>
      <vt:lpstr>  Clinical Pathology Patient Care Quality Hematology  </vt:lpstr>
      <vt:lpstr>  Clinical Pathology Patient Care Quality Point of Care  </vt:lpstr>
      <vt:lpstr>CP QA Meeting Highlight C &amp; W Phlebotomy</vt:lpstr>
      <vt:lpstr>Clinical Pathology Financials</vt:lpstr>
      <vt:lpstr>  Clinical Pathology-Current Projects **This is a highlight of projects ongoing in the CP labs.  This list is not meant to be all inclusive of every activity occurring in the department. </vt:lpstr>
      <vt:lpstr>PowerPoint Presentation</vt:lpstr>
    </vt:vector>
  </TitlesOfParts>
  <Company>University of Michigan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University of Michigan</dc:creator>
  <cp:lastModifiedBy>Martin, Kristina</cp:lastModifiedBy>
  <cp:revision>811</cp:revision>
  <cp:lastPrinted>2014-07-01T15:36:43Z</cp:lastPrinted>
  <dcterms:created xsi:type="dcterms:W3CDTF">2008-09-25T21:02:44Z</dcterms:created>
  <dcterms:modified xsi:type="dcterms:W3CDTF">2014-07-02T12:08:47Z</dcterms:modified>
</cp:coreProperties>
</file>