
<file path=[Content_Types].xml><?xml version="1.0" encoding="utf-8"?>
<Types xmlns="http://schemas.openxmlformats.org/package/2006/content-types">
  <Default Extension="png" ContentType="image/png"/>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rts/chart1.xml" ContentType="application/vnd.openxmlformats-officedocument.drawingml.chart+xml"/>
  <Override PartName="/ppt/drawings/drawing1.xml" ContentType="application/vnd.openxmlformats-officedocument.drawingml.chartshapes+xml"/>
  <Override PartName="/ppt/charts/chart2.xml" ContentType="application/vnd.openxmlformats-officedocument.drawingml.chart+xml"/>
  <Override PartName="/ppt/charts/chart3.xml" ContentType="application/vnd.openxmlformats-officedocument.drawingml.chart+xml"/>
  <Override PartName="/ppt/notesSlides/notesSlide1.xml" ContentType="application/vnd.openxmlformats-officedocument.presentationml.notesSlide+xml"/>
  <Override PartName="/ppt/charts/chart4.xml" ContentType="application/vnd.openxmlformats-officedocument.drawingml.chart+xml"/>
  <Override PartName="/ppt/charts/chart5.xml" ContentType="application/vnd.openxmlformats-officedocument.drawingml.chart+xml"/>
  <Override PartName="/ppt/charts/chart6.xml" ContentType="application/vnd.openxmlformats-officedocument.drawingml.chart+xml"/>
  <Override PartName="/ppt/drawings/drawing2.xml" ContentType="application/vnd.openxmlformats-officedocument.drawingml.chartshapes+xml"/>
  <Override PartName="/ppt/charts/chart7.xml" ContentType="application/vnd.openxmlformats-officedocument.drawingml.chart+xml"/>
  <Override PartName="/ppt/charts/chart8.xml" ContentType="application/vnd.openxmlformats-officedocument.drawingml.chart+xml"/>
  <Override PartName="/ppt/drawings/drawing3.xml" ContentType="application/vnd.openxmlformats-officedocument.drawingml.chartshape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handoutMasterIdLst>
    <p:handoutMasterId r:id="rId14"/>
  </p:handoutMasterIdLst>
  <p:sldIdLst>
    <p:sldId id="261" r:id="rId2"/>
    <p:sldId id="307" r:id="rId3"/>
    <p:sldId id="277" r:id="rId4"/>
    <p:sldId id="309" r:id="rId5"/>
    <p:sldId id="313" r:id="rId6"/>
    <p:sldId id="306" r:id="rId7"/>
    <p:sldId id="304" r:id="rId8"/>
    <p:sldId id="315" r:id="rId9"/>
    <p:sldId id="314" r:id="rId10"/>
    <p:sldId id="292" r:id="rId11"/>
    <p:sldId id="278" r:id="rId12"/>
  </p:sldIdLst>
  <p:sldSz cx="7315200" cy="9601200"/>
  <p:notesSz cx="6985000" cy="9283700"/>
  <p:defaultTextStyle>
    <a:defPPr>
      <a:defRPr lang="en-US"/>
    </a:defPPr>
    <a:lvl1pPr algn="l" rtl="0" fontAlgn="base">
      <a:spcBef>
        <a:spcPct val="0"/>
      </a:spcBef>
      <a:spcAft>
        <a:spcPct val="0"/>
      </a:spcAft>
      <a:defRPr sz="1500" b="1" kern="1200">
        <a:solidFill>
          <a:schemeClr val="tx1"/>
        </a:solidFill>
        <a:latin typeface="Arial" charset="0"/>
        <a:ea typeface="+mn-ea"/>
        <a:cs typeface="Arial" charset="0"/>
      </a:defRPr>
    </a:lvl1pPr>
    <a:lvl2pPr marL="457200" algn="l" rtl="0" fontAlgn="base">
      <a:spcBef>
        <a:spcPct val="0"/>
      </a:spcBef>
      <a:spcAft>
        <a:spcPct val="0"/>
      </a:spcAft>
      <a:defRPr sz="1500" b="1" kern="1200">
        <a:solidFill>
          <a:schemeClr val="tx1"/>
        </a:solidFill>
        <a:latin typeface="Arial" charset="0"/>
        <a:ea typeface="+mn-ea"/>
        <a:cs typeface="Arial" charset="0"/>
      </a:defRPr>
    </a:lvl2pPr>
    <a:lvl3pPr marL="914400" algn="l" rtl="0" fontAlgn="base">
      <a:spcBef>
        <a:spcPct val="0"/>
      </a:spcBef>
      <a:spcAft>
        <a:spcPct val="0"/>
      </a:spcAft>
      <a:defRPr sz="1500" b="1" kern="1200">
        <a:solidFill>
          <a:schemeClr val="tx1"/>
        </a:solidFill>
        <a:latin typeface="Arial" charset="0"/>
        <a:ea typeface="+mn-ea"/>
        <a:cs typeface="Arial" charset="0"/>
      </a:defRPr>
    </a:lvl3pPr>
    <a:lvl4pPr marL="1371600" algn="l" rtl="0" fontAlgn="base">
      <a:spcBef>
        <a:spcPct val="0"/>
      </a:spcBef>
      <a:spcAft>
        <a:spcPct val="0"/>
      </a:spcAft>
      <a:defRPr sz="1500" b="1" kern="1200">
        <a:solidFill>
          <a:schemeClr val="tx1"/>
        </a:solidFill>
        <a:latin typeface="Arial" charset="0"/>
        <a:ea typeface="+mn-ea"/>
        <a:cs typeface="Arial" charset="0"/>
      </a:defRPr>
    </a:lvl4pPr>
    <a:lvl5pPr marL="1828800" algn="l" rtl="0" fontAlgn="base">
      <a:spcBef>
        <a:spcPct val="0"/>
      </a:spcBef>
      <a:spcAft>
        <a:spcPct val="0"/>
      </a:spcAft>
      <a:defRPr sz="1500" b="1" kern="1200">
        <a:solidFill>
          <a:schemeClr val="tx1"/>
        </a:solidFill>
        <a:latin typeface="Arial" charset="0"/>
        <a:ea typeface="+mn-ea"/>
        <a:cs typeface="Arial" charset="0"/>
      </a:defRPr>
    </a:lvl5pPr>
    <a:lvl6pPr marL="2286000" algn="l" defTabSz="914400" rtl="0" eaLnBrk="1" latinLnBrk="0" hangingPunct="1">
      <a:defRPr sz="1500" b="1" kern="1200">
        <a:solidFill>
          <a:schemeClr val="tx1"/>
        </a:solidFill>
        <a:latin typeface="Arial" charset="0"/>
        <a:ea typeface="+mn-ea"/>
        <a:cs typeface="Arial" charset="0"/>
      </a:defRPr>
    </a:lvl6pPr>
    <a:lvl7pPr marL="2743200" algn="l" defTabSz="914400" rtl="0" eaLnBrk="1" latinLnBrk="0" hangingPunct="1">
      <a:defRPr sz="1500" b="1" kern="1200">
        <a:solidFill>
          <a:schemeClr val="tx1"/>
        </a:solidFill>
        <a:latin typeface="Arial" charset="0"/>
        <a:ea typeface="+mn-ea"/>
        <a:cs typeface="Arial" charset="0"/>
      </a:defRPr>
    </a:lvl7pPr>
    <a:lvl8pPr marL="3200400" algn="l" defTabSz="914400" rtl="0" eaLnBrk="1" latinLnBrk="0" hangingPunct="1">
      <a:defRPr sz="1500" b="1" kern="1200">
        <a:solidFill>
          <a:schemeClr val="tx1"/>
        </a:solidFill>
        <a:latin typeface="Arial" charset="0"/>
        <a:ea typeface="+mn-ea"/>
        <a:cs typeface="Arial" charset="0"/>
      </a:defRPr>
    </a:lvl8pPr>
    <a:lvl9pPr marL="3657600" algn="l" defTabSz="914400" rtl="0" eaLnBrk="1" latinLnBrk="0" hangingPunct="1">
      <a:defRPr sz="1500" b="1"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3399"/>
    <a:srgbClr val="FF33CC"/>
    <a:srgbClr val="000066"/>
    <a:srgbClr val="CFA90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7367" autoAdjust="0"/>
    <p:restoredTop sz="94639" autoAdjust="0"/>
  </p:normalViewPr>
  <p:slideViewPr>
    <p:cSldViewPr>
      <p:cViewPr>
        <p:scale>
          <a:sx n="90" d="100"/>
          <a:sy n="90" d="100"/>
        </p:scale>
        <p:origin x="-3204" y="-72"/>
      </p:cViewPr>
      <p:guideLst>
        <p:guide orient="horz" pos="3024"/>
        <p:guide pos="2304"/>
      </p:guideLst>
    </p:cSldViewPr>
  </p:slideViewPr>
  <p:notesTextViewPr>
    <p:cViewPr>
      <p:scale>
        <a:sx n="100" d="100"/>
        <a:sy n="100" d="100"/>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charts/_rels/chart1.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package" Target="../embeddings/Microsoft_Excel_Worksheet1.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3.xlsx"/></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Excel_Worksheet4.xlsx"/></Relationships>
</file>

<file path=ppt/charts/_rels/chart5.xml.rels><?xml version="1.0" encoding="UTF-8" standalone="yes"?>
<Relationships xmlns="http://schemas.openxmlformats.org/package/2006/relationships"><Relationship Id="rId1" Type="http://schemas.openxmlformats.org/officeDocument/2006/relationships/package" Target="../embeddings/Microsoft_Excel_Worksheet5.xlsx"/></Relationships>
</file>

<file path=ppt/charts/_rels/chart6.xml.rels><?xml version="1.0" encoding="UTF-8" standalone="yes"?>
<Relationships xmlns="http://schemas.openxmlformats.org/package/2006/relationships"><Relationship Id="rId2" Type="http://schemas.openxmlformats.org/officeDocument/2006/relationships/chartUserShapes" Target="../drawings/drawing2.xml"/><Relationship Id="rId1" Type="http://schemas.openxmlformats.org/officeDocument/2006/relationships/oleObject" Target="../embeddings/oleObject1.bin"/></Relationships>
</file>

<file path=ppt/charts/_rels/chart7.xml.rels><?xml version="1.0" encoding="UTF-8" standalone="yes"?>
<Relationships xmlns="http://schemas.openxmlformats.org/package/2006/relationships"><Relationship Id="rId1" Type="http://schemas.openxmlformats.org/officeDocument/2006/relationships/oleObject" Target="../embeddings/oleObject2.bin"/></Relationships>
</file>

<file path=ppt/charts/_rels/chart8.xml.rels><?xml version="1.0" encoding="UTF-8" standalone="yes"?>
<Relationships xmlns="http://schemas.openxmlformats.org/package/2006/relationships"><Relationship Id="rId2" Type="http://schemas.openxmlformats.org/officeDocument/2006/relationships/chartUserShapes" Target="../drawings/drawing3.xml"/><Relationship Id="rId1" Type="http://schemas.openxmlformats.org/officeDocument/2006/relationships/oleObject" Target="../embeddings/oleObject3.bin"/></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a:t>Towsley Blood Drives</a:t>
            </a:r>
          </a:p>
          <a:p>
            <a:pPr>
              <a:defRPr/>
            </a:pPr>
            <a:r>
              <a:rPr lang="en-US"/>
              <a:t>FY2015</a:t>
            </a:r>
          </a:p>
        </c:rich>
      </c:tx>
      <c:layout>
        <c:manualLayout>
          <c:xMode val="edge"/>
          <c:yMode val="edge"/>
          <c:x val="0.2644722222222225"/>
          <c:y val="4.1666666666666664E-2"/>
        </c:manualLayout>
      </c:layout>
      <c:overlay val="0"/>
    </c:title>
    <c:autoTitleDeleted val="0"/>
    <c:plotArea>
      <c:layout/>
      <c:lineChart>
        <c:grouping val="standard"/>
        <c:varyColors val="0"/>
        <c:ser>
          <c:idx val="0"/>
          <c:order val="0"/>
          <c:tx>
            <c:strRef>
              <c:f>'FY2015'!$B$1</c:f>
              <c:strCache>
                <c:ptCount val="1"/>
                <c:pt idx="0">
                  <c:v>Goal</c:v>
                </c:pt>
              </c:strCache>
            </c:strRef>
          </c:tx>
          <c:spPr>
            <a:ln>
              <a:solidFill>
                <a:srgbClr val="C00000"/>
              </a:solidFill>
            </a:ln>
          </c:spPr>
          <c:marker>
            <c:spPr>
              <a:solidFill>
                <a:srgbClr val="C00000"/>
              </a:solidFill>
            </c:spPr>
          </c:marker>
          <c:cat>
            <c:numRef>
              <c:f>'FY2015'!$A$2:$A$19</c:f>
              <c:numCache>
                <c:formatCode>m/d/yyyy</c:formatCode>
                <c:ptCount val="18"/>
                <c:pt idx="0">
                  <c:v>41821</c:v>
                </c:pt>
                <c:pt idx="1">
                  <c:v>41822</c:v>
                </c:pt>
                <c:pt idx="2">
                  <c:v>41878</c:v>
                </c:pt>
                <c:pt idx="3">
                  <c:v>41879</c:v>
                </c:pt>
                <c:pt idx="4">
                  <c:v>41905</c:v>
                </c:pt>
                <c:pt idx="5">
                  <c:v>41906</c:v>
                </c:pt>
                <c:pt idx="6">
                  <c:v>41968</c:v>
                </c:pt>
                <c:pt idx="7">
                  <c:v>41969</c:v>
                </c:pt>
                <c:pt idx="8">
                  <c:v>41996</c:v>
                </c:pt>
                <c:pt idx="9">
                  <c:v>42009</c:v>
                </c:pt>
                <c:pt idx="10">
                  <c:v>42010</c:v>
                </c:pt>
                <c:pt idx="11">
                  <c:v>42052</c:v>
                </c:pt>
                <c:pt idx="12">
                  <c:v>42080</c:v>
                </c:pt>
                <c:pt idx="13">
                  <c:v>42081</c:v>
                </c:pt>
                <c:pt idx="14">
                  <c:v>42122</c:v>
                </c:pt>
                <c:pt idx="15">
                  <c:v>42123</c:v>
                </c:pt>
                <c:pt idx="16">
                  <c:v>42150</c:v>
                </c:pt>
                <c:pt idx="17">
                  <c:v>42151</c:v>
                </c:pt>
              </c:numCache>
            </c:numRef>
          </c:cat>
          <c:val>
            <c:numRef>
              <c:f>'FY2015'!$B$2:$B$19</c:f>
              <c:numCache>
                <c:formatCode>General</c:formatCode>
                <c:ptCount val="18"/>
                <c:pt idx="0">
                  <c:v>56</c:v>
                </c:pt>
                <c:pt idx="1">
                  <c:v>56</c:v>
                </c:pt>
                <c:pt idx="2">
                  <c:v>56</c:v>
                </c:pt>
                <c:pt idx="3">
                  <c:v>56</c:v>
                </c:pt>
                <c:pt idx="4">
                  <c:v>62</c:v>
                </c:pt>
                <c:pt idx="5">
                  <c:v>62</c:v>
                </c:pt>
                <c:pt idx="6">
                  <c:v>66</c:v>
                </c:pt>
                <c:pt idx="7">
                  <c:v>66</c:v>
                </c:pt>
                <c:pt idx="8">
                  <c:v>50</c:v>
                </c:pt>
                <c:pt idx="9">
                  <c:v>52</c:v>
                </c:pt>
                <c:pt idx="10">
                  <c:v>52</c:v>
                </c:pt>
                <c:pt idx="11">
                  <c:v>62</c:v>
                </c:pt>
                <c:pt idx="12">
                  <c:v>52</c:v>
                </c:pt>
                <c:pt idx="13">
                  <c:v>52</c:v>
                </c:pt>
                <c:pt idx="14">
                  <c:v>48</c:v>
                </c:pt>
                <c:pt idx="15">
                  <c:v>48</c:v>
                </c:pt>
                <c:pt idx="16">
                  <c:v>52</c:v>
                </c:pt>
                <c:pt idx="17">
                  <c:v>52</c:v>
                </c:pt>
              </c:numCache>
            </c:numRef>
          </c:val>
          <c:smooth val="0"/>
        </c:ser>
        <c:ser>
          <c:idx val="1"/>
          <c:order val="1"/>
          <c:spPr>
            <a:ln>
              <a:solidFill>
                <a:schemeClr val="accent6">
                  <a:lumMod val="75000"/>
                </a:schemeClr>
              </a:solidFill>
            </a:ln>
          </c:spPr>
          <c:marker>
            <c:spPr>
              <a:solidFill>
                <a:schemeClr val="accent6">
                  <a:lumMod val="75000"/>
                </a:schemeClr>
              </a:solidFill>
            </c:spPr>
          </c:marker>
          <c:cat>
            <c:numRef>
              <c:f>'FY2015'!$A$2:$A$19</c:f>
              <c:numCache>
                <c:formatCode>m/d/yyyy</c:formatCode>
                <c:ptCount val="18"/>
                <c:pt idx="0">
                  <c:v>41821</c:v>
                </c:pt>
                <c:pt idx="1">
                  <c:v>41822</c:v>
                </c:pt>
                <c:pt idx="2">
                  <c:v>41878</c:v>
                </c:pt>
                <c:pt idx="3">
                  <c:v>41879</c:v>
                </c:pt>
                <c:pt idx="4">
                  <c:v>41905</c:v>
                </c:pt>
                <c:pt idx="5">
                  <c:v>41906</c:v>
                </c:pt>
                <c:pt idx="6">
                  <c:v>41968</c:v>
                </c:pt>
                <c:pt idx="7">
                  <c:v>41969</c:v>
                </c:pt>
                <c:pt idx="8">
                  <c:v>41996</c:v>
                </c:pt>
                <c:pt idx="9">
                  <c:v>42009</c:v>
                </c:pt>
                <c:pt idx="10">
                  <c:v>42010</c:v>
                </c:pt>
                <c:pt idx="11">
                  <c:v>42052</c:v>
                </c:pt>
                <c:pt idx="12">
                  <c:v>42080</c:v>
                </c:pt>
                <c:pt idx="13">
                  <c:v>42081</c:v>
                </c:pt>
                <c:pt idx="14">
                  <c:v>42122</c:v>
                </c:pt>
                <c:pt idx="15">
                  <c:v>42123</c:v>
                </c:pt>
                <c:pt idx="16">
                  <c:v>42150</c:v>
                </c:pt>
                <c:pt idx="17">
                  <c:v>42151</c:v>
                </c:pt>
              </c:numCache>
            </c:numRef>
          </c:cat>
          <c:val>
            <c:numRef>
              <c:f>'FY2015'!$H$2:$H$19</c:f>
              <c:numCache>
                <c:formatCode>General</c:formatCode>
                <c:ptCount val="18"/>
                <c:pt idx="0">
                  <c:v>43</c:v>
                </c:pt>
                <c:pt idx="1">
                  <c:v>44</c:v>
                </c:pt>
                <c:pt idx="2">
                  <c:v>48</c:v>
                </c:pt>
                <c:pt idx="3">
                  <c:v>43</c:v>
                </c:pt>
                <c:pt idx="4">
                  <c:v>54</c:v>
                </c:pt>
                <c:pt idx="5">
                  <c:v>46</c:v>
                </c:pt>
                <c:pt idx="6">
                  <c:v>86</c:v>
                </c:pt>
                <c:pt idx="7">
                  <c:v>65</c:v>
                </c:pt>
                <c:pt idx="8">
                  <c:v>57</c:v>
                </c:pt>
                <c:pt idx="9">
                  <c:v>26</c:v>
                </c:pt>
                <c:pt idx="10">
                  <c:v>20</c:v>
                </c:pt>
                <c:pt idx="11">
                  <c:v>78</c:v>
                </c:pt>
                <c:pt idx="12">
                  <c:v>48</c:v>
                </c:pt>
                <c:pt idx="13">
                  <c:v>54</c:v>
                </c:pt>
                <c:pt idx="14">
                  <c:v>53</c:v>
                </c:pt>
                <c:pt idx="15">
                  <c:v>57</c:v>
                </c:pt>
                <c:pt idx="16">
                  <c:v>33</c:v>
                </c:pt>
                <c:pt idx="17">
                  <c:v>48</c:v>
                </c:pt>
              </c:numCache>
            </c:numRef>
          </c:val>
          <c:smooth val="0"/>
        </c:ser>
        <c:dLbls>
          <c:showLegendKey val="0"/>
          <c:showVal val="0"/>
          <c:showCatName val="0"/>
          <c:showSerName val="0"/>
          <c:showPercent val="0"/>
          <c:showBubbleSize val="0"/>
        </c:dLbls>
        <c:marker val="1"/>
        <c:smooth val="0"/>
        <c:axId val="137139328"/>
        <c:axId val="137141248"/>
      </c:lineChart>
      <c:catAx>
        <c:axId val="137139328"/>
        <c:scaling>
          <c:orientation val="minMax"/>
        </c:scaling>
        <c:delete val="0"/>
        <c:axPos val="b"/>
        <c:numFmt formatCode="m/d/yyyy" sourceLinked="1"/>
        <c:majorTickMark val="none"/>
        <c:minorTickMark val="none"/>
        <c:tickLblPos val="nextTo"/>
        <c:txPr>
          <a:bodyPr rot="-5400000" vert="horz"/>
          <a:lstStyle/>
          <a:p>
            <a:pPr>
              <a:defRPr/>
            </a:pPr>
            <a:endParaRPr lang="en-US"/>
          </a:p>
        </c:txPr>
        <c:crossAx val="137141248"/>
        <c:crosses val="autoZero"/>
        <c:auto val="0"/>
        <c:lblAlgn val="ctr"/>
        <c:lblOffset val="100"/>
        <c:noMultiLvlLbl val="0"/>
      </c:catAx>
      <c:valAx>
        <c:axId val="137141248"/>
        <c:scaling>
          <c:orientation val="minMax"/>
          <c:min val="20"/>
        </c:scaling>
        <c:delete val="0"/>
        <c:axPos val="l"/>
        <c:majorGridlines/>
        <c:title>
          <c:tx>
            <c:rich>
              <a:bodyPr rot="-5400000" vert="horz"/>
              <a:lstStyle/>
              <a:p>
                <a:pPr>
                  <a:defRPr/>
                </a:pPr>
                <a:r>
                  <a:rPr lang="en-US" sz="1200"/>
                  <a:t>Number of Units Collected</a:t>
                </a:r>
              </a:p>
            </c:rich>
          </c:tx>
          <c:layout/>
          <c:overlay val="0"/>
        </c:title>
        <c:numFmt formatCode="General" sourceLinked="1"/>
        <c:majorTickMark val="none"/>
        <c:minorTickMark val="none"/>
        <c:tickLblPos val="nextTo"/>
        <c:spPr>
          <a:ln w="9525">
            <a:noFill/>
          </a:ln>
        </c:spPr>
        <c:crossAx val="137139328"/>
        <c:crosses val="autoZero"/>
        <c:crossBetween val="between"/>
        <c:minorUnit val="10"/>
      </c:valAx>
    </c:plotArea>
    <c:legend>
      <c:legendPos val="b"/>
      <c:layout/>
      <c:overlay val="0"/>
    </c:legend>
    <c:plotVisOnly val="1"/>
    <c:dispBlanksAs val="gap"/>
    <c:showDLblsOverMax val="0"/>
  </c:chart>
  <c:externalData r:id="rId1">
    <c:autoUpdate val="0"/>
  </c:externalData>
  <c:userShapes r:id="rId2"/>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baseline="0"/>
              <a:t>Towsley Blood Drive Totals </a:t>
            </a:r>
          </a:p>
          <a:p>
            <a:pPr>
              <a:defRPr/>
            </a:pPr>
            <a:r>
              <a:rPr lang="en-US" sz="1200" baseline="0"/>
              <a:t>(Calendar Year) </a:t>
            </a:r>
            <a:endParaRPr lang="en-US" sz="1200"/>
          </a:p>
        </c:rich>
      </c:tx>
      <c:layout>
        <c:manualLayout>
          <c:xMode val="edge"/>
          <c:yMode val="edge"/>
          <c:x val="0.21224133980156507"/>
          <c:y val="5.7142857142857141E-2"/>
        </c:manualLayout>
      </c:layout>
      <c:overlay val="0"/>
    </c:title>
    <c:autoTitleDeleted val="0"/>
    <c:plotArea>
      <c:layout/>
      <c:barChart>
        <c:barDir val="col"/>
        <c:grouping val="clustered"/>
        <c:varyColors val="0"/>
        <c:ser>
          <c:idx val="0"/>
          <c:order val="0"/>
          <c:tx>
            <c:strRef>
              <c:f>'Overall '!$A$18</c:f>
              <c:strCache>
                <c:ptCount val="1"/>
                <c:pt idx="0">
                  <c:v>Actual</c:v>
                </c:pt>
              </c:strCache>
            </c:strRef>
          </c:tx>
          <c:spPr>
            <a:solidFill>
              <a:srgbClr val="FFC000"/>
            </a:solidFill>
            <a:ln>
              <a:solidFill>
                <a:srgbClr val="CFA907"/>
              </a:solidFill>
            </a:ln>
          </c:spPr>
          <c:invertIfNegative val="0"/>
          <c:dLbls>
            <c:showLegendKey val="0"/>
            <c:showVal val="1"/>
            <c:showCatName val="0"/>
            <c:showSerName val="0"/>
            <c:showPercent val="0"/>
            <c:showBubbleSize val="0"/>
            <c:showLeaderLines val="0"/>
          </c:dLbls>
          <c:cat>
            <c:numRef>
              <c:f>'Overall '!$B$17:$H$17</c:f>
              <c:numCache>
                <c:formatCode>General</c:formatCode>
                <c:ptCount val="7"/>
                <c:pt idx="0">
                  <c:v>2009</c:v>
                </c:pt>
                <c:pt idx="1">
                  <c:v>2010</c:v>
                </c:pt>
                <c:pt idx="2">
                  <c:v>2011</c:v>
                </c:pt>
                <c:pt idx="3">
                  <c:v>2012</c:v>
                </c:pt>
                <c:pt idx="4">
                  <c:v>2013</c:v>
                </c:pt>
                <c:pt idx="5">
                  <c:v>2014</c:v>
                </c:pt>
                <c:pt idx="6">
                  <c:v>2015</c:v>
                </c:pt>
              </c:numCache>
            </c:numRef>
          </c:cat>
          <c:val>
            <c:numRef>
              <c:f>'Overall '!$B$18:$H$18</c:f>
              <c:numCache>
                <c:formatCode>General</c:formatCode>
                <c:ptCount val="7"/>
                <c:pt idx="0">
                  <c:v>612</c:v>
                </c:pt>
                <c:pt idx="1">
                  <c:v>940</c:v>
                </c:pt>
                <c:pt idx="2">
                  <c:v>901</c:v>
                </c:pt>
                <c:pt idx="3">
                  <c:v>868</c:v>
                </c:pt>
                <c:pt idx="4">
                  <c:v>875</c:v>
                </c:pt>
                <c:pt idx="5">
                  <c:v>870</c:v>
                </c:pt>
                <c:pt idx="6">
                  <c:v>417</c:v>
                </c:pt>
              </c:numCache>
            </c:numRef>
          </c:val>
        </c:ser>
        <c:ser>
          <c:idx val="1"/>
          <c:order val="1"/>
          <c:tx>
            <c:strRef>
              <c:f>'Overall '!$A$19</c:f>
              <c:strCache>
                <c:ptCount val="1"/>
                <c:pt idx="0">
                  <c:v>Goal</c:v>
                </c:pt>
              </c:strCache>
            </c:strRef>
          </c:tx>
          <c:spPr>
            <a:solidFill>
              <a:schemeClr val="tx2">
                <a:lumMod val="50000"/>
              </a:schemeClr>
            </a:solidFill>
          </c:spPr>
          <c:invertIfNegative val="0"/>
          <c:dLbls>
            <c:showLegendKey val="0"/>
            <c:showVal val="1"/>
            <c:showCatName val="0"/>
            <c:showSerName val="0"/>
            <c:showPercent val="0"/>
            <c:showBubbleSize val="0"/>
            <c:showLeaderLines val="0"/>
          </c:dLbls>
          <c:cat>
            <c:numRef>
              <c:f>'Overall '!$B$17:$H$17</c:f>
              <c:numCache>
                <c:formatCode>General</c:formatCode>
                <c:ptCount val="7"/>
                <c:pt idx="0">
                  <c:v>2009</c:v>
                </c:pt>
                <c:pt idx="1">
                  <c:v>2010</c:v>
                </c:pt>
                <c:pt idx="2">
                  <c:v>2011</c:v>
                </c:pt>
                <c:pt idx="3">
                  <c:v>2012</c:v>
                </c:pt>
                <c:pt idx="4">
                  <c:v>2013</c:v>
                </c:pt>
                <c:pt idx="5">
                  <c:v>2014</c:v>
                </c:pt>
                <c:pt idx="6">
                  <c:v>2015</c:v>
                </c:pt>
              </c:numCache>
            </c:numRef>
          </c:cat>
          <c:val>
            <c:numRef>
              <c:f>'Overall '!$B$19:$H$19</c:f>
              <c:numCache>
                <c:formatCode>0</c:formatCode>
                <c:ptCount val="7"/>
                <c:pt idx="0">
                  <c:v>738</c:v>
                </c:pt>
                <c:pt idx="1">
                  <c:v>898</c:v>
                </c:pt>
                <c:pt idx="2">
                  <c:v>914</c:v>
                </c:pt>
                <c:pt idx="3">
                  <c:v>911</c:v>
                </c:pt>
                <c:pt idx="4">
                  <c:v>992</c:v>
                </c:pt>
                <c:pt idx="5">
                  <c:v>964</c:v>
                </c:pt>
                <c:pt idx="6">
                  <c:v>470</c:v>
                </c:pt>
              </c:numCache>
            </c:numRef>
          </c:val>
        </c:ser>
        <c:dLbls>
          <c:showLegendKey val="0"/>
          <c:showVal val="0"/>
          <c:showCatName val="0"/>
          <c:showSerName val="0"/>
          <c:showPercent val="0"/>
          <c:showBubbleSize val="0"/>
        </c:dLbls>
        <c:gapWidth val="75"/>
        <c:overlap val="-25"/>
        <c:axId val="137053696"/>
        <c:axId val="137055232"/>
      </c:barChart>
      <c:catAx>
        <c:axId val="137053696"/>
        <c:scaling>
          <c:orientation val="minMax"/>
        </c:scaling>
        <c:delete val="0"/>
        <c:axPos val="b"/>
        <c:numFmt formatCode="General" sourceLinked="1"/>
        <c:majorTickMark val="none"/>
        <c:minorTickMark val="none"/>
        <c:tickLblPos val="nextTo"/>
        <c:crossAx val="137055232"/>
        <c:crosses val="autoZero"/>
        <c:auto val="1"/>
        <c:lblAlgn val="ctr"/>
        <c:lblOffset val="100"/>
        <c:noMultiLvlLbl val="0"/>
      </c:catAx>
      <c:valAx>
        <c:axId val="137055232"/>
        <c:scaling>
          <c:orientation val="minMax"/>
          <c:max val="1100"/>
          <c:min val="0"/>
        </c:scaling>
        <c:delete val="0"/>
        <c:axPos val="l"/>
        <c:majorGridlines/>
        <c:title>
          <c:tx>
            <c:rich>
              <a:bodyPr rot="-5400000" vert="horz"/>
              <a:lstStyle/>
              <a:p>
                <a:pPr>
                  <a:defRPr/>
                </a:pPr>
                <a:r>
                  <a:rPr lang="en-US"/>
                  <a:t>Number</a:t>
                </a:r>
                <a:r>
                  <a:rPr lang="en-US" baseline="0"/>
                  <a:t> of Units </a:t>
                </a:r>
                <a:endParaRPr lang="en-US"/>
              </a:p>
            </c:rich>
          </c:tx>
          <c:layout>
            <c:manualLayout>
              <c:xMode val="edge"/>
              <c:yMode val="edge"/>
              <c:x val="2.4154589371980676E-2"/>
              <c:y val="0.36812144575678041"/>
            </c:manualLayout>
          </c:layout>
          <c:overlay val="0"/>
        </c:title>
        <c:numFmt formatCode="General" sourceLinked="1"/>
        <c:majorTickMark val="none"/>
        <c:minorTickMark val="none"/>
        <c:tickLblPos val="nextTo"/>
        <c:spPr>
          <a:ln w="9525">
            <a:noFill/>
          </a:ln>
        </c:spPr>
        <c:crossAx val="137053696"/>
        <c:crosses val="autoZero"/>
        <c:crossBetween val="between"/>
        <c:majorUnit val="100"/>
      </c:valAx>
    </c:plotArea>
    <c:legend>
      <c:legendPos val="b"/>
      <c:layout/>
      <c:overlay val="0"/>
    </c:legend>
    <c:plotVisOnly val="1"/>
    <c:dispBlanksAs val="gap"/>
    <c:showDLblsOverMax val="0"/>
  </c:chart>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dirty="0"/>
              <a:t>Percent of Specimens Reported </a:t>
            </a:r>
            <a:r>
              <a:rPr lang="en-US" dirty="0" smtClean="0"/>
              <a:t>Late 2015</a:t>
            </a:r>
          </a:p>
          <a:p>
            <a:pPr>
              <a:defRPr/>
            </a:pPr>
            <a:endParaRPr lang="en-US" dirty="0"/>
          </a:p>
        </c:rich>
      </c:tx>
      <c:layout/>
      <c:overlay val="0"/>
    </c:title>
    <c:autoTitleDeleted val="0"/>
    <c:plotArea>
      <c:layout/>
      <c:lineChart>
        <c:grouping val="standard"/>
        <c:varyColors val="0"/>
        <c:ser>
          <c:idx val="0"/>
          <c:order val="0"/>
          <c:spPr>
            <a:ln w="41275">
              <a:solidFill>
                <a:srgbClr val="FF33CC"/>
              </a:solidFill>
            </a:ln>
          </c:spPr>
          <c:marker>
            <c:symbol val="circle"/>
            <c:size val="5"/>
          </c:marker>
          <c:cat>
            <c:strRef>
              <c:f>Sheet1!$B$4:$E$4</c:f>
              <c:strCache>
                <c:ptCount val="4"/>
                <c:pt idx="0">
                  <c:v>Jan</c:v>
                </c:pt>
                <c:pt idx="1">
                  <c:v>Feb</c:v>
                </c:pt>
                <c:pt idx="2">
                  <c:v>Mar</c:v>
                </c:pt>
                <c:pt idx="3">
                  <c:v>Apr</c:v>
                </c:pt>
              </c:strCache>
            </c:strRef>
          </c:cat>
          <c:val>
            <c:numRef>
              <c:f>Sheet1!$B$8:$E$8</c:f>
              <c:numCache>
                <c:formatCode>General</c:formatCode>
                <c:ptCount val="4"/>
                <c:pt idx="0">
                  <c:v>4.878048780487805E-2</c:v>
                </c:pt>
                <c:pt idx="1">
                  <c:v>0</c:v>
                </c:pt>
                <c:pt idx="2">
                  <c:v>6.5217391304347824E-2</c:v>
                </c:pt>
                <c:pt idx="3">
                  <c:v>2.2727272727272728E-2</c:v>
                </c:pt>
              </c:numCache>
            </c:numRef>
          </c:val>
          <c:smooth val="0"/>
        </c:ser>
        <c:dLbls>
          <c:showLegendKey val="0"/>
          <c:showVal val="0"/>
          <c:showCatName val="0"/>
          <c:showSerName val="0"/>
          <c:showPercent val="0"/>
          <c:showBubbleSize val="0"/>
        </c:dLbls>
        <c:marker val="1"/>
        <c:smooth val="0"/>
        <c:axId val="138939776"/>
        <c:axId val="139015680"/>
      </c:lineChart>
      <c:catAx>
        <c:axId val="138939776"/>
        <c:scaling>
          <c:orientation val="minMax"/>
        </c:scaling>
        <c:delete val="0"/>
        <c:axPos val="b"/>
        <c:title>
          <c:tx>
            <c:rich>
              <a:bodyPr/>
              <a:lstStyle/>
              <a:p>
                <a:pPr>
                  <a:defRPr/>
                </a:pPr>
                <a:r>
                  <a:rPr lang="en-US"/>
                  <a:t>Month</a:t>
                </a:r>
              </a:p>
            </c:rich>
          </c:tx>
          <c:layout/>
          <c:overlay val="0"/>
        </c:title>
        <c:majorTickMark val="none"/>
        <c:minorTickMark val="none"/>
        <c:tickLblPos val="nextTo"/>
        <c:crossAx val="139015680"/>
        <c:crosses val="autoZero"/>
        <c:auto val="1"/>
        <c:lblAlgn val="ctr"/>
        <c:lblOffset val="100"/>
        <c:noMultiLvlLbl val="0"/>
      </c:catAx>
      <c:valAx>
        <c:axId val="139015680"/>
        <c:scaling>
          <c:orientation val="minMax"/>
          <c:max val="0.1"/>
        </c:scaling>
        <c:delete val="0"/>
        <c:axPos val="l"/>
        <c:majorGridlines/>
        <c:title>
          <c:tx>
            <c:rich>
              <a:bodyPr rot="0" vert="horz"/>
              <a:lstStyle/>
              <a:p>
                <a:pPr>
                  <a:defRPr/>
                </a:pPr>
                <a:r>
                  <a:rPr lang="en-US" dirty="0"/>
                  <a:t>Percent</a:t>
                </a:r>
              </a:p>
            </c:rich>
          </c:tx>
          <c:layout/>
          <c:overlay val="0"/>
        </c:title>
        <c:numFmt formatCode="0.00%" sourceLinked="0"/>
        <c:majorTickMark val="none"/>
        <c:minorTickMark val="none"/>
        <c:tickLblPos val="nextTo"/>
        <c:crossAx val="138939776"/>
        <c:crosses val="autoZero"/>
        <c:crossBetween val="between"/>
      </c:valAx>
    </c:plotArea>
    <c:plotVisOnly val="1"/>
    <c:dispBlanksAs val="gap"/>
    <c:showDLblsOverMax val="0"/>
  </c:chart>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a:t>Percent Reported Within 24 Hours</a:t>
            </a:r>
          </a:p>
          <a:p>
            <a:pPr>
              <a:defRPr/>
            </a:pPr>
            <a:r>
              <a:rPr lang="en-US"/>
              <a:t>Jan 2014 - May 2015</a:t>
            </a:r>
          </a:p>
        </c:rich>
      </c:tx>
      <c:layout/>
      <c:overlay val="0"/>
    </c:title>
    <c:autoTitleDeleted val="0"/>
    <c:plotArea>
      <c:layout/>
      <c:lineChart>
        <c:grouping val="standard"/>
        <c:varyColors val="0"/>
        <c:ser>
          <c:idx val="0"/>
          <c:order val="0"/>
          <c:spPr>
            <a:ln w="44450">
              <a:solidFill>
                <a:srgbClr val="333399"/>
              </a:solidFill>
            </a:ln>
          </c:spPr>
          <c:marker>
            <c:symbol val="none"/>
          </c:marker>
          <c:cat>
            <c:strRef>
              <c:f>Sheet1!$A$2:$A$17</c:f>
              <c:strCache>
                <c:ptCount val="16"/>
                <c:pt idx="0">
                  <c:v>January</c:v>
                </c:pt>
                <c:pt idx="1">
                  <c:v>February</c:v>
                </c:pt>
                <c:pt idx="2">
                  <c:v>March</c:v>
                </c:pt>
                <c:pt idx="3">
                  <c:v>April</c:v>
                </c:pt>
                <c:pt idx="4">
                  <c:v>May</c:v>
                </c:pt>
                <c:pt idx="5">
                  <c:v>June</c:v>
                </c:pt>
                <c:pt idx="6">
                  <c:v>July</c:v>
                </c:pt>
                <c:pt idx="7">
                  <c:v>August</c:v>
                </c:pt>
                <c:pt idx="8">
                  <c:v>September</c:v>
                </c:pt>
                <c:pt idx="9">
                  <c:v>October</c:v>
                </c:pt>
                <c:pt idx="10">
                  <c:v>November</c:v>
                </c:pt>
                <c:pt idx="11">
                  <c:v>December</c:v>
                </c:pt>
                <c:pt idx="12">
                  <c:v>January</c:v>
                </c:pt>
                <c:pt idx="13">
                  <c:v>February</c:v>
                </c:pt>
                <c:pt idx="14">
                  <c:v>April</c:v>
                </c:pt>
                <c:pt idx="15">
                  <c:v>May</c:v>
                </c:pt>
              </c:strCache>
            </c:strRef>
          </c:cat>
          <c:val>
            <c:numRef>
              <c:f>Sheet1!$D$2:$D$17</c:f>
              <c:numCache>
                <c:formatCode>General</c:formatCode>
                <c:ptCount val="16"/>
                <c:pt idx="0">
                  <c:v>44</c:v>
                </c:pt>
                <c:pt idx="1">
                  <c:v>48</c:v>
                </c:pt>
                <c:pt idx="2">
                  <c:v>45</c:v>
                </c:pt>
                <c:pt idx="3">
                  <c:v>47</c:v>
                </c:pt>
                <c:pt idx="4">
                  <c:v>46</c:v>
                </c:pt>
                <c:pt idx="5">
                  <c:v>44</c:v>
                </c:pt>
                <c:pt idx="6">
                  <c:v>40</c:v>
                </c:pt>
                <c:pt idx="7">
                  <c:v>37</c:v>
                </c:pt>
                <c:pt idx="8">
                  <c:v>41</c:v>
                </c:pt>
                <c:pt idx="9">
                  <c:v>43</c:v>
                </c:pt>
                <c:pt idx="10">
                  <c:v>67</c:v>
                </c:pt>
                <c:pt idx="11">
                  <c:v>58</c:v>
                </c:pt>
                <c:pt idx="12" formatCode="0.00">
                  <c:v>68</c:v>
                </c:pt>
                <c:pt idx="13" formatCode="0.00">
                  <c:v>71</c:v>
                </c:pt>
                <c:pt idx="14" formatCode="0.00">
                  <c:v>74</c:v>
                </c:pt>
                <c:pt idx="15" formatCode="0.00">
                  <c:v>65</c:v>
                </c:pt>
              </c:numCache>
            </c:numRef>
          </c:val>
          <c:smooth val="0"/>
        </c:ser>
        <c:dLbls>
          <c:showLegendKey val="0"/>
          <c:showVal val="0"/>
          <c:showCatName val="0"/>
          <c:showSerName val="0"/>
          <c:showPercent val="0"/>
          <c:showBubbleSize val="0"/>
        </c:dLbls>
        <c:marker val="1"/>
        <c:smooth val="0"/>
        <c:axId val="148920960"/>
        <c:axId val="148926848"/>
      </c:lineChart>
      <c:catAx>
        <c:axId val="148920960"/>
        <c:scaling>
          <c:orientation val="minMax"/>
        </c:scaling>
        <c:delete val="0"/>
        <c:axPos val="b"/>
        <c:majorTickMark val="out"/>
        <c:minorTickMark val="none"/>
        <c:tickLblPos val="nextTo"/>
        <c:crossAx val="148926848"/>
        <c:crosses val="autoZero"/>
        <c:auto val="1"/>
        <c:lblAlgn val="ctr"/>
        <c:lblOffset val="100"/>
        <c:noMultiLvlLbl val="0"/>
      </c:catAx>
      <c:valAx>
        <c:axId val="148926848"/>
        <c:scaling>
          <c:orientation val="minMax"/>
          <c:min val="20"/>
        </c:scaling>
        <c:delete val="0"/>
        <c:axPos val="l"/>
        <c:majorGridlines/>
        <c:title>
          <c:tx>
            <c:rich>
              <a:bodyPr rot="0" vert="wordArtVert"/>
              <a:lstStyle/>
              <a:p>
                <a:pPr>
                  <a:defRPr/>
                </a:pPr>
                <a:r>
                  <a:rPr lang="en-US"/>
                  <a:t>Hours</a:t>
                </a:r>
              </a:p>
            </c:rich>
          </c:tx>
          <c:layout/>
          <c:overlay val="0"/>
        </c:title>
        <c:numFmt formatCode="General" sourceLinked="1"/>
        <c:majorTickMark val="out"/>
        <c:minorTickMark val="none"/>
        <c:tickLblPos val="nextTo"/>
        <c:crossAx val="148920960"/>
        <c:crosses val="autoZero"/>
        <c:crossBetween val="between"/>
      </c:valAx>
    </c:plotArea>
    <c:plotVisOnly val="1"/>
    <c:dispBlanksAs val="gap"/>
    <c:showDLblsOverMax val="0"/>
  </c:chart>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a:t>AFB Smear TAT Jan 2014-May 2015</a:t>
            </a:r>
          </a:p>
        </c:rich>
      </c:tx>
      <c:layout/>
      <c:overlay val="0"/>
    </c:title>
    <c:autoTitleDeleted val="0"/>
    <c:plotArea>
      <c:layout/>
      <c:lineChart>
        <c:grouping val="standard"/>
        <c:varyColors val="0"/>
        <c:ser>
          <c:idx val="0"/>
          <c:order val="0"/>
          <c:spPr>
            <a:ln w="44450">
              <a:solidFill>
                <a:srgbClr val="FFC000"/>
              </a:solidFill>
            </a:ln>
          </c:spPr>
          <c:marker>
            <c:symbol val="none"/>
          </c:marker>
          <c:cat>
            <c:strRef>
              <c:f>Sheet1!$A$2:$A$17</c:f>
              <c:strCache>
                <c:ptCount val="16"/>
                <c:pt idx="0">
                  <c:v>January</c:v>
                </c:pt>
                <c:pt idx="1">
                  <c:v>February</c:v>
                </c:pt>
                <c:pt idx="2">
                  <c:v>March</c:v>
                </c:pt>
                <c:pt idx="3">
                  <c:v>April</c:v>
                </c:pt>
                <c:pt idx="4">
                  <c:v>May</c:v>
                </c:pt>
                <c:pt idx="5">
                  <c:v>June</c:v>
                </c:pt>
                <c:pt idx="6">
                  <c:v>July</c:v>
                </c:pt>
                <c:pt idx="7">
                  <c:v>August</c:v>
                </c:pt>
                <c:pt idx="8">
                  <c:v>September</c:v>
                </c:pt>
                <c:pt idx="9">
                  <c:v>October</c:v>
                </c:pt>
                <c:pt idx="10">
                  <c:v>November</c:v>
                </c:pt>
                <c:pt idx="11">
                  <c:v>December</c:v>
                </c:pt>
                <c:pt idx="12">
                  <c:v>January</c:v>
                </c:pt>
                <c:pt idx="13">
                  <c:v>February</c:v>
                </c:pt>
                <c:pt idx="14">
                  <c:v>April</c:v>
                </c:pt>
                <c:pt idx="15">
                  <c:v>May</c:v>
                </c:pt>
              </c:strCache>
            </c:strRef>
          </c:cat>
          <c:val>
            <c:numRef>
              <c:f>Sheet1!$C$2:$C$17</c:f>
              <c:numCache>
                <c:formatCode>General</c:formatCode>
                <c:ptCount val="16"/>
                <c:pt idx="0">
                  <c:v>30</c:v>
                </c:pt>
                <c:pt idx="1">
                  <c:v>30</c:v>
                </c:pt>
                <c:pt idx="2">
                  <c:v>31</c:v>
                </c:pt>
                <c:pt idx="3">
                  <c:v>26</c:v>
                </c:pt>
                <c:pt idx="4">
                  <c:v>30</c:v>
                </c:pt>
                <c:pt idx="5">
                  <c:v>30</c:v>
                </c:pt>
                <c:pt idx="6">
                  <c:v>31</c:v>
                </c:pt>
                <c:pt idx="7">
                  <c:v>37</c:v>
                </c:pt>
                <c:pt idx="8">
                  <c:v>31</c:v>
                </c:pt>
                <c:pt idx="9">
                  <c:v>28</c:v>
                </c:pt>
                <c:pt idx="10" formatCode="0">
                  <c:v>24.5</c:v>
                </c:pt>
                <c:pt idx="11" formatCode="0">
                  <c:v>27.8</c:v>
                </c:pt>
                <c:pt idx="12">
                  <c:v>25.6</c:v>
                </c:pt>
                <c:pt idx="13">
                  <c:v>24.4</c:v>
                </c:pt>
                <c:pt idx="14">
                  <c:v>22.6</c:v>
                </c:pt>
                <c:pt idx="15">
                  <c:v>26.1</c:v>
                </c:pt>
              </c:numCache>
            </c:numRef>
          </c:val>
          <c:smooth val="0"/>
        </c:ser>
        <c:dLbls>
          <c:showLegendKey val="0"/>
          <c:showVal val="0"/>
          <c:showCatName val="0"/>
          <c:showSerName val="0"/>
          <c:showPercent val="0"/>
          <c:showBubbleSize val="0"/>
        </c:dLbls>
        <c:marker val="1"/>
        <c:smooth val="0"/>
        <c:axId val="148582784"/>
        <c:axId val="148584320"/>
      </c:lineChart>
      <c:catAx>
        <c:axId val="148582784"/>
        <c:scaling>
          <c:orientation val="minMax"/>
        </c:scaling>
        <c:delete val="0"/>
        <c:axPos val="b"/>
        <c:majorTickMark val="out"/>
        <c:minorTickMark val="none"/>
        <c:tickLblPos val="nextTo"/>
        <c:crossAx val="148584320"/>
        <c:crosses val="autoZero"/>
        <c:auto val="1"/>
        <c:lblAlgn val="ctr"/>
        <c:lblOffset val="100"/>
        <c:noMultiLvlLbl val="0"/>
      </c:catAx>
      <c:valAx>
        <c:axId val="148584320"/>
        <c:scaling>
          <c:orientation val="minMax"/>
          <c:min val="15"/>
        </c:scaling>
        <c:delete val="0"/>
        <c:axPos val="l"/>
        <c:majorGridlines/>
        <c:title>
          <c:tx>
            <c:rich>
              <a:bodyPr rot="0" vert="wordArtVert"/>
              <a:lstStyle/>
              <a:p>
                <a:pPr>
                  <a:defRPr/>
                </a:pPr>
                <a:r>
                  <a:rPr lang="en-US"/>
                  <a:t>Hours</a:t>
                </a:r>
              </a:p>
            </c:rich>
          </c:tx>
          <c:layout/>
          <c:overlay val="0"/>
        </c:title>
        <c:numFmt formatCode="General" sourceLinked="1"/>
        <c:majorTickMark val="out"/>
        <c:minorTickMark val="none"/>
        <c:tickLblPos val="nextTo"/>
        <c:crossAx val="148582784"/>
        <c:crosses val="autoZero"/>
        <c:crossBetween val="between"/>
      </c:valAx>
    </c:plotArea>
    <c:plotVisOnly val="1"/>
    <c:dispBlanksAs val="gap"/>
    <c:showDLblsOverMax val="0"/>
  </c:chart>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200" b="1" i="0" u="none" strike="noStrike" baseline="0">
                <a:solidFill>
                  <a:srgbClr val="000000"/>
                </a:solidFill>
                <a:latin typeface="Arial"/>
                <a:ea typeface="Arial"/>
                <a:cs typeface="Arial"/>
              </a:defRPr>
            </a:pPr>
            <a:r>
              <a:rPr lang="en-US" dirty="0"/>
              <a:t>Running 18 Month </a:t>
            </a:r>
            <a:r>
              <a:rPr lang="en-US" dirty="0" smtClean="0"/>
              <a:t>ED</a:t>
            </a:r>
            <a:r>
              <a:rPr lang="en-US" baseline="0" dirty="0" smtClean="0"/>
              <a:t> </a:t>
            </a:r>
            <a:r>
              <a:rPr lang="en-US" baseline="0" dirty="0"/>
              <a:t>PT </a:t>
            </a:r>
            <a:r>
              <a:rPr lang="en-US" dirty="0"/>
              <a:t>Sample TAT</a:t>
            </a:r>
            <a:r>
              <a:rPr lang="en-US" baseline="0" dirty="0"/>
              <a:t> (Collect to Verify)</a:t>
            </a:r>
          </a:p>
          <a:p>
            <a:pPr>
              <a:defRPr sz="1200" b="1" i="0" u="none" strike="noStrike" baseline="0">
                <a:solidFill>
                  <a:srgbClr val="000000"/>
                </a:solidFill>
                <a:latin typeface="Arial"/>
                <a:ea typeface="Arial"/>
                <a:cs typeface="Arial"/>
              </a:defRPr>
            </a:pPr>
            <a:r>
              <a:rPr lang="en-US" baseline="0" dirty="0">
                <a:solidFill>
                  <a:schemeClr val="tx1"/>
                </a:solidFill>
              </a:rPr>
              <a:t>Goal 95% TAT &lt;= 30 minutes TAT to meet Stroke Certification Guidelines</a:t>
            </a:r>
          </a:p>
        </c:rich>
      </c:tx>
      <c:layout>
        <c:manualLayout>
          <c:xMode val="edge"/>
          <c:yMode val="edge"/>
          <c:x val="9.1341674857262758E-2"/>
          <c:y val="5.6505244536740599E-2"/>
        </c:manualLayout>
      </c:layout>
      <c:overlay val="0"/>
      <c:spPr>
        <a:noFill/>
        <a:ln w="25400">
          <a:noFill/>
        </a:ln>
      </c:spPr>
    </c:title>
    <c:autoTitleDeleted val="0"/>
    <c:plotArea>
      <c:layout>
        <c:manualLayout>
          <c:layoutTarget val="inner"/>
          <c:xMode val="edge"/>
          <c:yMode val="edge"/>
          <c:x val="0.14976684926334649"/>
          <c:y val="0.20278685113209954"/>
          <c:w val="0.7228207226784823"/>
          <c:h val="0.50642673521850901"/>
        </c:manualLayout>
      </c:layout>
      <c:lineChart>
        <c:grouping val="standard"/>
        <c:varyColors val="0"/>
        <c:ser>
          <c:idx val="2"/>
          <c:order val="0"/>
          <c:tx>
            <c:v>95th% TAT</c:v>
          </c:tx>
          <c:spPr>
            <a:ln w="41275">
              <a:solidFill>
                <a:srgbClr val="FFC000"/>
              </a:solidFill>
              <a:prstDash val="solid"/>
            </a:ln>
          </c:spPr>
          <c:marker>
            <c:symbol val="triangle"/>
            <c:size val="5"/>
            <c:spPr>
              <a:solidFill>
                <a:srgbClr val="FFC000"/>
              </a:solidFill>
              <a:ln>
                <a:solidFill>
                  <a:srgbClr val="FFFF00"/>
                </a:solidFill>
                <a:prstDash val="solid"/>
              </a:ln>
            </c:spPr>
          </c:marker>
          <c:dPt>
            <c:idx val="15"/>
            <c:marker>
              <c:spPr>
                <a:solidFill>
                  <a:srgbClr val="C00000"/>
                </a:solidFill>
                <a:ln>
                  <a:solidFill>
                    <a:srgbClr val="FFFF00"/>
                  </a:solidFill>
                  <a:prstDash val="solid"/>
                </a:ln>
              </c:spPr>
            </c:marker>
            <c:bubble3D val="0"/>
          </c:dPt>
          <c:dPt>
            <c:idx val="16"/>
            <c:bubble3D val="0"/>
          </c:dPt>
          <c:dPt>
            <c:idx val="17"/>
            <c:marker>
              <c:spPr>
                <a:solidFill>
                  <a:srgbClr val="C00000"/>
                </a:solidFill>
                <a:ln>
                  <a:solidFill>
                    <a:srgbClr val="FFFF00"/>
                  </a:solidFill>
                  <a:prstDash val="solid"/>
                </a:ln>
              </c:spPr>
            </c:marker>
            <c:bubble3D val="0"/>
          </c:dPt>
          <c:cat>
            <c:strRef>
              <c:f>'[ESA ERPT 95% running 18 mos (2).xls]Sheet1'!$F$3:$F$20</c:f>
              <c:strCache>
                <c:ptCount val="18"/>
                <c:pt idx="0">
                  <c:v>December</c:v>
                </c:pt>
                <c:pt idx="1">
                  <c:v>January</c:v>
                </c:pt>
                <c:pt idx="2">
                  <c:v>February</c:v>
                </c:pt>
                <c:pt idx="3">
                  <c:v>March</c:v>
                </c:pt>
                <c:pt idx="4">
                  <c:v>April</c:v>
                </c:pt>
                <c:pt idx="5">
                  <c:v>May</c:v>
                </c:pt>
                <c:pt idx="6">
                  <c:v>June</c:v>
                </c:pt>
                <c:pt idx="7">
                  <c:v>July</c:v>
                </c:pt>
                <c:pt idx="8">
                  <c:v>August</c:v>
                </c:pt>
                <c:pt idx="9">
                  <c:v>September</c:v>
                </c:pt>
                <c:pt idx="10">
                  <c:v>October</c:v>
                </c:pt>
                <c:pt idx="11">
                  <c:v>November</c:v>
                </c:pt>
                <c:pt idx="12">
                  <c:v>December</c:v>
                </c:pt>
                <c:pt idx="13">
                  <c:v>January</c:v>
                </c:pt>
                <c:pt idx="14">
                  <c:v>February</c:v>
                </c:pt>
                <c:pt idx="15">
                  <c:v>March</c:v>
                </c:pt>
                <c:pt idx="16">
                  <c:v>April</c:v>
                </c:pt>
                <c:pt idx="17">
                  <c:v>May</c:v>
                </c:pt>
              </c:strCache>
            </c:strRef>
          </c:cat>
          <c:val>
            <c:numRef>
              <c:f>'[ESA ERPT 95% running 18 mos (2).xls]Sheet1'!$G$3:$G$20</c:f>
              <c:numCache>
                <c:formatCode>General</c:formatCode>
                <c:ptCount val="18"/>
                <c:pt idx="0">
                  <c:v>21</c:v>
                </c:pt>
                <c:pt idx="1">
                  <c:v>18</c:v>
                </c:pt>
                <c:pt idx="2">
                  <c:v>27</c:v>
                </c:pt>
                <c:pt idx="3">
                  <c:v>25</c:v>
                </c:pt>
                <c:pt idx="4">
                  <c:v>26</c:v>
                </c:pt>
                <c:pt idx="5">
                  <c:v>24</c:v>
                </c:pt>
                <c:pt idx="6">
                  <c:v>21</c:v>
                </c:pt>
                <c:pt idx="7">
                  <c:v>29</c:v>
                </c:pt>
                <c:pt idx="8">
                  <c:v>21</c:v>
                </c:pt>
                <c:pt idx="9">
                  <c:v>19</c:v>
                </c:pt>
                <c:pt idx="10">
                  <c:v>16</c:v>
                </c:pt>
                <c:pt idx="11">
                  <c:v>16</c:v>
                </c:pt>
                <c:pt idx="12">
                  <c:v>20</c:v>
                </c:pt>
                <c:pt idx="13">
                  <c:v>27</c:v>
                </c:pt>
                <c:pt idx="14">
                  <c:v>22</c:v>
                </c:pt>
                <c:pt idx="15">
                  <c:v>33</c:v>
                </c:pt>
                <c:pt idx="16">
                  <c:v>27</c:v>
                </c:pt>
                <c:pt idx="17">
                  <c:v>31</c:v>
                </c:pt>
              </c:numCache>
            </c:numRef>
          </c:val>
          <c:smooth val="0"/>
        </c:ser>
        <c:dLbls>
          <c:showLegendKey val="0"/>
          <c:showVal val="0"/>
          <c:showCatName val="0"/>
          <c:showSerName val="0"/>
          <c:showPercent val="0"/>
          <c:showBubbleSize val="0"/>
        </c:dLbls>
        <c:marker val="1"/>
        <c:smooth val="0"/>
        <c:axId val="145678336"/>
        <c:axId val="145681408"/>
      </c:lineChart>
      <c:catAx>
        <c:axId val="145678336"/>
        <c:scaling>
          <c:orientation val="minMax"/>
        </c:scaling>
        <c:delete val="0"/>
        <c:axPos val="b"/>
        <c:title>
          <c:tx>
            <c:rich>
              <a:bodyPr/>
              <a:lstStyle/>
              <a:p>
                <a:pPr>
                  <a:defRPr sz="1150" b="1" i="0" u="none" strike="noStrike" baseline="0">
                    <a:solidFill>
                      <a:srgbClr val="000000"/>
                    </a:solidFill>
                    <a:latin typeface="Arial"/>
                    <a:ea typeface="Arial"/>
                    <a:cs typeface="Arial"/>
                  </a:defRPr>
                </a:pPr>
                <a:r>
                  <a:rPr lang="en-US" baseline="0"/>
                  <a:t>December 2013 - May 2015</a:t>
                </a:r>
              </a:p>
            </c:rich>
          </c:tx>
          <c:layout>
            <c:manualLayout>
              <c:xMode val="edge"/>
              <c:yMode val="edge"/>
              <c:x val="0.30328092210599661"/>
              <c:y val="0.92052547140047392"/>
            </c:manualLayout>
          </c:layout>
          <c:overlay val="0"/>
          <c:spPr>
            <a:noFill/>
            <a:ln w="25400">
              <a:noFill/>
            </a:ln>
          </c:spPr>
        </c:title>
        <c:numFmt formatCode="General" sourceLinked="1"/>
        <c:majorTickMark val="out"/>
        <c:minorTickMark val="none"/>
        <c:tickLblPos val="nextTo"/>
        <c:spPr>
          <a:ln w="3175">
            <a:solidFill>
              <a:srgbClr val="000000"/>
            </a:solidFill>
            <a:prstDash val="solid"/>
          </a:ln>
        </c:spPr>
        <c:txPr>
          <a:bodyPr rot="-2700000" vert="horz"/>
          <a:lstStyle/>
          <a:p>
            <a:pPr>
              <a:defRPr sz="1150" b="0" i="0" u="none" strike="noStrike" baseline="0">
                <a:solidFill>
                  <a:srgbClr val="000000"/>
                </a:solidFill>
                <a:latin typeface="Arial"/>
                <a:ea typeface="Arial"/>
                <a:cs typeface="Arial"/>
              </a:defRPr>
            </a:pPr>
            <a:endParaRPr lang="en-US"/>
          </a:p>
        </c:txPr>
        <c:crossAx val="145681408"/>
        <c:crosses val="autoZero"/>
        <c:auto val="1"/>
        <c:lblAlgn val="ctr"/>
        <c:lblOffset val="100"/>
        <c:tickLblSkip val="3"/>
        <c:tickMarkSkip val="1"/>
        <c:noMultiLvlLbl val="0"/>
      </c:catAx>
      <c:valAx>
        <c:axId val="145681408"/>
        <c:scaling>
          <c:orientation val="minMax"/>
          <c:max val="50"/>
        </c:scaling>
        <c:delete val="0"/>
        <c:axPos val="l"/>
        <c:majorGridlines>
          <c:spPr>
            <a:ln w="3175">
              <a:solidFill>
                <a:srgbClr val="000000"/>
              </a:solidFill>
              <a:prstDash val="solid"/>
            </a:ln>
          </c:spPr>
        </c:majorGridlines>
        <c:title>
          <c:tx>
            <c:rich>
              <a:bodyPr/>
              <a:lstStyle/>
              <a:p>
                <a:pPr>
                  <a:defRPr sz="1150" b="1" i="0" u="none" strike="noStrike" baseline="0">
                    <a:solidFill>
                      <a:srgbClr val="000000"/>
                    </a:solidFill>
                    <a:latin typeface="Arial"/>
                    <a:ea typeface="Arial"/>
                    <a:cs typeface="Arial"/>
                  </a:defRPr>
                </a:pPr>
                <a:r>
                  <a:rPr lang="en-US"/>
                  <a:t>Minutes</a:t>
                </a:r>
              </a:p>
            </c:rich>
          </c:tx>
          <c:layout>
            <c:manualLayout>
              <c:xMode val="edge"/>
              <c:yMode val="edge"/>
              <c:x val="2.8673933289895565E-2"/>
              <c:y val="0.32390758847451762"/>
            </c:manualLayout>
          </c:layout>
          <c:overlay val="0"/>
          <c:spPr>
            <a:noFill/>
            <a:ln w="25400">
              <a:noFill/>
            </a:ln>
          </c:spPr>
        </c:title>
        <c:numFmt formatCode="General" sourceLinked="1"/>
        <c:majorTickMark val="out"/>
        <c:minorTickMark val="none"/>
        <c:tickLblPos val="nextTo"/>
        <c:spPr>
          <a:ln w="3175">
            <a:solidFill>
              <a:srgbClr val="000000"/>
            </a:solidFill>
            <a:prstDash val="solid"/>
          </a:ln>
        </c:spPr>
        <c:txPr>
          <a:bodyPr rot="0" vert="horz"/>
          <a:lstStyle/>
          <a:p>
            <a:pPr>
              <a:defRPr sz="1150" b="0" i="0" u="none" strike="noStrike" baseline="0">
                <a:solidFill>
                  <a:srgbClr val="000000"/>
                </a:solidFill>
                <a:latin typeface="Arial"/>
                <a:ea typeface="Arial"/>
                <a:cs typeface="Arial"/>
              </a:defRPr>
            </a:pPr>
            <a:endParaRPr lang="en-US"/>
          </a:p>
        </c:txPr>
        <c:crossAx val="145678336"/>
        <c:crosses val="autoZero"/>
        <c:crossBetween val="between"/>
        <c:majorUnit val="5"/>
      </c:valAx>
      <c:spPr>
        <a:solidFill>
          <a:schemeClr val="bg1">
            <a:lumMod val="95000"/>
          </a:schemeClr>
        </a:solidFill>
        <a:ln w="12700">
          <a:solidFill>
            <a:srgbClr val="808080"/>
          </a:solidFill>
          <a:prstDash val="solid"/>
        </a:ln>
      </c:spPr>
    </c:plotArea>
    <c:plotVisOnly val="1"/>
    <c:dispBlanksAs val="gap"/>
    <c:showDLblsOverMax val="0"/>
  </c:chart>
  <c:spPr>
    <a:solidFill>
      <a:srgbClr val="FFFFFF"/>
    </a:solidFill>
    <a:ln w="3175">
      <a:solidFill>
        <a:srgbClr val="000000"/>
      </a:solidFill>
      <a:prstDash val="solid"/>
    </a:ln>
  </c:spPr>
  <c:txPr>
    <a:bodyPr/>
    <a:lstStyle/>
    <a:p>
      <a:pPr>
        <a:defRPr sz="1150" b="0" i="0" u="none" strike="noStrike" baseline="0">
          <a:solidFill>
            <a:srgbClr val="000000"/>
          </a:solidFill>
          <a:latin typeface="Arial"/>
          <a:ea typeface="Arial"/>
          <a:cs typeface="Arial"/>
        </a:defRPr>
      </a:pPr>
      <a:endParaRPr lang="en-US"/>
    </a:p>
  </c:txPr>
  <c:externalData r:id="rId1">
    <c:autoUpdate val="0"/>
  </c:externalData>
  <c:userShapes r:id="rId2"/>
</c:chartSpace>
</file>

<file path=ppt/charts/chart7.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200" b="1" i="0" u="none" strike="noStrike" baseline="0">
                <a:solidFill>
                  <a:srgbClr val="000000"/>
                </a:solidFill>
                <a:latin typeface="Arial"/>
                <a:ea typeface="Arial"/>
                <a:cs typeface="Arial"/>
              </a:defRPr>
            </a:pPr>
            <a:r>
              <a:rPr lang="en-US" dirty="0" smtClean="0"/>
              <a:t>ED</a:t>
            </a:r>
            <a:r>
              <a:rPr lang="en-US" baseline="0" dirty="0" smtClean="0"/>
              <a:t> </a:t>
            </a:r>
            <a:r>
              <a:rPr lang="en-US" baseline="0" dirty="0"/>
              <a:t>POC Troponin </a:t>
            </a:r>
            <a:r>
              <a:rPr lang="en-US" dirty="0"/>
              <a:t>Sample TAT</a:t>
            </a:r>
            <a:r>
              <a:rPr lang="en-US" baseline="0" dirty="0"/>
              <a:t> (IN-Lab to Complete)</a:t>
            </a:r>
          </a:p>
          <a:p>
            <a:pPr>
              <a:defRPr sz="1200" b="1" i="0" u="none" strike="noStrike" baseline="0">
                <a:solidFill>
                  <a:srgbClr val="000000"/>
                </a:solidFill>
                <a:latin typeface="Arial"/>
                <a:ea typeface="Arial"/>
                <a:cs typeface="Arial"/>
              </a:defRPr>
            </a:pPr>
            <a:r>
              <a:rPr lang="en-US" sz="1000" dirty="0"/>
              <a:t>(Goal is 95th% under 30 minutes)</a:t>
            </a:r>
          </a:p>
        </c:rich>
      </c:tx>
      <c:layout>
        <c:manualLayout>
          <c:xMode val="edge"/>
          <c:yMode val="edge"/>
          <c:x val="0.1314635152471226"/>
          <c:y val="2.3450907922224005E-2"/>
        </c:manualLayout>
      </c:layout>
      <c:overlay val="0"/>
      <c:spPr>
        <a:noFill/>
        <a:ln w="25400">
          <a:noFill/>
        </a:ln>
      </c:spPr>
    </c:title>
    <c:autoTitleDeleted val="0"/>
    <c:plotArea>
      <c:layout>
        <c:manualLayout>
          <c:layoutTarget val="inner"/>
          <c:xMode val="edge"/>
          <c:yMode val="edge"/>
          <c:x val="0.14756113112979521"/>
          <c:y val="0.14481576692373607"/>
          <c:w val="0.7228207226784823"/>
          <c:h val="0.50642673521850901"/>
        </c:manualLayout>
      </c:layout>
      <c:lineChart>
        <c:grouping val="standard"/>
        <c:varyColors val="0"/>
        <c:ser>
          <c:idx val="0"/>
          <c:order val="0"/>
          <c:tx>
            <c:v>Average TAT</c:v>
          </c:tx>
          <c:spPr>
            <a:ln w="12700">
              <a:solidFill>
                <a:srgbClr val="000080"/>
              </a:solidFill>
              <a:prstDash val="solid"/>
            </a:ln>
          </c:spPr>
          <c:marker>
            <c:symbol val="diamond"/>
            <c:size val="5"/>
            <c:spPr>
              <a:solidFill>
                <a:srgbClr val="000080"/>
              </a:solidFill>
              <a:ln>
                <a:solidFill>
                  <a:srgbClr val="000080"/>
                </a:solidFill>
                <a:prstDash val="solid"/>
              </a:ln>
            </c:spPr>
          </c:marker>
          <c:cat>
            <c:strRef>
              <c:f>'[ESA Trop TAT running 18 mos.xls]Sheet1'!$H$43:$H$60</c:f>
              <c:strCache>
                <c:ptCount val="18"/>
                <c:pt idx="0">
                  <c:v>December</c:v>
                </c:pt>
                <c:pt idx="1">
                  <c:v>January</c:v>
                </c:pt>
                <c:pt idx="2">
                  <c:v>February</c:v>
                </c:pt>
                <c:pt idx="3">
                  <c:v>March</c:v>
                </c:pt>
                <c:pt idx="4">
                  <c:v>April</c:v>
                </c:pt>
                <c:pt idx="5">
                  <c:v>May</c:v>
                </c:pt>
                <c:pt idx="6">
                  <c:v>June</c:v>
                </c:pt>
                <c:pt idx="7">
                  <c:v>July</c:v>
                </c:pt>
                <c:pt idx="8">
                  <c:v>August</c:v>
                </c:pt>
                <c:pt idx="9">
                  <c:v>September</c:v>
                </c:pt>
                <c:pt idx="10">
                  <c:v>October</c:v>
                </c:pt>
                <c:pt idx="11">
                  <c:v>November</c:v>
                </c:pt>
                <c:pt idx="12">
                  <c:v>December</c:v>
                </c:pt>
                <c:pt idx="13">
                  <c:v>January</c:v>
                </c:pt>
                <c:pt idx="14">
                  <c:v>February</c:v>
                </c:pt>
                <c:pt idx="15">
                  <c:v>March</c:v>
                </c:pt>
                <c:pt idx="16">
                  <c:v>April</c:v>
                </c:pt>
                <c:pt idx="17">
                  <c:v>May</c:v>
                </c:pt>
              </c:strCache>
            </c:strRef>
          </c:cat>
          <c:val>
            <c:numRef>
              <c:f>'[ESA Trop TAT running 18 mos.xls]Sheet1'!$I$43:$I$60</c:f>
              <c:numCache>
                <c:formatCode>General</c:formatCode>
                <c:ptCount val="18"/>
                <c:pt idx="0">
                  <c:v>15</c:v>
                </c:pt>
                <c:pt idx="1">
                  <c:v>15</c:v>
                </c:pt>
                <c:pt idx="2">
                  <c:v>18</c:v>
                </c:pt>
                <c:pt idx="3">
                  <c:v>24</c:v>
                </c:pt>
                <c:pt idx="4">
                  <c:v>16</c:v>
                </c:pt>
                <c:pt idx="5">
                  <c:v>15</c:v>
                </c:pt>
                <c:pt idx="6">
                  <c:v>15</c:v>
                </c:pt>
                <c:pt idx="7">
                  <c:v>15</c:v>
                </c:pt>
                <c:pt idx="8">
                  <c:v>16</c:v>
                </c:pt>
                <c:pt idx="9">
                  <c:v>15</c:v>
                </c:pt>
                <c:pt idx="10">
                  <c:v>15</c:v>
                </c:pt>
                <c:pt idx="11">
                  <c:v>15</c:v>
                </c:pt>
                <c:pt idx="12">
                  <c:v>15</c:v>
                </c:pt>
                <c:pt idx="13">
                  <c:v>15</c:v>
                </c:pt>
                <c:pt idx="14">
                  <c:v>15</c:v>
                </c:pt>
                <c:pt idx="15">
                  <c:v>15</c:v>
                </c:pt>
                <c:pt idx="16">
                  <c:v>15</c:v>
                </c:pt>
                <c:pt idx="17">
                  <c:v>15</c:v>
                </c:pt>
              </c:numCache>
            </c:numRef>
          </c:val>
          <c:smooth val="0"/>
        </c:ser>
        <c:ser>
          <c:idx val="1"/>
          <c:order val="1"/>
          <c:tx>
            <c:v>Median TAT</c:v>
          </c:tx>
          <c:spPr>
            <a:ln w="12700">
              <a:solidFill>
                <a:srgbClr val="FF00FF"/>
              </a:solidFill>
              <a:prstDash val="solid"/>
            </a:ln>
          </c:spPr>
          <c:marker>
            <c:symbol val="circle"/>
            <c:size val="5"/>
            <c:spPr>
              <a:solidFill>
                <a:srgbClr val="FF00FF"/>
              </a:solidFill>
              <a:ln>
                <a:solidFill>
                  <a:srgbClr val="FF00FF"/>
                </a:solidFill>
                <a:prstDash val="solid"/>
              </a:ln>
            </c:spPr>
          </c:marker>
          <c:cat>
            <c:strRef>
              <c:f>'[ESA Trop TAT running 18 mos.xls]Sheet1'!$H$43:$H$60</c:f>
              <c:strCache>
                <c:ptCount val="18"/>
                <c:pt idx="0">
                  <c:v>December</c:v>
                </c:pt>
                <c:pt idx="1">
                  <c:v>January</c:v>
                </c:pt>
                <c:pt idx="2">
                  <c:v>February</c:v>
                </c:pt>
                <c:pt idx="3">
                  <c:v>March</c:v>
                </c:pt>
                <c:pt idx="4">
                  <c:v>April</c:v>
                </c:pt>
                <c:pt idx="5">
                  <c:v>May</c:v>
                </c:pt>
                <c:pt idx="6">
                  <c:v>June</c:v>
                </c:pt>
                <c:pt idx="7">
                  <c:v>July</c:v>
                </c:pt>
                <c:pt idx="8">
                  <c:v>August</c:v>
                </c:pt>
                <c:pt idx="9">
                  <c:v>September</c:v>
                </c:pt>
                <c:pt idx="10">
                  <c:v>October</c:v>
                </c:pt>
                <c:pt idx="11">
                  <c:v>November</c:v>
                </c:pt>
                <c:pt idx="12">
                  <c:v>December</c:v>
                </c:pt>
                <c:pt idx="13">
                  <c:v>January</c:v>
                </c:pt>
                <c:pt idx="14">
                  <c:v>February</c:v>
                </c:pt>
                <c:pt idx="15">
                  <c:v>March</c:v>
                </c:pt>
                <c:pt idx="16">
                  <c:v>April</c:v>
                </c:pt>
                <c:pt idx="17">
                  <c:v>May</c:v>
                </c:pt>
              </c:strCache>
            </c:strRef>
          </c:cat>
          <c:val>
            <c:numRef>
              <c:f>'[ESA Trop TAT running 18 mos.xls]Sheet1'!$J$43:$J$60</c:f>
              <c:numCache>
                <c:formatCode>General</c:formatCode>
                <c:ptCount val="18"/>
                <c:pt idx="0">
                  <c:v>14</c:v>
                </c:pt>
                <c:pt idx="1">
                  <c:v>14</c:v>
                </c:pt>
                <c:pt idx="2">
                  <c:v>14</c:v>
                </c:pt>
                <c:pt idx="3">
                  <c:v>14</c:v>
                </c:pt>
                <c:pt idx="4">
                  <c:v>14</c:v>
                </c:pt>
                <c:pt idx="5">
                  <c:v>14</c:v>
                </c:pt>
                <c:pt idx="6">
                  <c:v>14</c:v>
                </c:pt>
                <c:pt idx="7">
                  <c:v>14</c:v>
                </c:pt>
                <c:pt idx="8">
                  <c:v>14</c:v>
                </c:pt>
                <c:pt idx="9">
                  <c:v>14</c:v>
                </c:pt>
                <c:pt idx="10">
                  <c:v>14</c:v>
                </c:pt>
                <c:pt idx="11">
                  <c:v>14</c:v>
                </c:pt>
                <c:pt idx="12">
                  <c:v>14</c:v>
                </c:pt>
                <c:pt idx="13">
                  <c:v>14</c:v>
                </c:pt>
                <c:pt idx="14">
                  <c:v>14</c:v>
                </c:pt>
                <c:pt idx="15">
                  <c:v>13</c:v>
                </c:pt>
                <c:pt idx="16">
                  <c:v>14</c:v>
                </c:pt>
                <c:pt idx="17">
                  <c:v>13</c:v>
                </c:pt>
              </c:numCache>
            </c:numRef>
          </c:val>
          <c:smooth val="0"/>
        </c:ser>
        <c:ser>
          <c:idx val="2"/>
          <c:order val="2"/>
          <c:tx>
            <c:v>95th% TAT</c:v>
          </c:tx>
          <c:spPr>
            <a:ln w="12700">
              <a:solidFill>
                <a:srgbClr val="FFFF00"/>
              </a:solidFill>
              <a:prstDash val="solid"/>
            </a:ln>
          </c:spPr>
          <c:marker>
            <c:symbol val="triangle"/>
            <c:size val="5"/>
            <c:spPr>
              <a:solidFill>
                <a:srgbClr val="FFFF00"/>
              </a:solidFill>
              <a:ln>
                <a:solidFill>
                  <a:srgbClr val="FFFF00"/>
                </a:solidFill>
                <a:prstDash val="solid"/>
              </a:ln>
            </c:spPr>
          </c:marker>
          <c:cat>
            <c:strRef>
              <c:f>'[ESA Trop TAT running 18 mos.xls]Sheet1'!$H$43:$H$60</c:f>
              <c:strCache>
                <c:ptCount val="18"/>
                <c:pt idx="0">
                  <c:v>December</c:v>
                </c:pt>
                <c:pt idx="1">
                  <c:v>January</c:v>
                </c:pt>
                <c:pt idx="2">
                  <c:v>February</c:v>
                </c:pt>
                <c:pt idx="3">
                  <c:v>March</c:v>
                </c:pt>
                <c:pt idx="4">
                  <c:v>April</c:v>
                </c:pt>
                <c:pt idx="5">
                  <c:v>May</c:v>
                </c:pt>
                <c:pt idx="6">
                  <c:v>June</c:v>
                </c:pt>
                <c:pt idx="7">
                  <c:v>July</c:v>
                </c:pt>
                <c:pt idx="8">
                  <c:v>August</c:v>
                </c:pt>
                <c:pt idx="9">
                  <c:v>September</c:v>
                </c:pt>
                <c:pt idx="10">
                  <c:v>October</c:v>
                </c:pt>
                <c:pt idx="11">
                  <c:v>November</c:v>
                </c:pt>
                <c:pt idx="12">
                  <c:v>December</c:v>
                </c:pt>
                <c:pt idx="13">
                  <c:v>January</c:v>
                </c:pt>
                <c:pt idx="14">
                  <c:v>February</c:v>
                </c:pt>
                <c:pt idx="15">
                  <c:v>March</c:v>
                </c:pt>
                <c:pt idx="16">
                  <c:v>April</c:v>
                </c:pt>
                <c:pt idx="17">
                  <c:v>May</c:v>
                </c:pt>
              </c:strCache>
            </c:strRef>
          </c:cat>
          <c:val>
            <c:numRef>
              <c:f>'[ESA Trop TAT running 18 mos.xls]Sheet1'!$K$43:$K$60</c:f>
              <c:numCache>
                <c:formatCode>General</c:formatCode>
                <c:ptCount val="18"/>
                <c:pt idx="0">
                  <c:v>24</c:v>
                </c:pt>
                <c:pt idx="1">
                  <c:v>23</c:v>
                </c:pt>
                <c:pt idx="2">
                  <c:v>27</c:v>
                </c:pt>
                <c:pt idx="3">
                  <c:v>26</c:v>
                </c:pt>
                <c:pt idx="4">
                  <c:v>26</c:v>
                </c:pt>
                <c:pt idx="5">
                  <c:v>24</c:v>
                </c:pt>
                <c:pt idx="6">
                  <c:v>24</c:v>
                </c:pt>
                <c:pt idx="7">
                  <c:v>24</c:v>
                </c:pt>
                <c:pt idx="8">
                  <c:v>26</c:v>
                </c:pt>
                <c:pt idx="9">
                  <c:v>26</c:v>
                </c:pt>
                <c:pt idx="10">
                  <c:v>24</c:v>
                </c:pt>
                <c:pt idx="11">
                  <c:v>23</c:v>
                </c:pt>
                <c:pt idx="12">
                  <c:v>24</c:v>
                </c:pt>
                <c:pt idx="13">
                  <c:v>23</c:v>
                </c:pt>
                <c:pt idx="14">
                  <c:v>26</c:v>
                </c:pt>
                <c:pt idx="15">
                  <c:v>24</c:v>
                </c:pt>
                <c:pt idx="16">
                  <c:v>22</c:v>
                </c:pt>
                <c:pt idx="17">
                  <c:v>25</c:v>
                </c:pt>
              </c:numCache>
            </c:numRef>
          </c:val>
          <c:smooth val="0"/>
        </c:ser>
        <c:dLbls>
          <c:showLegendKey val="0"/>
          <c:showVal val="0"/>
          <c:showCatName val="0"/>
          <c:showSerName val="0"/>
          <c:showPercent val="0"/>
          <c:showBubbleSize val="0"/>
        </c:dLbls>
        <c:marker val="1"/>
        <c:smooth val="0"/>
        <c:axId val="154318336"/>
        <c:axId val="154468352"/>
      </c:lineChart>
      <c:catAx>
        <c:axId val="154318336"/>
        <c:scaling>
          <c:orientation val="minMax"/>
        </c:scaling>
        <c:delete val="0"/>
        <c:axPos val="b"/>
        <c:title>
          <c:tx>
            <c:rich>
              <a:bodyPr/>
              <a:lstStyle/>
              <a:p>
                <a:pPr>
                  <a:defRPr sz="1150" b="1" i="0" u="none" strike="noStrike" baseline="0">
                    <a:solidFill>
                      <a:srgbClr val="000000"/>
                    </a:solidFill>
                    <a:latin typeface="Arial"/>
                    <a:ea typeface="Arial"/>
                    <a:cs typeface="Arial"/>
                  </a:defRPr>
                </a:pPr>
                <a:r>
                  <a:rPr lang="en-US" baseline="0"/>
                  <a:t>December 2013 - May 2015</a:t>
                </a:r>
              </a:p>
            </c:rich>
          </c:tx>
          <c:layout>
            <c:manualLayout>
              <c:xMode val="edge"/>
              <c:yMode val="edge"/>
              <c:x val="0.20360454943132106"/>
              <c:y val="0.83181182709304202"/>
            </c:manualLayout>
          </c:layout>
          <c:overlay val="0"/>
          <c:spPr>
            <a:noFill/>
            <a:ln w="25400">
              <a:noFill/>
            </a:ln>
          </c:spPr>
        </c:title>
        <c:numFmt formatCode="General" sourceLinked="1"/>
        <c:majorTickMark val="out"/>
        <c:minorTickMark val="none"/>
        <c:tickLblPos val="nextTo"/>
        <c:spPr>
          <a:ln w="3175">
            <a:solidFill>
              <a:srgbClr val="000000"/>
            </a:solidFill>
            <a:prstDash val="solid"/>
          </a:ln>
        </c:spPr>
        <c:txPr>
          <a:bodyPr rot="-2700000" vert="horz"/>
          <a:lstStyle/>
          <a:p>
            <a:pPr>
              <a:defRPr sz="1150" b="0" i="0" u="none" strike="noStrike" baseline="0">
                <a:solidFill>
                  <a:srgbClr val="000000"/>
                </a:solidFill>
                <a:latin typeface="Arial"/>
                <a:ea typeface="Arial"/>
                <a:cs typeface="Arial"/>
              </a:defRPr>
            </a:pPr>
            <a:endParaRPr lang="en-US"/>
          </a:p>
        </c:txPr>
        <c:crossAx val="154468352"/>
        <c:crosses val="autoZero"/>
        <c:auto val="1"/>
        <c:lblAlgn val="ctr"/>
        <c:lblOffset val="100"/>
        <c:tickLblSkip val="3"/>
        <c:tickMarkSkip val="1"/>
        <c:noMultiLvlLbl val="0"/>
      </c:catAx>
      <c:valAx>
        <c:axId val="154468352"/>
        <c:scaling>
          <c:orientation val="minMax"/>
          <c:max val="40"/>
        </c:scaling>
        <c:delete val="0"/>
        <c:axPos val="l"/>
        <c:majorGridlines>
          <c:spPr>
            <a:ln w="3175">
              <a:solidFill>
                <a:srgbClr val="000000"/>
              </a:solidFill>
              <a:prstDash val="solid"/>
            </a:ln>
          </c:spPr>
        </c:majorGridlines>
        <c:title>
          <c:tx>
            <c:rich>
              <a:bodyPr/>
              <a:lstStyle/>
              <a:p>
                <a:pPr>
                  <a:defRPr sz="1150" b="1" i="0" u="none" strike="noStrike" baseline="0">
                    <a:solidFill>
                      <a:srgbClr val="000000"/>
                    </a:solidFill>
                    <a:latin typeface="Arial"/>
                    <a:ea typeface="Arial"/>
                    <a:cs typeface="Arial"/>
                  </a:defRPr>
                </a:pPr>
                <a:r>
                  <a:rPr lang="en-US"/>
                  <a:t>Minutes</a:t>
                </a:r>
              </a:p>
            </c:rich>
          </c:tx>
          <c:layout>
            <c:manualLayout>
              <c:xMode val="edge"/>
              <c:yMode val="edge"/>
              <c:x val="2.8673928712278841E-2"/>
              <c:y val="0.32390754727087684"/>
            </c:manualLayout>
          </c:layout>
          <c:overlay val="0"/>
          <c:spPr>
            <a:noFill/>
            <a:ln w="25400">
              <a:noFill/>
            </a:ln>
          </c:spPr>
        </c:title>
        <c:numFmt formatCode="General" sourceLinked="1"/>
        <c:majorTickMark val="out"/>
        <c:minorTickMark val="none"/>
        <c:tickLblPos val="nextTo"/>
        <c:spPr>
          <a:ln w="3175">
            <a:solidFill>
              <a:srgbClr val="000000"/>
            </a:solidFill>
            <a:prstDash val="solid"/>
          </a:ln>
        </c:spPr>
        <c:txPr>
          <a:bodyPr rot="0" vert="horz"/>
          <a:lstStyle/>
          <a:p>
            <a:pPr>
              <a:defRPr sz="1150" b="0" i="0" u="none" strike="noStrike" baseline="0">
                <a:solidFill>
                  <a:srgbClr val="000000"/>
                </a:solidFill>
                <a:latin typeface="Arial"/>
                <a:ea typeface="Arial"/>
                <a:cs typeface="Arial"/>
              </a:defRPr>
            </a:pPr>
            <a:endParaRPr lang="en-US"/>
          </a:p>
        </c:txPr>
        <c:crossAx val="154318336"/>
        <c:crosses val="autoZero"/>
        <c:crossBetween val="between"/>
        <c:majorUnit val="5"/>
      </c:valAx>
      <c:spPr>
        <a:solidFill>
          <a:srgbClr val="C0C0C0"/>
        </a:solidFill>
        <a:ln w="12700">
          <a:solidFill>
            <a:srgbClr val="808080"/>
          </a:solidFill>
          <a:prstDash val="solid"/>
        </a:ln>
      </c:spPr>
    </c:plotArea>
    <c:legend>
      <c:legendPos val="r"/>
      <c:layout>
        <c:manualLayout>
          <c:xMode val="edge"/>
          <c:yMode val="edge"/>
          <c:x val="8.1715921873402195E-2"/>
          <c:y val="0.88431861458494154"/>
          <c:w val="0.83662500736630718"/>
          <c:h val="9.4258664095559497E-2"/>
        </c:manualLayout>
      </c:layout>
      <c:overlay val="0"/>
      <c:spPr>
        <a:solidFill>
          <a:schemeClr val="bg1">
            <a:lumMod val="85000"/>
          </a:schemeClr>
        </a:solidFill>
        <a:ln w="3175">
          <a:solidFill>
            <a:srgbClr val="000000"/>
          </a:solidFill>
          <a:prstDash val="solid"/>
        </a:ln>
      </c:spPr>
      <c:txPr>
        <a:bodyPr/>
        <a:lstStyle/>
        <a:p>
          <a:pPr>
            <a:defRPr sz="970" b="0" i="0" u="none" strike="noStrike" baseline="0">
              <a:solidFill>
                <a:srgbClr val="000000"/>
              </a:solidFill>
              <a:latin typeface="Arial"/>
              <a:ea typeface="Arial"/>
              <a:cs typeface="Arial"/>
            </a:defRPr>
          </a:pPr>
          <a:endParaRPr lang="en-US"/>
        </a:p>
      </c:txPr>
    </c:legend>
    <c:plotVisOnly val="1"/>
    <c:dispBlanksAs val="gap"/>
    <c:showDLblsOverMax val="0"/>
  </c:chart>
  <c:spPr>
    <a:solidFill>
      <a:srgbClr val="FFFFFF"/>
    </a:solidFill>
    <a:ln w="3175">
      <a:solidFill>
        <a:srgbClr val="000000"/>
      </a:solidFill>
      <a:prstDash val="solid"/>
    </a:ln>
  </c:spPr>
  <c:txPr>
    <a:bodyPr/>
    <a:lstStyle/>
    <a:p>
      <a:pPr>
        <a:defRPr sz="1150" b="0" i="0" u="none" strike="noStrike" baseline="0">
          <a:solidFill>
            <a:srgbClr val="000000"/>
          </a:solidFill>
          <a:latin typeface="Arial"/>
          <a:ea typeface="Arial"/>
          <a:cs typeface="Arial"/>
        </a:defRPr>
      </a:pPr>
      <a:endParaRPr lang="en-US"/>
    </a:p>
  </c:txPr>
  <c:externalData r:id="rId1">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200" b="1" i="0" u="none" strike="noStrike" baseline="0">
                <a:solidFill>
                  <a:srgbClr val="000000"/>
                </a:solidFill>
                <a:latin typeface="Arial"/>
                <a:ea typeface="Arial"/>
                <a:cs typeface="Arial"/>
              </a:defRPr>
            </a:pPr>
            <a:r>
              <a:rPr lang="en-US"/>
              <a:t>Chemistry Sample Turn-Around-Time (last 18 mos.)</a:t>
            </a:r>
          </a:p>
        </c:rich>
      </c:tx>
      <c:layout>
        <c:manualLayout>
          <c:xMode val="edge"/>
          <c:yMode val="edge"/>
          <c:x val="0.23894919049097357"/>
          <c:y val="5.3984575835475578E-2"/>
        </c:manualLayout>
      </c:layout>
      <c:overlay val="0"/>
      <c:spPr>
        <a:noFill/>
        <a:ln w="25400">
          <a:noFill/>
        </a:ln>
      </c:spPr>
    </c:title>
    <c:autoTitleDeleted val="0"/>
    <c:plotArea>
      <c:layout>
        <c:manualLayout>
          <c:layoutTarget val="inner"/>
          <c:xMode val="edge"/>
          <c:yMode val="edge"/>
          <c:x val="0.1350061242344707"/>
          <c:y val="0.16715977690288714"/>
          <c:w val="0.7228207226784823"/>
          <c:h val="0.50642673521850901"/>
        </c:manualLayout>
      </c:layout>
      <c:lineChart>
        <c:grouping val="standard"/>
        <c:varyColors val="0"/>
        <c:ser>
          <c:idx val="0"/>
          <c:order val="0"/>
          <c:tx>
            <c:v>Routines &gt;120 min</c:v>
          </c:tx>
          <c:spPr>
            <a:ln w="12700">
              <a:solidFill>
                <a:srgbClr val="000080"/>
              </a:solidFill>
              <a:prstDash val="solid"/>
            </a:ln>
          </c:spPr>
          <c:marker>
            <c:symbol val="diamond"/>
            <c:size val="5"/>
            <c:spPr>
              <a:solidFill>
                <a:srgbClr val="000080"/>
              </a:solidFill>
              <a:ln>
                <a:solidFill>
                  <a:srgbClr val="000080"/>
                </a:solidFill>
                <a:prstDash val="solid"/>
              </a:ln>
            </c:spPr>
          </c:marker>
          <c:cat>
            <c:strRef>
              <c:f>'[TAT SCC Auto running 18 months .xlsx]Sheet1'!$F$8:$F$25</c:f>
              <c:strCache>
                <c:ptCount val="18"/>
                <c:pt idx="0">
                  <c:v>Dec</c:v>
                </c:pt>
                <c:pt idx="1">
                  <c:v>Jan</c:v>
                </c:pt>
                <c:pt idx="2">
                  <c:v>Feb</c:v>
                </c:pt>
                <c:pt idx="3">
                  <c:v>Mar</c:v>
                </c:pt>
                <c:pt idx="4">
                  <c:v>Apr</c:v>
                </c:pt>
                <c:pt idx="5">
                  <c:v>May</c:v>
                </c:pt>
                <c:pt idx="6">
                  <c:v>June</c:v>
                </c:pt>
                <c:pt idx="7">
                  <c:v>July</c:v>
                </c:pt>
                <c:pt idx="8">
                  <c:v>Aug</c:v>
                </c:pt>
                <c:pt idx="9">
                  <c:v>Sep</c:v>
                </c:pt>
                <c:pt idx="10">
                  <c:v>Oct</c:v>
                </c:pt>
                <c:pt idx="11">
                  <c:v>Nov</c:v>
                </c:pt>
                <c:pt idx="12">
                  <c:v>Dec</c:v>
                </c:pt>
                <c:pt idx="13">
                  <c:v>Jan</c:v>
                </c:pt>
                <c:pt idx="14">
                  <c:v>Feb</c:v>
                </c:pt>
                <c:pt idx="15">
                  <c:v>Mar</c:v>
                </c:pt>
                <c:pt idx="16">
                  <c:v>April </c:v>
                </c:pt>
                <c:pt idx="17">
                  <c:v>May</c:v>
                </c:pt>
              </c:strCache>
            </c:strRef>
          </c:cat>
          <c:val>
            <c:numRef>
              <c:f>'[TAT SCC Auto running 18 months .xlsx]Sheet1'!$E$8:$E$25</c:f>
              <c:numCache>
                <c:formatCode>General</c:formatCode>
                <c:ptCount val="18"/>
                <c:pt idx="0">
                  <c:v>0.22</c:v>
                </c:pt>
                <c:pt idx="1">
                  <c:v>0.28000000000000003</c:v>
                </c:pt>
                <c:pt idx="2">
                  <c:v>0.25</c:v>
                </c:pt>
                <c:pt idx="3">
                  <c:v>0.09</c:v>
                </c:pt>
                <c:pt idx="4">
                  <c:v>7.0000000000000007E-2</c:v>
                </c:pt>
                <c:pt idx="5">
                  <c:v>0.25</c:v>
                </c:pt>
                <c:pt idx="6">
                  <c:v>0.11</c:v>
                </c:pt>
                <c:pt idx="7">
                  <c:v>0.09</c:v>
                </c:pt>
                <c:pt idx="8">
                  <c:v>0.06</c:v>
                </c:pt>
                <c:pt idx="9" formatCode="0.00">
                  <c:v>0.1</c:v>
                </c:pt>
                <c:pt idx="10">
                  <c:v>0.21</c:v>
                </c:pt>
                <c:pt idx="11">
                  <c:v>7.0000000000000007E-2</c:v>
                </c:pt>
                <c:pt idx="12">
                  <c:v>0.12</c:v>
                </c:pt>
                <c:pt idx="13">
                  <c:v>0.06</c:v>
                </c:pt>
                <c:pt idx="14">
                  <c:v>0.06</c:v>
                </c:pt>
                <c:pt idx="15" formatCode="0.00">
                  <c:v>0.1</c:v>
                </c:pt>
                <c:pt idx="16">
                  <c:v>0.04</c:v>
                </c:pt>
                <c:pt idx="17" formatCode="0.00">
                  <c:v>0.1</c:v>
                </c:pt>
              </c:numCache>
            </c:numRef>
          </c:val>
          <c:smooth val="0"/>
        </c:ser>
        <c:ser>
          <c:idx val="1"/>
          <c:order val="1"/>
          <c:tx>
            <c:v>Stats &gt;60 mins</c:v>
          </c:tx>
          <c:spPr>
            <a:ln w="12700">
              <a:solidFill>
                <a:srgbClr val="FF00FF"/>
              </a:solidFill>
              <a:prstDash val="solid"/>
            </a:ln>
          </c:spPr>
          <c:marker>
            <c:symbol val="circle"/>
            <c:size val="5"/>
            <c:spPr>
              <a:solidFill>
                <a:srgbClr val="FF00FF"/>
              </a:solidFill>
              <a:ln>
                <a:solidFill>
                  <a:srgbClr val="FF00FF"/>
                </a:solidFill>
                <a:prstDash val="solid"/>
              </a:ln>
            </c:spPr>
          </c:marker>
          <c:cat>
            <c:strRef>
              <c:f>'[TAT SCC Auto running 18 months .xlsx]Sheet1'!$F$8:$F$25</c:f>
              <c:strCache>
                <c:ptCount val="18"/>
                <c:pt idx="0">
                  <c:v>Dec</c:v>
                </c:pt>
                <c:pt idx="1">
                  <c:v>Jan</c:v>
                </c:pt>
                <c:pt idx="2">
                  <c:v>Feb</c:v>
                </c:pt>
                <c:pt idx="3">
                  <c:v>Mar</c:v>
                </c:pt>
                <c:pt idx="4">
                  <c:v>Apr</c:v>
                </c:pt>
                <c:pt idx="5">
                  <c:v>May</c:v>
                </c:pt>
                <c:pt idx="6">
                  <c:v>June</c:v>
                </c:pt>
                <c:pt idx="7">
                  <c:v>July</c:v>
                </c:pt>
                <c:pt idx="8">
                  <c:v>Aug</c:v>
                </c:pt>
                <c:pt idx="9">
                  <c:v>Sep</c:v>
                </c:pt>
                <c:pt idx="10">
                  <c:v>Oct</c:v>
                </c:pt>
                <c:pt idx="11">
                  <c:v>Nov</c:v>
                </c:pt>
                <c:pt idx="12">
                  <c:v>Dec</c:v>
                </c:pt>
                <c:pt idx="13">
                  <c:v>Jan</c:v>
                </c:pt>
                <c:pt idx="14">
                  <c:v>Feb</c:v>
                </c:pt>
                <c:pt idx="15">
                  <c:v>Mar</c:v>
                </c:pt>
                <c:pt idx="16">
                  <c:v>April </c:v>
                </c:pt>
                <c:pt idx="17">
                  <c:v>May</c:v>
                </c:pt>
              </c:strCache>
            </c:strRef>
          </c:cat>
          <c:val>
            <c:numRef>
              <c:f>'[TAT SCC Auto running 18 months .xlsx]Sheet1'!$C$8:$C$25</c:f>
              <c:numCache>
                <c:formatCode>General</c:formatCode>
                <c:ptCount val="18"/>
                <c:pt idx="0">
                  <c:v>0.31</c:v>
                </c:pt>
                <c:pt idx="1">
                  <c:v>0.31</c:v>
                </c:pt>
                <c:pt idx="2">
                  <c:v>0.25</c:v>
                </c:pt>
                <c:pt idx="3">
                  <c:v>0.28999999999999998</c:v>
                </c:pt>
                <c:pt idx="4">
                  <c:v>0.16</c:v>
                </c:pt>
                <c:pt idx="5">
                  <c:v>0.23</c:v>
                </c:pt>
                <c:pt idx="6">
                  <c:v>0.27</c:v>
                </c:pt>
                <c:pt idx="7">
                  <c:v>0.34</c:v>
                </c:pt>
                <c:pt idx="8">
                  <c:v>0.31</c:v>
                </c:pt>
                <c:pt idx="9">
                  <c:v>0.27</c:v>
                </c:pt>
                <c:pt idx="10">
                  <c:v>0.42</c:v>
                </c:pt>
                <c:pt idx="11">
                  <c:v>0.36</c:v>
                </c:pt>
                <c:pt idx="12">
                  <c:v>0.45</c:v>
                </c:pt>
                <c:pt idx="13">
                  <c:v>0.27</c:v>
                </c:pt>
                <c:pt idx="14">
                  <c:v>0.39</c:v>
                </c:pt>
                <c:pt idx="15">
                  <c:v>0.31</c:v>
                </c:pt>
                <c:pt idx="16">
                  <c:v>0.24</c:v>
                </c:pt>
                <c:pt idx="17">
                  <c:v>0.43</c:v>
                </c:pt>
              </c:numCache>
            </c:numRef>
          </c:val>
          <c:smooth val="0"/>
        </c:ser>
        <c:ser>
          <c:idx val="2"/>
          <c:order val="2"/>
          <c:tx>
            <c:v> Stats &gt;45 mins</c:v>
          </c:tx>
          <c:spPr>
            <a:ln w="12700">
              <a:solidFill>
                <a:srgbClr val="FFFF00"/>
              </a:solidFill>
              <a:prstDash val="solid"/>
            </a:ln>
          </c:spPr>
          <c:marker>
            <c:symbol val="triangle"/>
            <c:size val="5"/>
            <c:spPr>
              <a:solidFill>
                <a:srgbClr val="FFFF00"/>
              </a:solidFill>
              <a:ln>
                <a:solidFill>
                  <a:srgbClr val="FFFF00"/>
                </a:solidFill>
                <a:prstDash val="solid"/>
              </a:ln>
            </c:spPr>
          </c:marker>
          <c:cat>
            <c:strRef>
              <c:f>'[TAT SCC Auto running 18 months .xlsx]Sheet1'!$F$8:$F$25</c:f>
              <c:strCache>
                <c:ptCount val="18"/>
                <c:pt idx="0">
                  <c:v>Dec</c:v>
                </c:pt>
                <c:pt idx="1">
                  <c:v>Jan</c:v>
                </c:pt>
                <c:pt idx="2">
                  <c:v>Feb</c:v>
                </c:pt>
                <c:pt idx="3">
                  <c:v>Mar</c:v>
                </c:pt>
                <c:pt idx="4">
                  <c:v>Apr</c:v>
                </c:pt>
                <c:pt idx="5">
                  <c:v>May</c:v>
                </c:pt>
                <c:pt idx="6">
                  <c:v>June</c:v>
                </c:pt>
                <c:pt idx="7">
                  <c:v>July</c:v>
                </c:pt>
                <c:pt idx="8">
                  <c:v>Aug</c:v>
                </c:pt>
                <c:pt idx="9">
                  <c:v>Sep</c:v>
                </c:pt>
                <c:pt idx="10">
                  <c:v>Oct</c:v>
                </c:pt>
                <c:pt idx="11">
                  <c:v>Nov</c:v>
                </c:pt>
                <c:pt idx="12">
                  <c:v>Dec</c:v>
                </c:pt>
                <c:pt idx="13">
                  <c:v>Jan</c:v>
                </c:pt>
                <c:pt idx="14">
                  <c:v>Feb</c:v>
                </c:pt>
                <c:pt idx="15">
                  <c:v>Mar</c:v>
                </c:pt>
                <c:pt idx="16">
                  <c:v>April </c:v>
                </c:pt>
                <c:pt idx="17">
                  <c:v>May</c:v>
                </c:pt>
              </c:strCache>
            </c:strRef>
          </c:cat>
          <c:val>
            <c:numRef>
              <c:f>'[TAT SCC Auto running 18 months .xlsx]Sheet1'!$D$8:$D$25</c:f>
              <c:numCache>
                <c:formatCode>General</c:formatCode>
                <c:ptCount val="18"/>
                <c:pt idx="0">
                  <c:v>0.84</c:v>
                </c:pt>
                <c:pt idx="1">
                  <c:v>1.02</c:v>
                </c:pt>
                <c:pt idx="2">
                  <c:v>0.76</c:v>
                </c:pt>
                <c:pt idx="3">
                  <c:v>0.71</c:v>
                </c:pt>
                <c:pt idx="4">
                  <c:v>0.56000000000000005</c:v>
                </c:pt>
                <c:pt idx="5">
                  <c:v>0.63</c:v>
                </c:pt>
                <c:pt idx="6">
                  <c:v>0.69</c:v>
                </c:pt>
                <c:pt idx="7">
                  <c:v>1.04</c:v>
                </c:pt>
                <c:pt idx="8">
                  <c:v>0.97</c:v>
                </c:pt>
                <c:pt idx="9">
                  <c:v>0.77</c:v>
                </c:pt>
                <c:pt idx="10">
                  <c:v>1.07</c:v>
                </c:pt>
                <c:pt idx="11">
                  <c:v>0.99</c:v>
                </c:pt>
                <c:pt idx="12">
                  <c:v>1.1599999999999999</c:v>
                </c:pt>
                <c:pt idx="13">
                  <c:v>0.8</c:v>
                </c:pt>
                <c:pt idx="14">
                  <c:v>1.1599999999999999</c:v>
                </c:pt>
                <c:pt idx="15">
                  <c:v>1.08</c:v>
                </c:pt>
                <c:pt idx="16">
                  <c:v>0.97</c:v>
                </c:pt>
                <c:pt idx="17">
                  <c:v>1.19</c:v>
                </c:pt>
              </c:numCache>
            </c:numRef>
          </c:val>
          <c:smooth val="0"/>
        </c:ser>
        <c:dLbls>
          <c:showLegendKey val="0"/>
          <c:showVal val="0"/>
          <c:showCatName val="0"/>
          <c:showSerName val="0"/>
          <c:showPercent val="0"/>
          <c:showBubbleSize val="0"/>
        </c:dLbls>
        <c:marker val="1"/>
        <c:smooth val="0"/>
        <c:axId val="166390016"/>
        <c:axId val="166392576"/>
      </c:lineChart>
      <c:catAx>
        <c:axId val="166390016"/>
        <c:scaling>
          <c:orientation val="minMax"/>
        </c:scaling>
        <c:delete val="0"/>
        <c:axPos val="b"/>
        <c:title>
          <c:tx>
            <c:rich>
              <a:bodyPr/>
              <a:lstStyle/>
              <a:p>
                <a:pPr>
                  <a:defRPr sz="1150" b="1" i="0" u="none" strike="noStrike" baseline="0">
                    <a:solidFill>
                      <a:srgbClr val="000000"/>
                    </a:solidFill>
                    <a:latin typeface="Arial"/>
                    <a:ea typeface="Arial"/>
                    <a:cs typeface="Arial"/>
                  </a:defRPr>
                </a:pPr>
                <a:r>
                  <a:rPr lang="en-US" dirty="0"/>
                  <a:t>December 2013</a:t>
                </a:r>
                <a:r>
                  <a:rPr lang="en-US" baseline="0" dirty="0"/>
                  <a:t> </a:t>
                </a:r>
                <a:r>
                  <a:rPr lang="en-US" dirty="0"/>
                  <a:t>- </a:t>
                </a:r>
                <a:r>
                  <a:rPr lang="en-US" dirty="0" smtClean="0"/>
                  <a:t>May </a:t>
                </a:r>
                <a:r>
                  <a:rPr lang="en-US" dirty="0"/>
                  <a:t>2015</a:t>
                </a:r>
              </a:p>
            </c:rich>
          </c:tx>
          <c:layout>
            <c:manualLayout>
              <c:xMode val="edge"/>
              <c:yMode val="edge"/>
              <c:x val="0.34675845064821442"/>
              <c:y val="0.81491002813837454"/>
            </c:manualLayout>
          </c:layout>
          <c:overlay val="0"/>
          <c:spPr>
            <a:noFill/>
            <a:ln w="25400">
              <a:noFill/>
            </a:ln>
          </c:spPr>
        </c:title>
        <c:numFmt formatCode="General" sourceLinked="1"/>
        <c:majorTickMark val="out"/>
        <c:minorTickMark val="none"/>
        <c:tickLblPos val="nextTo"/>
        <c:spPr>
          <a:ln w="3175">
            <a:solidFill>
              <a:srgbClr val="000000"/>
            </a:solidFill>
            <a:prstDash val="solid"/>
          </a:ln>
        </c:spPr>
        <c:txPr>
          <a:bodyPr rot="-2700000" vert="horz"/>
          <a:lstStyle/>
          <a:p>
            <a:pPr>
              <a:defRPr sz="1150" b="0" i="0" u="none" strike="noStrike" baseline="0">
                <a:solidFill>
                  <a:srgbClr val="000000"/>
                </a:solidFill>
                <a:latin typeface="Arial"/>
                <a:ea typeface="Arial"/>
                <a:cs typeface="Arial"/>
              </a:defRPr>
            </a:pPr>
            <a:endParaRPr lang="en-US"/>
          </a:p>
        </c:txPr>
        <c:crossAx val="166392576"/>
        <c:crosses val="autoZero"/>
        <c:auto val="1"/>
        <c:lblAlgn val="ctr"/>
        <c:lblOffset val="100"/>
        <c:tickLblSkip val="1"/>
        <c:tickMarkSkip val="1"/>
        <c:noMultiLvlLbl val="0"/>
      </c:catAx>
      <c:valAx>
        <c:axId val="166392576"/>
        <c:scaling>
          <c:orientation val="minMax"/>
          <c:max val="1.8"/>
        </c:scaling>
        <c:delete val="0"/>
        <c:axPos val="l"/>
        <c:majorGridlines>
          <c:spPr>
            <a:ln w="3175">
              <a:solidFill>
                <a:srgbClr val="000000"/>
              </a:solidFill>
              <a:prstDash val="solid"/>
            </a:ln>
          </c:spPr>
        </c:majorGridlines>
        <c:title>
          <c:tx>
            <c:rich>
              <a:bodyPr/>
              <a:lstStyle/>
              <a:p>
                <a:pPr>
                  <a:defRPr sz="1150" b="1" i="0" u="none" strike="noStrike" baseline="0">
                    <a:solidFill>
                      <a:srgbClr val="000000"/>
                    </a:solidFill>
                    <a:latin typeface="Arial"/>
                    <a:ea typeface="Arial"/>
                    <a:cs typeface="Arial"/>
                  </a:defRPr>
                </a:pPr>
                <a:r>
                  <a:rPr lang="en-US"/>
                  <a:t>Percentage</a:t>
                </a:r>
              </a:p>
            </c:rich>
          </c:tx>
          <c:layout>
            <c:manualLayout>
              <c:xMode val="edge"/>
              <c:yMode val="edge"/>
              <c:x val="5.236425524934381E-3"/>
              <c:y val="0.32390745501285345"/>
            </c:manualLayout>
          </c:layout>
          <c:overlay val="0"/>
          <c:spPr>
            <a:noFill/>
            <a:ln w="25400">
              <a:noFill/>
            </a:ln>
          </c:spPr>
        </c:title>
        <c:numFmt formatCode="General" sourceLinked="1"/>
        <c:majorTickMark val="out"/>
        <c:minorTickMark val="none"/>
        <c:tickLblPos val="nextTo"/>
        <c:spPr>
          <a:ln w="3175">
            <a:solidFill>
              <a:srgbClr val="000000"/>
            </a:solidFill>
            <a:prstDash val="solid"/>
          </a:ln>
        </c:spPr>
        <c:txPr>
          <a:bodyPr rot="0" vert="horz"/>
          <a:lstStyle/>
          <a:p>
            <a:pPr>
              <a:defRPr sz="1150" b="0" i="0" u="none" strike="noStrike" baseline="0">
                <a:solidFill>
                  <a:srgbClr val="000000"/>
                </a:solidFill>
                <a:latin typeface="Arial"/>
                <a:ea typeface="Arial"/>
                <a:cs typeface="Arial"/>
              </a:defRPr>
            </a:pPr>
            <a:endParaRPr lang="en-US"/>
          </a:p>
        </c:txPr>
        <c:crossAx val="166390016"/>
        <c:crosses val="autoZero"/>
        <c:crossBetween val="between"/>
        <c:majorUnit val="0.2"/>
        <c:minorUnit val="0.1"/>
      </c:valAx>
      <c:spPr>
        <a:solidFill>
          <a:srgbClr val="C0C0C0"/>
        </a:solidFill>
        <a:ln w="12700">
          <a:solidFill>
            <a:srgbClr val="808080"/>
          </a:solidFill>
          <a:prstDash val="solid"/>
        </a:ln>
      </c:spPr>
    </c:plotArea>
    <c:legend>
      <c:legendPos val="r"/>
      <c:layout>
        <c:manualLayout>
          <c:xMode val="edge"/>
          <c:yMode val="edge"/>
          <c:x val="0.13799301968974306"/>
          <c:y val="0.88431876606683801"/>
          <c:w val="0.75687090188995187"/>
          <c:h val="9.4258783204798635E-2"/>
        </c:manualLayout>
      </c:layout>
      <c:overlay val="0"/>
      <c:spPr>
        <a:solidFill>
          <a:srgbClr val="FFFFFF"/>
        </a:solidFill>
        <a:ln w="3175">
          <a:solidFill>
            <a:srgbClr val="000000"/>
          </a:solidFill>
          <a:prstDash val="solid"/>
        </a:ln>
      </c:spPr>
      <c:txPr>
        <a:bodyPr/>
        <a:lstStyle/>
        <a:p>
          <a:pPr>
            <a:defRPr sz="970" b="0" i="0" u="none" strike="noStrike" baseline="0">
              <a:solidFill>
                <a:srgbClr val="000000"/>
              </a:solidFill>
              <a:latin typeface="Arial"/>
              <a:ea typeface="Arial"/>
              <a:cs typeface="Arial"/>
            </a:defRPr>
          </a:pPr>
          <a:endParaRPr lang="en-US"/>
        </a:p>
      </c:txPr>
    </c:legend>
    <c:plotVisOnly val="1"/>
    <c:dispBlanksAs val="gap"/>
    <c:showDLblsOverMax val="0"/>
  </c:chart>
  <c:spPr>
    <a:solidFill>
      <a:srgbClr val="FFFFFF"/>
    </a:solidFill>
    <a:ln w="3175">
      <a:solidFill>
        <a:srgbClr val="000000"/>
      </a:solidFill>
      <a:prstDash val="solid"/>
    </a:ln>
  </c:spPr>
  <c:txPr>
    <a:bodyPr/>
    <a:lstStyle/>
    <a:p>
      <a:pPr>
        <a:defRPr sz="1150" b="0" i="0" u="none" strike="noStrike" baseline="0">
          <a:solidFill>
            <a:srgbClr val="000000"/>
          </a:solidFill>
          <a:latin typeface="Arial"/>
          <a:ea typeface="Arial"/>
          <a:cs typeface="Arial"/>
        </a:defRPr>
      </a:pPr>
      <a:endParaRPr lang="en-US"/>
    </a:p>
  </c:txPr>
  <c:externalData r:id="rId1">
    <c:autoUpdate val="0"/>
  </c:externalData>
  <c:userShapes r:id="rId2"/>
</c:chartSpace>
</file>

<file path=ppt/drawings/drawing1.xml><?xml version="1.0" encoding="utf-8"?>
<c:userShapes xmlns:c="http://schemas.openxmlformats.org/drawingml/2006/chart">
  <cdr:relSizeAnchor xmlns:cdr="http://schemas.openxmlformats.org/drawingml/2006/chartDrawing">
    <cdr:from>
      <cdr:x>0.53224</cdr:x>
      <cdr:y>0.89655</cdr:y>
    </cdr:from>
    <cdr:to>
      <cdr:x>0.70806</cdr:x>
      <cdr:y>0.96552</cdr:y>
    </cdr:to>
    <cdr:sp macro="" textlink="">
      <cdr:nvSpPr>
        <cdr:cNvPr id="2" name="TextBox 1"/>
        <cdr:cNvSpPr txBox="1"/>
      </cdr:nvSpPr>
      <cdr:spPr>
        <a:xfrm xmlns:a="http://schemas.openxmlformats.org/drawingml/2006/main">
          <a:off x="2767981" y="2971800"/>
          <a:ext cx="914400" cy="228600"/>
        </a:xfrm>
        <a:prstGeom xmlns:a="http://schemas.openxmlformats.org/drawingml/2006/main" prst="rect">
          <a:avLst/>
        </a:prstGeom>
        <a:solidFill xmlns:a="http://schemas.openxmlformats.org/drawingml/2006/main">
          <a:schemeClr val="bg1"/>
        </a:solidFill>
      </cdr:spPr>
      <cdr:txBody>
        <a:bodyPr xmlns:a="http://schemas.openxmlformats.org/drawingml/2006/main" vertOverflow="clip" wrap="square" rtlCol="0"/>
        <a:lstStyle xmlns:a="http://schemas.openxmlformats.org/drawingml/2006/main"/>
        <a:p xmlns:a="http://schemas.openxmlformats.org/drawingml/2006/main">
          <a:r>
            <a:rPr lang="en-US" sz="1000" dirty="0" smtClean="0"/>
            <a:t>Actual</a:t>
          </a:r>
          <a:endParaRPr lang="en-US" sz="1000" dirty="0"/>
        </a:p>
      </cdr:txBody>
    </cdr:sp>
  </cdr:relSizeAnchor>
</c:userShapes>
</file>

<file path=ppt/drawings/drawing2.xml><?xml version="1.0" encoding="utf-8"?>
<c:userShapes xmlns:c="http://schemas.openxmlformats.org/drawingml/2006/chart">
  <cdr:relSizeAnchor xmlns:cdr="http://schemas.openxmlformats.org/drawingml/2006/chartDrawing">
    <cdr:from>
      <cdr:x>0.14268</cdr:x>
      <cdr:y>0.40921</cdr:y>
    </cdr:from>
    <cdr:to>
      <cdr:x>0.86778</cdr:x>
      <cdr:y>0.41288</cdr:y>
    </cdr:to>
    <cdr:cxnSp macro="">
      <cdr:nvCxnSpPr>
        <cdr:cNvPr id="3" name="Straight Connector 2"/>
        <cdr:cNvCxnSpPr/>
      </cdr:nvCxnSpPr>
      <cdr:spPr>
        <a:xfrm xmlns:a="http://schemas.openxmlformats.org/drawingml/2006/main">
          <a:off x="821532" y="1524000"/>
          <a:ext cx="4175027" cy="13668"/>
        </a:xfrm>
        <a:prstGeom xmlns:a="http://schemas.openxmlformats.org/drawingml/2006/main" prst="line">
          <a:avLst/>
        </a:prstGeom>
      </cdr:spPr>
      <cdr:style>
        <a:lnRef xmlns:a="http://schemas.openxmlformats.org/drawingml/2006/main" idx="3">
          <a:schemeClr val="accent2"/>
        </a:lnRef>
        <a:fillRef xmlns:a="http://schemas.openxmlformats.org/drawingml/2006/main" idx="0">
          <a:schemeClr val="accent2"/>
        </a:fillRef>
        <a:effectRef xmlns:a="http://schemas.openxmlformats.org/drawingml/2006/main" idx="2">
          <a:schemeClr val="accent2"/>
        </a:effectRef>
        <a:fontRef xmlns:a="http://schemas.openxmlformats.org/drawingml/2006/main" idx="minor">
          <a:schemeClr val="tx1"/>
        </a:fontRef>
      </cdr:style>
    </cdr:cxnSp>
  </cdr:relSizeAnchor>
</c:userShapes>
</file>

<file path=ppt/drawings/drawing3.xml><?xml version="1.0" encoding="utf-8"?>
<c:userShapes xmlns:c="http://schemas.openxmlformats.org/drawingml/2006/chart">
  <cdr:relSizeAnchor xmlns:cdr="http://schemas.openxmlformats.org/drawingml/2006/chartDrawing">
    <cdr:from>
      <cdr:x>0.40502</cdr:x>
      <cdr:y>0.27249</cdr:y>
    </cdr:from>
    <cdr:to>
      <cdr:x>0.55556</cdr:x>
      <cdr:y>0.35219</cdr:y>
    </cdr:to>
    <cdr:sp macro="" textlink="">
      <cdr:nvSpPr>
        <cdr:cNvPr id="4" name="TextBox 3"/>
        <cdr:cNvSpPr txBox="1"/>
      </cdr:nvSpPr>
      <cdr:spPr>
        <a:xfrm xmlns:a="http://schemas.openxmlformats.org/drawingml/2006/main">
          <a:off x="2152650" y="1009650"/>
          <a:ext cx="800100" cy="295275"/>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a:p>
      </cdr:txBody>
    </cdr:sp>
  </cdr:relSizeAnchor>
  <cdr:relSizeAnchor xmlns:cdr="http://schemas.openxmlformats.org/drawingml/2006/chartDrawing">
    <cdr:from>
      <cdr:x>0.41219</cdr:x>
      <cdr:y>0.29563</cdr:y>
    </cdr:from>
    <cdr:to>
      <cdr:x>0.58781</cdr:x>
      <cdr:y>0.39589</cdr:y>
    </cdr:to>
    <cdr:sp macro="" textlink="">
      <cdr:nvSpPr>
        <cdr:cNvPr id="5" name="TextBox 4"/>
        <cdr:cNvSpPr txBox="1"/>
      </cdr:nvSpPr>
      <cdr:spPr>
        <a:xfrm xmlns:a="http://schemas.openxmlformats.org/drawingml/2006/main">
          <a:off x="2190751" y="1095375"/>
          <a:ext cx="933450" cy="371475"/>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800"/>
        </a:p>
      </cdr:txBody>
    </cdr:sp>
  </cdr:relSizeAnchor>
  <cdr:relSizeAnchor xmlns:cdr="http://schemas.openxmlformats.org/drawingml/2006/chartDrawing">
    <cdr:from>
      <cdr:x>0.53047</cdr:x>
      <cdr:y>0.38046</cdr:y>
    </cdr:from>
    <cdr:to>
      <cdr:x>0.66487</cdr:x>
      <cdr:y>0.47558</cdr:y>
    </cdr:to>
    <cdr:sp macro="" textlink="">
      <cdr:nvSpPr>
        <cdr:cNvPr id="12" name="TextBox 11"/>
        <cdr:cNvSpPr txBox="1"/>
      </cdr:nvSpPr>
      <cdr:spPr>
        <a:xfrm xmlns:a="http://schemas.openxmlformats.org/drawingml/2006/main">
          <a:off x="2819400" y="1409700"/>
          <a:ext cx="714375" cy="352425"/>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800"/>
        </a:p>
      </cdr:txBody>
    </cdr:sp>
  </cdr:relSizeAnchor>
  <cdr:relSizeAnchor xmlns:cdr="http://schemas.openxmlformats.org/drawingml/2006/chartDrawing">
    <cdr:from>
      <cdr:x>0.71207</cdr:x>
      <cdr:y>0.38132</cdr:y>
    </cdr:from>
    <cdr:to>
      <cdr:x>0.85125</cdr:x>
      <cdr:y>0.45758</cdr:y>
    </cdr:to>
    <cdr:sp macro="" textlink="">
      <cdr:nvSpPr>
        <cdr:cNvPr id="18" name="TextBox 1"/>
        <cdr:cNvSpPr txBox="1"/>
      </cdr:nvSpPr>
      <cdr:spPr>
        <a:xfrm xmlns:a="http://schemas.openxmlformats.org/drawingml/2006/main">
          <a:off x="3784600" y="1412875"/>
          <a:ext cx="739775" cy="282575"/>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endParaRPr lang="en-US" sz="800"/>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6322" name="Rectangle 2"/>
          <p:cNvSpPr>
            <a:spLocks noGrp="1" noChangeArrowheads="1"/>
          </p:cNvSpPr>
          <p:nvPr>
            <p:ph type="hdr" sz="quarter"/>
          </p:nvPr>
        </p:nvSpPr>
        <p:spPr bwMode="auto">
          <a:xfrm>
            <a:off x="1" y="0"/>
            <a:ext cx="3026622" cy="465138"/>
          </a:xfrm>
          <a:prstGeom prst="rect">
            <a:avLst/>
          </a:prstGeom>
          <a:noFill/>
          <a:ln w="9525">
            <a:noFill/>
            <a:miter lim="800000"/>
            <a:headEnd/>
            <a:tailEnd/>
          </a:ln>
          <a:effectLst/>
        </p:spPr>
        <p:txBody>
          <a:bodyPr vert="horz" wrap="square" lIns="91496" tIns="45748" rIns="91496" bIns="45748" numCol="1" anchor="t" anchorCtr="0" compatLnSpc="1">
            <a:prstTxWarp prst="textNoShape">
              <a:avLst/>
            </a:prstTxWarp>
          </a:bodyPr>
          <a:lstStyle>
            <a:lvl1pPr algn="l">
              <a:defRPr sz="1200" b="0"/>
            </a:lvl1pPr>
          </a:lstStyle>
          <a:p>
            <a:pPr>
              <a:defRPr/>
            </a:pPr>
            <a:endParaRPr lang="en-US"/>
          </a:p>
        </p:txBody>
      </p:sp>
      <p:sp>
        <p:nvSpPr>
          <p:cNvPr id="56323" name="Rectangle 3"/>
          <p:cNvSpPr>
            <a:spLocks noGrp="1" noChangeArrowheads="1"/>
          </p:cNvSpPr>
          <p:nvPr>
            <p:ph type="dt" sz="quarter" idx="1"/>
          </p:nvPr>
        </p:nvSpPr>
        <p:spPr bwMode="auto">
          <a:xfrm>
            <a:off x="3956794" y="0"/>
            <a:ext cx="3026622" cy="465138"/>
          </a:xfrm>
          <a:prstGeom prst="rect">
            <a:avLst/>
          </a:prstGeom>
          <a:noFill/>
          <a:ln w="9525">
            <a:noFill/>
            <a:miter lim="800000"/>
            <a:headEnd/>
            <a:tailEnd/>
          </a:ln>
          <a:effectLst/>
        </p:spPr>
        <p:txBody>
          <a:bodyPr vert="horz" wrap="square" lIns="91496" tIns="45748" rIns="91496" bIns="45748" numCol="1" anchor="t" anchorCtr="0" compatLnSpc="1">
            <a:prstTxWarp prst="textNoShape">
              <a:avLst/>
            </a:prstTxWarp>
          </a:bodyPr>
          <a:lstStyle>
            <a:lvl1pPr algn="r">
              <a:defRPr sz="1200" b="0"/>
            </a:lvl1pPr>
          </a:lstStyle>
          <a:p>
            <a:pPr>
              <a:defRPr/>
            </a:pPr>
            <a:endParaRPr lang="en-US"/>
          </a:p>
        </p:txBody>
      </p:sp>
      <p:sp>
        <p:nvSpPr>
          <p:cNvPr id="56324" name="Rectangle 4"/>
          <p:cNvSpPr>
            <a:spLocks noGrp="1" noChangeArrowheads="1"/>
          </p:cNvSpPr>
          <p:nvPr>
            <p:ph type="ftr" sz="quarter" idx="2"/>
          </p:nvPr>
        </p:nvSpPr>
        <p:spPr bwMode="auto">
          <a:xfrm>
            <a:off x="1" y="8816975"/>
            <a:ext cx="3026622" cy="465138"/>
          </a:xfrm>
          <a:prstGeom prst="rect">
            <a:avLst/>
          </a:prstGeom>
          <a:noFill/>
          <a:ln w="9525">
            <a:noFill/>
            <a:miter lim="800000"/>
            <a:headEnd/>
            <a:tailEnd/>
          </a:ln>
          <a:effectLst/>
        </p:spPr>
        <p:txBody>
          <a:bodyPr vert="horz" wrap="square" lIns="91496" tIns="45748" rIns="91496" bIns="45748" numCol="1" anchor="b" anchorCtr="0" compatLnSpc="1">
            <a:prstTxWarp prst="textNoShape">
              <a:avLst/>
            </a:prstTxWarp>
          </a:bodyPr>
          <a:lstStyle>
            <a:lvl1pPr algn="l">
              <a:defRPr sz="1200" b="0"/>
            </a:lvl1pPr>
          </a:lstStyle>
          <a:p>
            <a:pPr>
              <a:defRPr/>
            </a:pPr>
            <a:endParaRPr lang="en-US"/>
          </a:p>
        </p:txBody>
      </p:sp>
      <p:sp>
        <p:nvSpPr>
          <p:cNvPr id="56325" name="Rectangle 5"/>
          <p:cNvSpPr>
            <a:spLocks noGrp="1" noChangeArrowheads="1"/>
          </p:cNvSpPr>
          <p:nvPr>
            <p:ph type="sldNum" sz="quarter" idx="3"/>
          </p:nvPr>
        </p:nvSpPr>
        <p:spPr bwMode="auto">
          <a:xfrm>
            <a:off x="3956794" y="8816975"/>
            <a:ext cx="3026622" cy="465138"/>
          </a:xfrm>
          <a:prstGeom prst="rect">
            <a:avLst/>
          </a:prstGeom>
          <a:noFill/>
          <a:ln w="9525">
            <a:noFill/>
            <a:miter lim="800000"/>
            <a:headEnd/>
            <a:tailEnd/>
          </a:ln>
          <a:effectLst/>
        </p:spPr>
        <p:txBody>
          <a:bodyPr vert="horz" wrap="square" lIns="91496" tIns="45748" rIns="91496" bIns="45748" numCol="1" anchor="b" anchorCtr="0" compatLnSpc="1">
            <a:prstTxWarp prst="textNoShape">
              <a:avLst/>
            </a:prstTxWarp>
          </a:bodyPr>
          <a:lstStyle>
            <a:lvl1pPr algn="r">
              <a:defRPr sz="1200" b="0"/>
            </a:lvl1pPr>
          </a:lstStyle>
          <a:p>
            <a:pPr>
              <a:defRPr/>
            </a:pPr>
            <a:fld id="{080973A0-0314-40D9-8222-CAF7A3A76826}" type="slidenum">
              <a:rPr lang="en-US"/>
              <a:pPr>
                <a:defRPr/>
              </a:pPr>
              <a:t>‹#›</a:t>
            </a:fld>
            <a:endParaRPr lang="en-US"/>
          </a:p>
        </p:txBody>
      </p:sp>
    </p:spTree>
    <p:extLst>
      <p:ext uri="{BB962C8B-B14F-4D97-AF65-F5344CB8AC3E}">
        <p14:creationId xmlns:p14="http://schemas.microsoft.com/office/powerpoint/2010/main" val="415277042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2770" name="Rectangle 2"/>
          <p:cNvSpPr>
            <a:spLocks noGrp="1" noChangeArrowheads="1"/>
          </p:cNvSpPr>
          <p:nvPr>
            <p:ph type="hdr" sz="quarter"/>
          </p:nvPr>
        </p:nvSpPr>
        <p:spPr bwMode="auto">
          <a:xfrm>
            <a:off x="1" y="0"/>
            <a:ext cx="3026622" cy="465138"/>
          </a:xfrm>
          <a:prstGeom prst="rect">
            <a:avLst/>
          </a:prstGeom>
          <a:noFill/>
          <a:ln w="9525">
            <a:noFill/>
            <a:miter lim="800000"/>
            <a:headEnd/>
            <a:tailEnd/>
          </a:ln>
          <a:effectLst/>
        </p:spPr>
        <p:txBody>
          <a:bodyPr vert="horz" wrap="square" lIns="91496" tIns="45748" rIns="91496" bIns="45748" numCol="1" anchor="t" anchorCtr="0" compatLnSpc="1">
            <a:prstTxWarp prst="textNoShape">
              <a:avLst/>
            </a:prstTxWarp>
          </a:bodyPr>
          <a:lstStyle>
            <a:lvl1pPr algn="l">
              <a:defRPr sz="1200" b="0"/>
            </a:lvl1pPr>
          </a:lstStyle>
          <a:p>
            <a:pPr>
              <a:defRPr/>
            </a:pPr>
            <a:endParaRPr lang="en-US"/>
          </a:p>
        </p:txBody>
      </p:sp>
      <p:sp>
        <p:nvSpPr>
          <p:cNvPr id="32771" name="Rectangle 3"/>
          <p:cNvSpPr>
            <a:spLocks noGrp="1" noChangeArrowheads="1"/>
          </p:cNvSpPr>
          <p:nvPr>
            <p:ph type="dt" idx="1"/>
          </p:nvPr>
        </p:nvSpPr>
        <p:spPr bwMode="auto">
          <a:xfrm>
            <a:off x="3956794" y="0"/>
            <a:ext cx="3026622" cy="465138"/>
          </a:xfrm>
          <a:prstGeom prst="rect">
            <a:avLst/>
          </a:prstGeom>
          <a:noFill/>
          <a:ln w="9525">
            <a:noFill/>
            <a:miter lim="800000"/>
            <a:headEnd/>
            <a:tailEnd/>
          </a:ln>
          <a:effectLst/>
        </p:spPr>
        <p:txBody>
          <a:bodyPr vert="horz" wrap="square" lIns="91496" tIns="45748" rIns="91496" bIns="45748" numCol="1" anchor="t" anchorCtr="0" compatLnSpc="1">
            <a:prstTxWarp prst="textNoShape">
              <a:avLst/>
            </a:prstTxWarp>
          </a:bodyPr>
          <a:lstStyle>
            <a:lvl1pPr algn="r">
              <a:defRPr sz="1200" b="0"/>
            </a:lvl1pPr>
          </a:lstStyle>
          <a:p>
            <a:pPr>
              <a:defRPr/>
            </a:pPr>
            <a:endParaRPr lang="en-US"/>
          </a:p>
        </p:txBody>
      </p:sp>
      <p:sp>
        <p:nvSpPr>
          <p:cNvPr id="15364" name="Rectangle 4"/>
          <p:cNvSpPr>
            <a:spLocks noGrp="1" noRot="1" noChangeAspect="1" noChangeArrowheads="1" noTextEdit="1"/>
          </p:cNvSpPr>
          <p:nvPr>
            <p:ph type="sldImg" idx="2"/>
          </p:nvPr>
        </p:nvSpPr>
        <p:spPr bwMode="auto">
          <a:xfrm>
            <a:off x="2166938" y="695325"/>
            <a:ext cx="2651125" cy="3481388"/>
          </a:xfrm>
          <a:prstGeom prst="rect">
            <a:avLst/>
          </a:prstGeom>
          <a:noFill/>
          <a:ln w="9525">
            <a:solidFill>
              <a:srgbClr val="000000"/>
            </a:solidFill>
            <a:miter lim="800000"/>
            <a:headEnd/>
            <a:tailEnd/>
          </a:ln>
        </p:spPr>
      </p:sp>
      <p:sp>
        <p:nvSpPr>
          <p:cNvPr id="32773" name="Rectangle 5"/>
          <p:cNvSpPr>
            <a:spLocks noGrp="1" noChangeArrowheads="1"/>
          </p:cNvSpPr>
          <p:nvPr>
            <p:ph type="body" sz="quarter" idx="3"/>
          </p:nvPr>
        </p:nvSpPr>
        <p:spPr bwMode="auto">
          <a:xfrm>
            <a:off x="698818" y="4410075"/>
            <a:ext cx="5587366" cy="4178300"/>
          </a:xfrm>
          <a:prstGeom prst="rect">
            <a:avLst/>
          </a:prstGeom>
          <a:noFill/>
          <a:ln w="9525">
            <a:noFill/>
            <a:miter lim="800000"/>
            <a:headEnd/>
            <a:tailEnd/>
          </a:ln>
          <a:effectLst/>
        </p:spPr>
        <p:txBody>
          <a:bodyPr vert="horz" wrap="square" lIns="91496" tIns="45748" rIns="91496" bIns="4574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32774" name="Rectangle 6"/>
          <p:cNvSpPr>
            <a:spLocks noGrp="1" noChangeArrowheads="1"/>
          </p:cNvSpPr>
          <p:nvPr>
            <p:ph type="ftr" sz="quarter" idx="4"/>
          </p:nvPr>
        </p:nvSpPr>
        <p:spPr bwMode="auto">
          <a:xfrm>
            <a:off x="1" y="8816975"/>
            <a:ext cx="3026622" cy="465138"/>
          </a:xfrm>
          <a:prstGeom prst="rect">
            <a:avLst/>
          </a:prstGeom>
          <a:noFill/>
          <a:ln w="9525">
            <a:noFill/>
            <a:miter lim="800000"/>
            <a:headEnd/>
            <a:tailEnd/>
          </a:ln>
          <a:effectLst/>
        </p:spPr>
        <p:txBody>
          <a:bodyPr vert="horz" wrap="square" lIns="91496" tIns="45748" rIns="91496" bIns="45748" numCol="1" anchor="b" anchorCtr="0" compatLnSpc="1">
            <a:prstTxWarp prst="textNoShape">
              <a:avLst/>
            </a:prstTxWarp>
          </a:bodyPr>
          <a:lstStyle>
            <a:lvl1pPr algn="l">
              <a:defRPr sz="1200" b="0"/>
            </a:lvl1pPr>
          </a:lstStyle>
          <a:p>
            <a:pPr>
              <a:defRPr/>
            </a:pPr>
            <a:endParaRPr lang="en-US"/>
          </a:p>
        </p:txBody>
      </p:sp>
      <p:sp>
        <p:nvSpPr>
          <p:cNvPr id="32775" name="Rectangle 7"/>
          <p:cNvSpPr>
            <a:spLocks noGrp="1" noChangeArrowheads="1"/>
          </p:cNvSpPr>
          <p:nvPr>
            <p:ph type="sldNum" sz="quarter" idx="5"/>
          </p:nvPr>
        </p:nvSpPr>
        <p:spPr bwMode="auto">
          <a:xfrm>
            <a:off x="3956794" y="8816975"/>
            <a:ext cx="3026622" cy="465138"/>
          </a:xfrm>
          <a:prstGeom prst="rect">
            <a:avLst/>
          </a:prstGeom>
          <a:noFill/>
          <a:ln w="9525">
            <a:noFill/>
            <a:miter lim="800000"/>
            <a:headEnd/>
            <a:tailEnd/>
          </a:ln>
          <a:effectLst/>
        </p:spPr>
        <p:txBody>
          <a:bodyPr vert="horz" wrap="square" lIns="91496" tIns="45748" rIns="91496" bIns="45748" numCol="1" anchor="b" anchorCtr="0" compatLnSpc="1">
            <a:prstTxWarp prst="textNoShape">
              <a:avLst/>
            </a:prstTxWarp>
          </a:bodyPr>
          <a:lstStyle>
            <a:lvl1pPr algn="r">
              <a:defRPr sz="1200" b="0"/>
            </a:lvl1pPr>
          </a:lstStyle>
          <a:p>
            <a:pPr>
              <a:defRPr/>
            </a:pPr>
            <a:fld id="{479AC776-80F3-41EA-89B2-D4AF591B1990}" type="slidenum">
              <a:rPr lang="en-US"/>
              <a:pPr>
                <a:defRPr/>
              </a:pPr>
              <a:t>‹#›</a:t>
            </a:fld>
            <a:endParaRPr lang="en-US"/>
          </a:p>
        </p:txBody>
      </p:sp>
    </p:spTree>
    <p:extLst>
      <p:ext uri="{BB962C8B-B14F-4D97-AF65-F5344CB8AC3E}">
        <p14:creationId xmlns:p14="http://schemas.microsoft.com/office/powerpoint/2010/main" val="271279688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Arial" charset="0"/>
      </a:defRPr>
    </a:lvl1pPr>
    <a:lvl2pPr marL="457200" algn="l" rtl="0" eaLnBrk="0" fontAlgn="base" hangingPunct="0">
      <a:spcBef>
        <a:spcPct val="30000"/>
      </a:spcBef>
      <a:spcAft>
        <a:spcPct val="0"/>
      </a:spcAft>
      <a:defRPr sz="1200" kern="1200">
        <a:solidFill>
          <a:schemeClr val="tx1"/>
        </a:solidFill>
        <a:latin typeface="Arial" charset="0"/>
        <a:ea typeface="+mn-ea"/>
        <a:cs typeface="Arial" charset="0"/>
      </a:defRPr>
    </a:lvl2pPr>
    <a:lvl3pPr marL="914400" algn="l" rtl="0" eaLnBrk="0" fontAlgn="base" hangingPunct="0">
      <a:spcBef>
        <a:spcPct val="30000"/>
      </a:spcBef>
      <a:spcAft>
        <a:spcPct val="0"/>
      </a:spcAft>
      <a:defRPr sz="1200" kern="1200">
        <a:solidFill>
          <a:schemeClr val="tx1"/>
        </a:solidFill>
        <a:latin typeface="Arial" charset="0"/>
        <a:ea typeface="+mn-ea"/>
        <a:cs typeface="Arial" charset="0"/>
      </a:defRPr>
    </a:lvl3pPr>
    <a:lvl4pPr marL="1371600" algn="l" rtl="0" eaLnBrk="0" fontAlgn="base" hangingPunct="0">
      <a:spcBef>
        <a:spcPct val="30000"/>
      </a:spcBef>
      <a:spcAft>
        <a:spcPct val="0"/>
      </a:spcAft>
      <a:defRPr sz="1200" kern="1200">
        <a:solidFill>
          <a:schemeClr val="tx1"/>
        </a:solidFill>
        <a:latin typeface="Arial" charset="0"/>
        <a:ea typeface="+mn-ea"/>
        <a:cs typeface="Arial" charset="0"/>
      </a:defRPr>
    </a:lvl4pPr>
    <a:lvl5pPr marL="1828800" algn="l" rtl="0" eaLnBrk="0" fontAlgn="base" hangingPunct="0">
      <a:spcBef>
        <a:spcPct val="30000"/>
      </a:spcBef>
      <a:spcAft>
        <a:spcPct val="0"/>
      </a:spcAft>
      <a:defRPr sz="1200" kern="1200">
        <a:solidFill>
          <a:schemeClr val="tx1"/>
        </a:solidFill>
        <a:latin typeface="Arial"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479AC776-80F3-41EA-89B2-D4AF591B1990}" type="slidenum">
              <a:rPr lang="en-US" smtClean="0">
                <a:solidFill>
                  <a:prstClr val="black"/>
                </a:solidFill>
              </a:rPr>
              <a:pPr>
                <a:defRPr/>
              </a:pPr>
              <a:t>5</a:t>
            </a:fld>
            <a:endParaRPr lang="en-US">
              <a:solidFill>
                <a:prstClr val="black"/>
              </a:solidFill>
            </a:endParaRPr>
          </a:p>
        </p:txBody>
      </p:sp>
    </p:spTree>
    <p:extLst>
      <p:ext uri="{BB962C8B-B14F-4D97-AF65-F5344CB8AC3E}">
        <p14:creationId xmlns:p14="http://schemas.microsoft.com/office/powerpoint/2010/main" val="344213066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418495" y="3915073"/>
            <a:ext cx="4736495" cy="2700338"/>
          </a:xfrm>
        </p:spPr>
        <p:txBody>
          <a:bodyPr/>
          <a:lstStyle/>
          <a:p>
            <a:r>
              <a:rPr lang="en-US" smtClean="0"/>
              <a:t>Click to edit Master title style</a:t>
            </a:r>
            <a:endParaRPr lang="en-US"/>
          </a:p>
        </p:txBody>
      </p:sp>
      <p:sp>
        <p:nvSpPr>
          <p:cNvPr id="3" name="Subtitle 2"/>
          <p:cNvSpPr>
            <a:spLocks noGrp="1"/>
          </p:cNvSpPr>
          <p:nvPr>
            <p:ph type="subTitle" idx="1"/>
          </p:nvPr>
        </p:nvSpPr>
        <p:spPr>
          <a:xfrm>
            <a:off x="835782" y="7140477"/>
            <a:ext cx="3901924" cy="3221236"/>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3929AFC6-DF19-495B-9AB6-36B39B1B74A3}"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A0875A14-F66C-4270-8090-6FF511A11F35}"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041020" y="506314"/>
            <a:ext cx="1254276" cy="1074926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278191" y="506314"/>
            <a:ext cx="3646715" cy="1074926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439B5ECB-2E06-44D5-895B-95C5FACBA87D}"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278190" y="506314"/>
            <a:ext cx="5017105" cy="107492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04A5FC02-213A-4E8D-B0D3-765678F76614}"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32DDD98E-4E61-4D30-875B-C4B56950376A}"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40267" y="8096846"/>
            <a:ext cx="4737705" cy="2504480"/>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440267" y="5340251"/>
            <a:ext cx="4737705" cy="2756594"/>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FD4AB942-184B-4C2C-A445-229FCC3C52F8}"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278191" y="2939951"/>
            <a:ext cx="2450495" cy="831562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2844801" y="2939951"/>
            <a:ext cx="2450495" cy="831562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90B7AE6E-1594-476C-BF6E-C9F793322186}"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78190" y="504229"/>
            <a:ext cx="5017105" cy="2100263"/>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278191" y="2821186"/>
            <a:ext cx="2462590" cy="117514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278191" y="3996333"/>
            <a:ext cx="2462590" cy="726132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2831496" y="2821186"/>
            <a:ext cx="2463800" cy="117514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2831496" y="3996333"/>
            <a:ext cx="2463800" cy="726132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3C3C19FB-A2F2-47FA-B5CB-E95BBE47B8B0}"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A6873211-624A-4B2C-BE8D-B1A603DF2311}"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052E4BBB-E246-4D35-9631-CE29CCA641D9}"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78191" y="502147"/>
            <a:ext cx="1833638" cy="2135683"/>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2179562" y="502147"/>
            <a:ext cx="3115733" cy="1075551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278191" y="2637830"/>
            <a:ext cx="1833638" cy="861982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CB93716F-F5EF-4736-A207-EE29A492192D}"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92201" y="8821937"/>
            <a:ext cx="3344333" cy="103971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092201" y="1125141"/>
            <a:ext cx="3344333" cy="7561362"/>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092201" y="9861650"/>
            <a:ext cx="3344333" cy="147935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7456BCCF-0CE8-49FA-A970-D2B2C5EDCB98}"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365125" y="385763"/>
            <a:ext cx="6584950" cy="1600200"/>
          </a:xfrm>
          <a:prstGeom prst="rect">
            <a:avLst/>
          </a:prstGeom>
          <a:noFill/>
          <a:ln w="9525">
            <a:noFill/>
            <a:miter lim="800000"/>
            <a:headEnd/>
            <a:tailEnd/>
          </a:ln>
        </p:spPr>
        <p:txBody>
          <a:bodyPr vert="horz" wrap="square" lIns="96661" tIns="48331" rIns="96661" bIns="48331"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365125" y="2239963"/>
            <a:ext cx="6584950" cy="6335712"/>
          </a:xfrm>
          <a:prstGeom prst="rect">
            <a:avLst/>
          </a:prstGeom>
          <a:noFill/>
          <a:ln w="9525">
            <a:noFill/>
            <a:miter lim="800000"/>
            <a:headEnd/>
            <a:tailEnd/>
          </a:ln>
        </p:spPr>
        <p:txBody>
          <a:bodyPr vert="horz" wrap="square" lIns="96661" tIns="48331" rIns="96661" bIns="48331"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365125" y="8742363"/>
            <a:ext cx="1708150" cy="666750"/>
          </a:xfrm>
          <a:prstGeom prst="rect">
            <a:avLst/>
          </a:prstGeom>
          <a:noFill/>
          <a:ln w="9525">
            <a:noFill/>
            <a:miter lim="800000"/>
            <a:headEnd/>
            <a:tailEnd/>
          </a:ln>
          <a:effectLst/>
        </p:spPr>
        <p:txBody>
          <a:bodyPr vert="horz" wrap="square" lIns="96661" tIns="48331" rIns="96661" bIns="48331" numCol="1" anchor="t" anchorCtr="0" compatLnSpc="1">
            <a:prstTxWarp prst="textNoShape">
              <a:avLst/>
            </a:prstTxWarp>
          </a:bodyPr>
          <a:lstStyle>
            <a:lvl1pPr algn="l">
              <a:defRPr b="0"/>
            </a:lvl1pPr>
          </a:lstStyle>
          <a:p>
            <a:pPr>
              <a:defRPr/>
            </a:pPr>
            <a:endParaRPr lang="en-US"/>
          </a:p>
        </p:txBody>
      </p:sp>
      <p:sp>
        <p:nvSpPr>
          <p:cNvPr id="1029" name="Rectangle 5"/>
          <p:cNvSpPr>
            <a:spLocks noGrp="1" noChangeArrowheads="1"/>
          </p:cNvSpPr>
          <p:nvPr>
            <p:ph type="ftr" sz="quarter" idx="3"/>
          </p:nvPr>
        </p:nvSpPr>
        <p:spPr bwMode="auto">
          <a:xfrm>
            <a:off x="2498725" y="8742363"/>
            <a:ext cx="2317750" cy="666750"/>
          </a:xfrm>
          <a:prstGeom prst="rect">
            <a:avLst/>
          </a:prstGeom>
          <a:noFill/>
          <a:ln w="9525">
            <a:noFill/>
            <a:miter lim="800000"/>
            <a:headEnd/>
            <a:tailEnd/>
          </a:ln>
          <a:effectLst/>
        </p:spPr>
        <p:txBody>
          <a:bodyPr vert="horz" wrap="square" lIns="96661" tIns="48331" rIns="96661" bIns="48331" numCol="1" anchor="t" anchorCtr="0" compatLnSpc="1">
            <a:prstTxWarp prst="textNoShape">
              <a:avLst/>
            </a:prstTxWarp>
          </a:bodyPr>
          <a:lstStyle>
            <a:lvl1pPr algn="ctr">
              <a:defRPr b="0"/>
            </a:lvl1pPr>
          </a:lstStyle>
          <a:p>
            <a:pPr>
              <a:defRPr/>
            </a:pPr>
            <a:endParaRPr lang="en-US"/>
          </a:p>
        </p:txBody>
      </p:sp>
      <p:sp>
        <p:nvSpPr>
          <p:cNvPr id="1030" name="Rectangle 6"/>
          <p:cNvSpPr>
            <a:spLocks noGrp="1" noChangeArrowheads="1"/>
          </p:cNvSpPr>
          <p:nvPr>
            <p:ph type="sldNum" sz="quarter" idx="4"/>
          </p:nvPr>
        </p:nvSpPr>
        <p:spPr bwMode="auto">
          <a:xfrm>
            <a:off x="5241925" y="8742363"/>
            <a:ext cx="1708150" cy="666750"/>
          </a:xfrm>
          <a:prstGeom prst="rect">
            <a:avLst/>
          </a:prstGeom>
          <a:noFill/>
          <a:ln w="9525">
            <a:noFill/>
            <a:miter lim="800000"/>
            <a:headEnd/>
            <a:tailEnd/>
          </a:ln>
          <a:effectLst/>
        </p:spPr>
        <p:txBody>
          <a:bodyPr vert="horz" wrap="square" lIns="96661" tIns="48331" rIns="96661" bIns="48331" numCol="1" anchor="t" anchorCtr="0" compatLnSpc="1">
            <a:prstTxWarp prst="textNoShape">
              <a:avLst/>
            </a:prstTxWarp>
          </a:bodyPr>
          <a:lstStyle>
            <a:lvl1pPr algn="r">
              <a:defRPr b="0"/>
            </a:lvl1pPr>
          </a:lstStyle>
          <a:p>
            <a:pPr>
              <a:defRPr/>
            </a:pPr>
            <a:fld id="{A4409EF8-F279-4E03-9251-A7DC938D91E1}"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sldNum="0" hdr="0" ftr="0" dt="0"/>
  <p:txStyles>
    <p:titleStyle>
      <a:lvl1pPr algn="ctr" defTabSz="966788" rtl="0" eaLnBrk="0" fontAlgn="base" hangingPunct="0">
        <a:spcBef>
          <a:spcPct val="0"/>
        </a:spcBef>
        <a:spcAft>
          <a:spcPct val="0"/>
        </a:spcAft>
        <a:defRPr sz="4700">
          <a:solidFill>
            <a:schemeClr val="tx2"/>
          </a:solidFill>
          <a:latin typeface="+mj-lt"/>
          <a:ea typeface="+mj-ea"/>
          <a:cs typeface="+mj-cs"/>
        </a:defRPr>
      </a:lvl1pPr>
      <a:lvl2pPr algn="ctr" defTabSz="966788" rtl="0" eaLnBrk="0" fontAlgn="base" hangingPunct="0">
        <a:spcBef>
          <a:spcPct val="0"/>
        </a:spcBef>
        <a:spcAft>
          <a:spcPct val="0"/>
        </a:spcAft>
        <a:defRPr sz="4700">
          <a:solidFill>
            <a:schemeClr val="tx2"/>
          </a:solidFill>
          <a:latin typeface="Arial" charset="0"/>
          <a:cs typeface="Arial" charset="0"/>
        </a:defRPr>
      </a:lvl2pPr>
      <a:lvl3pPr algn="ctr" defTabSz="966788" rtl="0" eaLnBrk="0" fontAlgn="base" hangingPunct="0">
        <a:spcBef>
          <a:spcPct val="0"/>
        </a:spcBef>
        <a:spcAft>
          <a:spcPct val="0"/>
        </a:spcAft>
        <a:defRPr sz="4700">
          <a:solidFill>
            <a:schemeClr val="tx2"/>
          </a:solidFill>
          <a:latin typeface="Arial" charset="0"/>
          <a:cs typeface="Arial" charset="0"/>
        </a:defRPr>
      </a:lvl3pPr>
      <a:lvl4pPr algn="ctr" defTabSz="966788" rtl="0" eaLnBrk="0" fontAlgn="base" hangingPunct="0">
        <a:spcBef>
          <a:spcPct val="0"/>
        </a:spcBef>
        <a:spcAft>
          <a:spcPct val="0"/>
        </a:spcAft>
        <a:defRPr sz="4700">
          <a:solidFill>
            <a:schemeClr val="tx2"/>
          </a:solidFill>
          <a:latin typeface="Arial" charset="0"/>
          <a:cs typeface="Arial" charset="0"/>
        </a:defRPr>
      </a:lvl4pPr>
      <a:lvl5pPr algn="ctr" defTabSz="966788" rtl="0" eaLnBrk="0" fontAlgn="base" hangingPunct="0">
        <a:spcBef>
          <a:spcPct val="0"/>
        </a:spcBef>
        <a:spcAft>
          <a:spcPct val="0"/>
        </a:spcAft>
        <a:defRPr sz="4700">
          <a:solidFill>
            <a:schemeClr val="tx2"/>
          </a:solidFill>
          <a:latin typeface="Arial" charset="0"/>
          <a:cs typeface="Arial" charset="0"/>
        </a:defRPr>
      </a:lvl5pPr>
      <a:lvl6pPr marL="457200" algn="ctr" defTabSz="966788" rtl="0" fontAlgn="base">
        <a:spcBef>
          <a:spcPct val="0"/>
        </a:spcBef>
        <a:spcAft>
          <a:spcPct val="0"/>
        </a:spcAft>
        <a:defRPr sz="4700">
          <a:solidFill>
            <a:schemeClr val="tx2"/>
          </a:solidFill>
          <a:latin typeface="Arial" charset="0"/>
          <a:cs typeface="Arial" charset="0"/>
        </a:defRPr>
      </a:lvl6pPr>
      <a:lvl7pPr marL="914400" algn="ctr" defTabSz="966788" rtl="0" fontAlgn="base">
        <a:spcBef>
          <a:spcPct val="0"/>
        </a:spcBef>
        <a:spcAft>
          <a:spcPct val="0"/>
        </a:spcAft>
        <a:defRPr sz="4700">
          <a:solidFill>
            <a:schemeClr val="tx2"/>
          </a:solidFill>
          <a:latin typeface="Arial" charset="0"/>
          <a:cs typeface="Arial" charset="0"/>
        </a:defRPr>
      </a:lvl7pPr>
      <a:lvl8pPr marL="1371600" algn="ctr" defTabSz="966788" rtl="0" fontAlgn="base">
        <a:spcBef>
          <a:spcPct val="0"/>
        </a:spcBef>
        <a:spcAft>
          <a:spcPct val="0"/>
        </a:spcAft>
        <a:defRPr sz="4700">
          <a:solidFill>
            <a:schemeClr val="tx2"/>
          </a:solidFill>
          <a:latin typeface="Arial" charset="0"/>
          <a:cs typeface="Arial" charset="0"/>
        </a:defRPr>
      </a:lvl8pPr>
      <a:lvl9pPr marL="1828800" algn="ctr" defTabSz="966788" rtl="0" fontAlgn="base">
        <a:spcBef>
          <a:spcPct val="0"/>
        </a:spcBef>
        <a:spcAft>
          <a:spcPct val="0"/>
        </a:spcAft>
        <a:defRPr sz="4700">
          <a:solidFill>
            <a:schemeClr val="tx2"/>
          </a:solidFill>
          <a:latin typeface="Arial" charset="0"/>
          <a:cs typeface="Arial" charset="0"/>
        </a:defRPr>
      </a:lvl9pPr>
    </p:titleStyle>
    <p:bodyStyle>
      <a:lvl1pPr marL="361950" indent="-361950" algn="l" defTabSz="966788" rtl="0" eaLnBrk="0" fontAlgn="base" hangingPunct="0">
        <a:spcBef>
          <a:spcPct val="20000"/>
        </a:spcBef>
        <a:spcAft>
          <a:spcPct val="0"/>
        </a:spcAft>
        <a:buChar char="•"/>
        <a:defRPr sz="3400">
          <a:solidFill>
            <a:schemeClr val="tx1"/>
          </a:solidFill>
          <a:latin typeface="+mn-lt"/>
          <a:ea typeface="+mn-ea"/>
          <a:cs typeface="+mn-cs"/>
        </a:defRPr>
      </a:lvl1pPr>
      <a:lvl2pPr marL="785813" indent="-303213" algn="l" defTabSz="966788" rtl="0" eaLnBrk="0" fontAlgn="base" hangingPunct="0">
        <a:spcBef>
          <a:spcPct val="20000"/>
        </a:spcBef>
        <a:spcAft>
          <a:spcPct val="0"/>
        </a:spcAft>
        <a:buChar char="–"/>
        <a:defRPr sz="3000">
          <a:solidFill>
            <a:schemeClr val="tx1"/>
          </a:solidFill>
          <a:latin typeface="+mn-lt"/>
          <a:cs typeface="+mn-cs"/>
        </a:defRPr>
      </a:lvl2pPr>
      <a:lvl3pPr marL="1208088" indent="-241300" algn="l" defTabSz="966788" rtl="0" eaLnBrk="0" fontAlgn="base" hangingPunct="0">
        <a:spcBef>
          <a:spcPct val="20000"/>
        </a:spcBef>
        <a:spcAft>
          <a:spcPct val="0"/>
        </a:spcAft>
        <a:buChar char="•"/>
        <a:defRPr sz="2500">
          <a:solidFill>
            <a:schemeClr val="tx1"/>
          </a:solidFill>
          <a:latin typeface="+mn-lt"/>
          <a:cs typeface="+mn-cs"/>
        </a:defRPr>
      </a:lvl3pPr>
      <a:lvl4pPr marL="1692275" indent="-242888" algn="l" defTabSz="966788" rtl="0" eaLnBrk="0" fontAlgn="base" hangingPunct="0">
        <a:spcBef>
          <a:spcPct val="20000"/>
        </a:spcBef>
        <a:spcAft>
          <a:spcPct val="0"/>
        </a:spcAft>
        <a:buChar char="–"/>
        <a:defRPr sz="2100">
          <a:solidFill>
            <a:schemeClr val="tx1"/>
          </a:solidFill>
          <a:latin typeface="+mn-lt"/>
          <a:cs typeface="+mn-cs"/>
        </a:defRPr>
      </a:lvl4pPr>
      <a:lvl5pPr marL="2174875" indent="-241300" algn="l" defTabSz="966788" rtl="0" eaLnBrk="0" fontAlgn="base" hangingPunct="0">
        <a:spcBef>
          <a:spcPct val="20000"/>
        </a:spcBef>
        <a:spcAft>
          <a:spcPct val="0"/>
        </a:spcAft>
        <a:buChar char="»"/>
        <a:defRPr sz="2100">
          <a:solidFill>
            <a:schemeClr val="tx1"/>
          </a:solidFill>
          <a:latin typeface="+mn-lt"/>
          <a:cs typeface="+mn-cs"/>
        </a:defRPr>
      </a:lvl5pPr>
      <a:lvl6pPr marL="2632075" indent="-241300" algn="l" defTabSz="966788" rtl="0" fontAlgn="base">
        <a:spcBef>
          <a:spcPct val="20000"/>
        </a:spcBef>
        <a:spcAft>
          <a:spcPct val="0"/>
        </a:spcAft>
        <a:buChar char="»"/>
        <a:defRPr sz="2100">
          <a:solidFill>
            <a:schemeClr val="tx1"/>
          </a:solidFill>
          <a:latin typeface="+mn-lt"/>
          <a:cs typeface="+mn-cs"/>
        </a:defRPr>
      </a:lvl6pPr>
      <a:lvl7pPr marL="3089275" indent="-241300" algn="l" defTabSz="966788" rtl="0" fontAlgn="base">
        <a:spcBef>
          <a:spcPct val="20000"/>
        </a:spcBef>
        <a:spcAft>
          <a:spcPct val="0"/>
        </a:spcAft>
        <a:buChar char="»"/>
        <a:defRPr sz="2100">
          <a:solidFill>
            <a:schemeClr val="tx1"/>
          </a:solidFill>
          <a:latin typeface="+mn-lt"/>
          <a:cs typeface="+mn-cs"/>
        </a:defRPr>
      </a:lvl7pPr>
      <a:lvl8pPr marL="3546475" indent="-241300" algn="l" defTabSz="966788" rtl="0" fontAlgn="base">
        <a:spcBef>
          <a:spcPct val="20000"/>
        </a:spcBef>
        <a:spcAft>
          <a:spcPct val="0"/>
        </a:spcAft>
        <a:buChar char="»"/>
        <a:defRPr sz="2100">
          <a:solidFill>
            <a:schemeClr val="tx1"/>
          </a:solidFill>
          <a:latin typeface="+mn-lt"/>
          <a:cs typeface="+mn-cs"/>
        </a:defRPr>
      </a:lvl8pPr>
      <a:lvl9pPr marL="4003675" indent="-241300" algn="l" defTabSz="966788" rtl="0" fontAlgn="base">
        <a:spcBef>
          <a:spcPct val="20000"/>
        </a:spcBef>
        <a:spcAft>
          <a:spcPct val="0"/>
        </a:spcAft>
        <a:buChar char="»"/>
        <a:defRPr sz="21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chart" Target="../charts/chart5.xml"/></Relationships>
</file>

<file path=ppt/slides/_rels/slide6.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chart" Target="../charts/chart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chart" Target="../charts/chart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Text Box 6"/>
          <p:cNvSpPr txBox="1">
            <a:spLocks noChangeArrowheads="1"/>
          </p:cNvSpPr>
          <p:nvPr/>
        </p:nvSpPr>
        <p:spPr bwMode="auto">
          <a:xfrm>
            <a:off x="855663" y="4378325"/>
            <a:ext cx="5748337" cy="1738313"/>
          </a:xfrm>
          <a:prstGeom prst="rect">
            <a:avLst/>
          </a:prstGeom>
          <a:noFill/>
          <a:ln w="25400">
            <a:noFill/>
            <a:miter lim="800000"/>
            <a:headEnd/>
            <a:tailEnd/>
          </a:ln>
        </p:spPr>
        <p:txBody>
          <a:bodyPr wrap="none" lIns="193322" tIns="144992" rIns="193322" bIns="144992">
            <a:spAutoFit/>
          </a:bodyPr>
          <a:lstStyle/>
          <a:p>
            <a:pPr algn="ctr" defTabSz="966788"/>
            <a:r>
              <a:rPr lang="en-US" sz="4700">
                <a:solidFill>
                  <a:srgbClr val="000066"/>
                </a:solidFill>
              </a:rPr>
              <a:t>Clinical Pathology</a:t>
            </a:r>
          </a:p>
          <a:p>
            <a:pPr algn="ctr" defTabSz="966788"/>
            <a:r>
              <a:rPr lang="en-US" sz="4700">
                <a:solidFill>
                  <a:srgbClr val="000066"/>
                </a:solidFill>
              </a:rPr>
              <a:t>Quality Dashboard</a:t>
            </a:r>
          </a:p>
        </p:txBody>
      </p:sp>
      <p:sp>
        <p:nvSpPr>
          <p:cNvPr id="2052" name="Text Box 8"/>
          <p:cNvSpPr txBox="1">
            <a:spLocks noChangeArrowheads="1"/>
          </p:cNvSpPr>
          <p:nvPr/>
        </p:nvSpPr>
        <p:spPr bwMode="auto">
          <a:xfrm>
            <a:off x="2506826" y="7372856"/>
            <a:ext cx="2301557" cy="620826"/>
          </a:xfrm>
          <a:prstGeom prst="rect">
            <a:avLst/>
          </a:prstGeom>
          <a:noFill/>
          <a:ln w="9525">
            <a:noFill/>
            <a:miter lim="800000"/>
            <a:headEnd/>
            <a:tailEnd/>
          </a:ln>
        </p:spPr>
        <p:txBody>
          <a:bodyPr wrap="none" lIns="96661" tIns="48331" rIns="96661" bIns="48331">
            <a:spAutoFit/>
          </a:bodyPr>
          <a:lstStyle/>
          <a:p>
            <a:pPr algn="ctr" defTabSz="966788"/>
            <a:r>
              <a:rPr lang="en-US" sz="3400" dirty="0" smtClean="0">
                <a:solidFill>
                  <a:srgbClr val="000066"/>
                </a:solidFill>
              </a:rPr>
              <a:t>June 2015</a:t>
            </a:r>
            <a:endParaRPr lang="en-US" sz="3400" dirty="0">
              <a:solidFill>
                <a:srgbClr val="000066"/>
              </a:solidFill>
            </a:endParaRPr>
          </a:p>
        </p:txBody>
      </p:sp>
      <p:sp>
        <p:nvSpPr>
          <p:cNvPr id="2053" name="Rectangle 9"/>
          <p:cNvSpPr>
            <a:spLocks noChangeArrowheads="1"/>
          </p:cNvSpPr>
          <p:nvPr/>
        </p:nvSpPr>
        <p:spPr bwMode="auto">
          <a:xfrm>
            <a:off x="161925" y="160338"/>
            <a:ext cx="6991350" cy="9280525"/>
          </a:xfrm>
          <a:prstGeom prst="rect">
            <a:avLst/>
          </a:prstGeom>
          <a:noFill/>
          <a:ln w="76200" cmpd="thickThin">
            <a:solidFill>
              <a:srgbClr val="000066"/>
            </a:solidFill>
            <a:miter lim="800000"/>
            <a:headEnd/>
            <a:tailEnd/>
          </a:ln>
        </p:spPr>
        <p:txBody>
          <a:bodyPr wrap="none" anchor="ctr"/>
          <a:lstStyle/>
          <a:p>
            <a:pPr algn="ctr"/>
            <a:endParaRPr lang="en-US"/>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47800" y="1604170"/>
            <a:ext cx="4800600" cy="26916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a:spLocks noGrp="1"/>
          </p:cNvSpPr>
          <p:nvPr>
            <p:ph type="title" idx="4294967295"/>
          </p:nvPr>
        </p:nvSpPr>
        <p:spPr>
          <a:xfrm>
            <a:off x="304800" y="152400"/>
            <a:ext cx="6584950" cy="914400"/>
          </a:xfrm>
        </p:spPr>
        <p:txBody>
          <a:bodyPr/>
          <a:lstStyle/>
          <a:p>
            <a:r>
              <a:rPr lang="en-US" sz="1400" u="sng" dirty="0" smtClean="0">
                <a:solidFill>
                  <a:schemeClr val="accent2"/>
                </a:solidFill>
              </a:rPr>
              <a:t/>
            </a:r>
            <a:br>
              <a:rPr lang="en-US" sz="1400" u="sng" dirty="0" smtClean="0">
                <a:solidFill>
                  <a:schemeClr val="accent2"/>
                </a:solidFill>
              </a:rPr>
            </a:br>
            <a:r>
              <a:rPr lang="en-US" sz="1400" u="sng" dirty="0" smtClean="0">
                <a:solidFill>
                  <a:schemeClr val="accent2"/>
                </a:solidFill>
              </a:rPr>
              <a:t/>
            </a:r>
            <a:br>
              <a:rPr lang="en-US" sz="1400" u="sng" dirty="0" smtClean="0">
                <a:solidFill>
                  <a:schemeClr val="accent2"/>
                </a:solidFill>
              </a:rPr>
            </a:br>
            <a:r>
              <a:rPr lang="en-US" sz="1400" b="1" dirty="0">
                <a:solidFill>
                  <a:schemeClr val="accent2"/>
                </a:solidFill>
              </a:rPr>
              <a:t>Clinical </a:t>
            </a:r>
            <a:r>
              <a:rPr lang="en-US" sz="1400" b="1" dirty="0" smtClean="0">
                <a:solidFill>
                  <a:schemeClr val="accent2"/>
                </a:solidFill>
              </a:rPr>
              <a:t>Pathology-Current Projects</a:t>
            </a:r>
            <a:br>
              <a:rPr lang="en-US" sz="1400" b="1" dirty="0" smtClean="0">
                <a:solidFill>
                  <a:schemeClr val="accent2"/>
                </a:solidFill>
              </a:rPr>
            </a:br>
            <a:r>
              <a:rPr lang="en-US" sz="1400" b="1" dirty="0" smtClean="0">
                <a:solidFill>
                  <a:schemeClr val="accent2"/>
                </a:solidFill>
              </a:rPr>
              <a:t>**</a:t>
            </a:r>
            <a:r>
              <a:rPr lang="en-US" sz="1200" dirty="0" smtClean="0">
                <a:solidFill>
                  <a:schemeClr val="accent2"/>
                </a:solidFill>
              </a:rPr>
              <a:t>This is a highlight of projects ongoing in the CP labs.  This list is not meant to be all inclusive of every activity occurring in the department.</a:t>
            </a:r>
            <a:r>
              <a:rPr lang="en-US" sz="1200" u="sng" dirty="0">
                <a:solidFill>
                  <a:schemeClr val="accent2"/>
                </a:solidFill>
              </a:rPr>
              <a:t/>
            </a:r>
            <a:br>
              <a:rPr lang="en-US" sz="1200" u="sng" dirty="0">
                <a:solidFill>
                  <a:schemeClr val="accent2"/>
                </a:solidFill>
              </a:rPr>
            </a:br>
            <a:endParaRPr lang="en-US" sz="1200" dirty="0" smtClean="0"/>
          </a:p>
        </p:txBody>
      </p:sp>
      <p:graphicFrame>
        <p:nvGraphicFramePr>
          <p:cNvPr id="5" name="Content Placeholder 6"/>
          <p:cNvGraphicFramePr>
            <a:graphicFrameLocks/>
          </p:cNvGraphicFramePr>
          <p:nvPr>
            <p:extLst>
              <p:ext uri="{D42A27DB-BD31-4B8C-83A1-F6EECF244321}">
                <p14:modId xmlns:p14="http://schemas.microsoft.com/office/powerpoint/2010/main" val="1446545451"/>
              </p:ext>
            </p:extLst>
          </p:nvPr>
        </p:nvGraphicFramePr>
        <p:xfrm>
          <a:off x="345374" y="1883485"/>
          <a:ext cx="6584949" cy="6040120"/>
        </p:xfrm>
        <a:graphic>
          <a:graphicData uri="http://schemas.openxmlformats.org/drawingml/2006/table">
            <a:tbl>
              <a:tblPr firstRow="1" bandRow="1">
                <a:tableStyleId>{5C22544A-7EE6-4342-B048-85BDC9FD1C3A}</a:tableStyleId>
              </a:tblPr>
              <a:tblGrid>
                <a:gridCol w="1752600"/>
                <a:gridCol w="2637366"/>
                <a:gridCol w="2194983"/>
              </a:tblGrid>
              <a:tr h="370840">
                <a:tc>
                  <a:txBody>
                    <a:bodyPr/>
                    <a:lstStyle/>
                    <a:p>
                      <a:pPr algn="ctr"/>
                      <a:r>
                        <a:rPr lang="en-US" dirty="0" smtClean="0">
                          <a:solidFill>
                            <a:schemeClr val="accent5">
                              <a:lumMod val="10000"/>
                            </a:schemeClr>
                          </a:solidFill>
                        </a:rPr>
                        <a:t>Project</a:t>
                      </a:r>
                      <a:endParaRPr lang="en-US" dirty="0">
                        <a:solidFill>
                          <a:schemeClr val="accent5">
                            <a:lumMod val="10000"/>
                          </a:schemeClr>
                        </a:solidFill>
                      </a:endParaRPr>
                    </a:p>
                  </a:txBody>
                  <a:tcPr/>
                </a:tc>
                <a:tc>
                  <a:txBody>
                    <a:bodyPr/>
                    <a:lstStyle/>
                    <a:p>
                      <a:pPr algn="ctr"/>
                      <a:r>
                        <a:rPr lang="en-US" dirty="0" smtClean="0">
                          <a:solidFill>
                            <a:schemeClr val="accent5">
                              <a:lumMod val="10000"/>
                            </a:schemeClr>
                          </a:solidFill>
                        </a:rPr>
                        <a:t>Brief Description</a:t>
                      </a:r>
                      <a:endParaRPr lang="en-US" dirty="0">
                        <a:solidFill>
                          <a:schemeClr val="accent5">
                            <a:lumMod val="10000"/>
                          </a:schemeClr>
                        </a:solidFill>
                      </a:endParaRPr>
                    </a:p>
                  </a:txBody>
                  <a:tcPr/>
                </a:tc>
                <a:tc>
                  <a:txBody>
                    <a:bodyPr/>
                    <a:lstStyle/>
                    <a:p>
                      <a:pPr algn="ctr"/>
                      <a:r>
                        <a:rPr lang="en-US" dirty="0" smtClean="0">
                          <a:solidFill>
                            <a:schemeClr val="accent5">
                              <a:lumMod val="10000"/>
                            </a:schemeClr>
                          </a:solidFill>
                        </a:rPr>
                        <a:t>Owner</a:t>
                      </a:r>
                      <a:endParaRPr lang="en-US" dirty="0">
                        <a:solidFill>
                          <a:schemeClr val="accent5">
                            <a:lumMod val="10000"/>
                          </a:schemeClr>
                        </a:solidFill>
                      </a:endParaRPr>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t>Cancelled Tests- No specimen Received</a:t>
                      </a:r>
                    </a:p>
                    <a:p>
                      <a:endParaRPr lang="en-US" sz="12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t>Determine </a:t>
                      </a:r>
                      <a:r>
                        <a:rPr lang="en-US" sz="1200" baseline="0" dirty="0" smtClean="0"/>
                        <a:t> the root cause(s) of tests being ordered but the associated specimen not arriving in the Clinical Laboratory</a:t>
                      </a:r>
                      <a:endParaRPr lang="en-US" sz="1200" dirty="0" smtClean="0"/>
                    </a:p>
                    <a:p>
                      <a:endParaRPr lang="en-US" sz="1200" dirty="0"/>
                    </a:p>
                  </a:txBody>
                  <a:tcPr/>
                </a:tc>
                <a:tc>
                  <a:txBody>
                    <a:bodyPr/>
                    <a:lstStyle/>
                    <a:p>
                      <a:r>
                        <a:rPr lang="en-US" sz="1200" dirty="0" smtClean="0"/>
                        <a:t>Kristina</a:t>
                      </a:r>
                      <a:r>
                        <a:rPr lang="en-US" sz="1200" baseline="0" dirty="0" smtClean="0"/>
                        <a:t> Martin,</a:t>
                      </a:r>
                      <a:endParaRPr lang="en-US" sz="1200" dirty="0" smtClean="0"/>
                    </a:p>
                    <a:p>
                      <a:r>
                        <a:rPr lang="en-US" sz="1200" dirty="0" smtClean="0"/>
                        <a:t>Suzanne Butch</a:t>
                      </a:r>
                    </a:p>
                    <a:p>
                      <a:endParaRPr lang="en-US" sz="1200" dirty="0"/>
                    </a:p>
                  </a:txBody>
                  <a:tcPr/>
                </a:tc>
              </a:tr>
              <a:tr h="370840">
                <a:tc>
                  <a:txBody>
                    <a:bodyPr/>
                    <a:lstStyle/>
                    <a:p>
                      <a:r>
                        <a:rPr lang="en-US" sz="1200" dirty="0" smtClean="0"/>
                        <a:t>Phlebotomy </a:t>
                      </a:r>
                      <a:endParaRPr lang="en-US" sz="1200" dirty="0"/>
                    </a:p>
                  </a:txBody>
                  <a:tcPr/>
                </a:tc>
                <a:tc>
                  <a:txBody>
                    <a:bodyPr/>
                    <a:lstStyle/>
                    <a:p>
                      <a:r>
                        <a:rPr lang="en-US" sz="1200" dirty="0" smtClean="0"/>
                        <a:t>Inpatient Order Management to reduce unnecessary draws </a:t>
                      </a:r>
                      <a:r>
                        <a:rPr lang="en-US" sz="1200" baseline="0" dirty="0" smtClean="0"/>
                        <a:t> &amp;  TAT and increase patient satisfaction</a:t>
                      </a:r>
                      <a:endParaRPr lang="en-US" sz="1200" dirty="0"/>
                    </a:p>
                  </a:txBody>
                  <a:tcPr/>
                </a:tc>
                <a:tc>
                  <a:txBody>
                    <a:bodyPr/>
                    <a:lstStyle/>
                    <a:p>
                      <a:r>
                        <a:rPr lang="en-US" sz="1200" dirty="0" smtClean="0"/>
                        <a:t>H. Neusius, B. Tolle, S. Butch</a:t>
                      </a:r>
                      <a:endParaRPr lang="en-US" sz="1200" dirty="0"/>
                    </a:p>
                  </a:txBody>
                  <a:tcPr/>
                </a:tc>
              </a:tr>
              <a:tr h="370840">
                <a:tc>
                  <a:txBody>
                    <a:bodyPr/>
                    <a:lstStyle/>
                    <a:p>
                      <a:r>
                        <a:rPr lang="en-US" sz="1200" dirty="0" smtClean="0"/>
                        <a:t>Test Utilization</a:t>
                      </a:r>
                      <a:endParaRPr lang="en-US" sz="1200" dirty="0"/>
                    </a:p>
                  </a:txBody>
                  <a:tcPr/>
                </a:tc>
                <a:tc>
                  <a:txBody>
                    <a:bodyPr/>
                    <a:lstStyle/>
                    <a:p>
                      <a:r>
                        <a:rPr lang="en-US" sz="1200" dirty="0" smtClean="0"/>
                        <a:t>Pilot – use of Troponin Testing </a:t>
                      </a:r>
                      <a:endParaRPr lang="en-US" sz="1200" dirty="0"/>
                    </a:p>
                  </a:txBody>
                  <a:tcPr/>
                </a:tc>
                <a:tc>
                  <a:txBody>
                    <a:bodyPr/>
                    <a:lstStyle/>
                    <a:p>
                      <a:r>
                        <a:rPr lang="en-US" sz="1200" dirty="0" smtClean="0"/>
                        <a:t>L. Schroeder, D. Giacherio,</a:t>
                      </a:r>
                      <a:r>
                        <a:rPr lang="en-US" sz="1200" baseline="0" dirty="0" smtClean="0"/>
                        <a:t> S. Owens, </a:t>
                      </a:r>
                      <a:r>
                        <a:rPr lang="en-US" sz="1200" kern="1200" dirty="0" smtClean="0">
                          <a:solidFill>
                            <a:schemeClr val="dk1"/>
                          </a:solidFill>
                          <a:effectLst/>
                          <a:latin typeface="+mn-lt"/>
                          <a:ea typeface="+mn-ea"/>
                          <a:cs typeface="+mn-cs"/>
                        </a:rPr>
                        <a:t>H.</a:t>
                      </a:r>
                      <a:r>
                        <a:rPr lang="en-US" sz="1200" kern="1200" baseline="0" dirty="0" smtClean="0">
                          <a:solidFill>
                            <a:schemeClr val="dk1"/>
                          </a:solidFill>
                          <a:effectLst/>
                          <a:latin typeface="+mn-lt"/>
                          <a:ea typeface="+mn-ea"/>
                          <a:cs typeface="+mn-cs"/>
                        </a:rPr>
                        <a:t> </a:t>
                      </a:r>
                      <a:r>
                        <a:rPr lang="en-US" sz="1200" kern="1200" dirty="0" err="1" smtClean="0">
                          <a:solidFill>
                            <a:schemeClr val="dk1"/>
                          </a:solidFill>
                          <a:effectLst/>
                          <a:latin typeface="+mn-lt"/>
                          <a:ea typeface="+mn-ea"/>
                          <a:cs typeface="+mn-cs"/>
                        </a:rPr>
                        <a:t>Gurm</a:t>
                      </a:r>
                      <a:r>
                        <a:rPr lang="en-US" sz="1200" kern="1200" baseline="0" dirty="0" smtClean="0">
                          <a:solidFill>
                            <a:schemeClr val="dk1"/>
                          </a:solidFill>
                          <a:effectLst/>
                          <a:latin typeface="+mn-lt"/>
                          <a:ea typeface="+mn-ea"/>
                          <a:cs typeface="+mn-cs"/>
                        </a:rPr>
                        <a:t> -</a:t>
                      </a:r>
                      <a:r>
                        <a:rPr lang="en-US" sz="1200" kern="1200" dirty="0" smtClean="0">
                          <a:solidFill>
                            <a:schemeClr val="dk1"/>
                          </a:solidFill>
                          <a:effectLst/>
                          <a:latin typeface="+mn-lt"/>
                          <a:ea typeface="+mn-ea"/>
                          <a:cs typeface="+mn-cs"/>
                        </a:rPr>
                        <a:t> </a:t>
                      </a:r>
                      <a:r>
                        <a:rPr lang="en-US" sz="1200" baseline="0" dirty="0" smtClean="0"/>
                        <a:t>Internal Medicine, </a:t>
                      </a:r>
                      <a:r>
                        <a:rPr lang="en-US" sz="1200" kern="1200" dirty="0" smtClean="0">
                          <a:solidFill>
                            <a:schemeClr val="dk1"/>
                          </a:solidFill>
                          <a:effectLst/>
                          <a:latin typeface="+mn-lt"/>
                          <a:ea typeface="+mn-ea"/>
                          <a:cs typeface="+mn-cs"/>
                        </a:rPr>
                        <a:t>S.</a:t>
                      </a:r>
                      <a:r>
                        <a:rPr lang="en-US" sz="1200" kern="1200" baseline="0" dirty="0" smtClean="0">
                          <a:solidFill>
                            <a:schemeClr val="dk1"/>
                          </a:solidFill>
                          <a:effectLst/>
                          <a:latin typeface="+mn-lt"/>
                          <a:ea typeface="+mn-ea"/>
                          <a:cs typeface="+mn-cs"/>
                        </a:rPr>
                        <a:t> </a:t>
                      </a:r>
                      <a:r>
                        <a:rPr lang="en-US" sz="1200" kern="1200" dirty="0" smtClean="0">
                          <a:solidFill>
                            <a:schemeClr val="dk1"/>
                          </a:solidFill>
                          <a:effectLst/>
                          <a:latin typeface="+mn-lt"/>
                          <a:ea typeface="+mn-ea"/>
                          <a:cs typeface="+mn-cs"/>
                        </a:rPr>
                        <a:t> </a:t>
                      </a:r>
                      <a:r>
                        <a:rPr lang="en-US" sz="1200" kern="1200" dirty="0" err="1" smtClean="0">
                          <a:solidFill>
                            <a:schemeClr val="dk1"/>
                          </a:solidFill>
                          <a:effectLst/>
                          <a:latin typeface="+mn-lt"/>
                          <a:ea typeface="+mn-ea"/>
                          <a:cs typeface="+mn-cs"/>
                        </a:rPr>
                        <a:t>Kronick</a:t>
                      </a:r>
                      <a:r>
                        <a:rPr lang="en-US" sz="1200" kern="1200" dirty="0" smtClean="0">
                          <a:solidFill>
                            <a:schemeClr val="dk1"/>
                          </a:solidFill>
                          <a:effectLst/>
                          <a:latin typeface="+mn-lt"/>
                          <a:ea typeface="+mn-ea"/>
                          <a:cs typeface="+mn-cs"/>
                        </a:rPr>
                        <a:t> -</a:t>
                      </a:r>
                      <a:r>
                        <a:rPr lang="en-US" sz="1200" baseline="0" dirty="0" smtClean="0"/>
                        <a:t>Emergency Department</a:t>
                      </a:r>
                      <a:endParaRPr lang="en-US" sz="1200" dirty="0"/>
                    </a:p>
                  </a:txBody>
                  <a:tcPr/>
                </a:tc>
              </a:tr>
              <a:tr h="370840">
                <a:tc>
                  <a:txBody>
                    <a:bodyPr/>
                    <a:lstStyle/>
                    <a:p>
                      <a:r>
                        <a:rPr lang="en-US" sz="1200" dirty="0" smtClean="0"/>
                        <a:t>Lost Specimen</a:t>
                      </a:r>
                      <a:r>
                        <a:rPr lang="en-US" sz="1200" baseline="0" dirty="0" smtClean="0"/>
                        <a:t>       Swat Team</a:t>
                      </a:r>
                      <a:endParaRPr lang="en-US" sz="1200" dirty="0"/>
                    </a:p>
                  </a:txBody>
                  <a:tcPr/>
                </a:tc>
                <a:tc>
                  <a:txBody>
                    <a:bodyPr/>
                    <a:lstStyle/>
                    <a:p>
                      <a:r>
                        <a:rPr lang="en-US" sz="1200" dirty="0" smtClean="0"/>
                        <a:t>Standardize process for investigation of “lost specimens”.</a:t>
                      </a:r>
                      <a:endParaRPr lang="en-US" sz="1200" dirty="0"/>
                    </a:p>
                  </a:txBody>
                  <a:tcPr/>
                </a:tc>
                <a:tc>
                  <a:txBody>
                    <a:bodyPr/>
                    <a:lstStyle/>
                    <a:p>
                      <a:r>
                        <a:rPr lang="en-US" sz="1200" dirty="0" smtClean="0"/>
                        <a:t>Brian Tolle, Kristina</a:t>
                      </a:r>
                      <a:r>
                        <a:rPr lang="en-US" sz="1200" baseline="0" dirty="0" smtClean="0"/>
                        <a:t> Martin, Chris Rigney, John Perrin, Suzanne Butch</a:t>
                      </a:r>
                      <a:endParaRPr lang="en-US" sz="1200" dirty="0"/>
                    </a:p>
                  </a:txBody>
                  <a:tcPr/>
                </a:tc>
              </a:tr>
              <a:tr h="370840">
                <a:tc>
                  <a:txBody>
                    <a:bodyPr/>
                    <a:lstStyle/>
                    <a:p>
                      <a:r>
                        <a:rPr lang="en-US" sz="1200" dirty="0" smtClean="0"/>
                        <a:t>ER Specimen Issues</a:t>
                      </a:r>
                      <a:endParaRPr lang="en-US" sz="1200" dirty="0"/>
                    </a:p>
                  </a:txBody>
                  <a:tcPr/>
                </a:tc>
                <a:tc>
                  <a:txBody>
                    <a:bodyPr/>
                    <a:lstStyle/>
                    <a:p>
                      <a:r>
                        <a:rPr lang="en-US" sz="1200" dirty="0" smtClean="0"/>
                        <a:t>In coordination with the Emergency Department reduce the number of RMPRO specimen</a:t>
                      </a:r>
                      <a:r>
                        <a:rPr lang="en-US" sz="1200" baseline="0" dirty="0" smtClean="0"/>
                        <a:t> errors (e.g. hemolysis, mislabels etc.)</a:t>
                      </a:r>
                      <a:endParaRPr lang="en-US" sz="1200" dirty="0"/>
                    </a:p>
                  </a:txBody>
                  <a:tcPr/>
                </a:tc>
                <a:tc>
                  <a:txBody>
                    <a:bodyPr/>
                    <a:lstStyle/>
                    <a:p>
                      <a:r>
                        <a:rPr lang="en-US" sz="1200" dirty="0" smtClean="0"/>
                        <a:t>S. Butch/K. Martin/T. Morrow</a:t>
                      </a:r>
                      <a:endParaRPr lang="en-US" sz="1200" dirty="0"/>
                    </a:p>
                  </a:txBody>
                  <a:tcPr/>
                </a:tc>
              </a:tr>
              <a:tr h="370840">
                <a:tc>
                  <a:txBody>
                    <a:bodyPr/>
                    <a:lstStyle/>
                    <a:p>
                      <a:r>
                        <a:rPr lang="en-US" sz="1200" dirty="0" smtClean="0"/>
                        <a:t>Pathology Handbook</a:t>
                      </a:r>
                      <a:endParaRPr lang="en-US" sz="1200" dirty="0"/>
                    </a:p>
                  </a:txBody>
                  <a:tcPr/>
                </a:tc>
                <a:tc>
                  <a:txBody>
                    <a:bodyPr/>
                    <a:lstStyle/>
                    <a:p>
                      <a:r>
                        <a:rPr lang="en-US" sz="1200" dirty="0" smtClean="0"/>
                        <a:t>Maintain and update the Pathology handbook</a:t>
                      </a:r>
                      <a:r>
                        <a:rPr lang="en-US" sz="1200" baseline="0" dirty="0" smtClean="0"/>
                        <a:t> to be a robust resource for our customers.</a:t>
                      </a:r>
                      <a:endParaRPr lang="en-US" sz="1200" dirty="0"/>
                    </a:p>
                  </a:txBody>
                  <a:tcPr/>
                </a:tc>
                <a:tc>
                  <a:txBody>
                    <a:bodyPr/>
                    <a:lstStyle/>
                    <a:p>
                      <a:r>
                        <a:rPr lang="en-US" sz="1200" dirty="0" smtClean="0"/>
                        <a:t>K. Martin/C.</a:t>
                      </a:r>
                      <a:r>
                        <a:rPr lang="en-US" sz="1200" baseline="0" dirty="0" smtClean="0"/>
                        <a:t> Sobeck</a:t>
                      </a:r>
                      <a:endParaRPr lang="en-US" sz="1200" dirty="0"/>
                    </a:p>
                  </a:txBody>
                  <a:tcPr/>
                </a:tc>
              </a:tr>
              <a:tr h="370840">
                <a:tc>
                  <a:txBody>
                    <a:bodyPr/>
                    <a:lstStyle/>
                    <a:p>
                      <a:r>
                        <a:rPr lang="en-US" sz="1200" dirty="0" smtClean="0"/>
                        <a:t>NCRC</a:t>
                      </a:r>
                      <a:r>
                        <a:rPr lang="en-US" sz="1200" baseline="0" dirty="0" smtClean="0"/>
                        <a:t> Planning</a:t>
                      </a:r>
                      <a:endParaRPr lang="en-US" sz="1200" dirty="0"/>
                    </a:p>
                  </a:txBody>
                  <a:tcPr/>
                </a:tc>
                <a:tc>
                  <a:txBody>
                    <a:bodyPr/>
                    <a:lstStyle/>
                    <a:p>
                      <a:r>
                        <a:rPr lang="en-US" sz="1200" dirty="0" smtClean="0"/>
                        <a:t>Begin work to</a:t>
                      </a:r>
                      <a:r>
                        <a:rPr lang="en-US" sz="1200" baseline="0" dirty="0" smtClean="0"/>
                        <a:t> plan for the future state of the non-STAT Clinical Labs move to NCRC</a:t>
                      </a:r>
                      <a:endParaRPr lang="en-US" sz="1200" dirty="0"/>
                    </a:p>
                  </a:txBody>
                  <a:tcPr/>
                </a:tc>
                <a:tc>
                  <a:txBody>
                    <a:bodyPr/>
                    <a:lstStyle/>
                    <a:p>
                      <a:r>
                        <a:rPr lang="en-US" sz="1200" dirty="0" smtClean="0"/>
                        <a:t>PRR Committee</a:t>
                      </a:r>
                      <a:endParaRPr lang="en-US" sz="1200" dirty="0"/>
                    </a:p>
                  </a:txBody>
                  <a:tcPr/>
                </a:tc>
              </a:tr>
              <a:tr h="370840">
                <a:tc>
                  <a:txBody>
                    <a:bodyPr/>
                    <a:lstStyle/>
                    <a:p>
                      <a:r>
                        <a:rPr lang="en-US" sz="1200" dirty="0" smtClean="0"/>
                        <a:t>Lab Ready Labels</a:t>
                      </a:r>
                      <a:endParaRPr lang="en-US" sz="1200" dirty="0"/>
                    </a:p>
                  </a:txBody>
                  <a:tcPr/>
                </a:tc>
                <a:tc>
                  <a:txBody>
                    <a:bodyPr/>
                    <a:lstStyle/>
                    <a:p>
                      <a:r>
                        <a:rPr lang="en-US" sz="1200" dirty="0" smtClean="0"/>
                        <a:t>Installation of</a:t>
                      </a:r>
                      <a:r>
                        <a:rPr lang="en-US" sz="1200" baseline="0" dirty="0" smtClean="0"/>
                        <a:t> lab label printers</a:t>
                      </a:r>
                      <a:r>
                        <a:rPr lang="en-US" sz="1200" dirty="0" smtClean="0"/>
                        <a:t> in the ED</a:t>
                      </a:r>
                      <a:r>
                        <a:rPr lang="en-US" sz="1200" baseline="0" dirty="0" smtClean="0"/>
                        <a:t> &amp; Ambulatory Care clinics.</a:t>
                      </a:r>
                      <a:endParaRPr lang="en-US" sz="1200" dirty="0"/>
                    </a:p>
                  </a:txBody>
                  <a:tcPr/>
                </a:tc>
                <a:tc>
                  <a:txBody>
                    <a:bodyPr/>
                    <a:lstStyle/>
                    <a:p>
                      <a:r>
                        <a:rPr lang="en-US" sz="1200" dirty="0" smtClean="0"/>
                        <a:t>K. Davis/K. Martin</a:t>
                      </a:r>
                      <a:endParaRPr lang="en-US" sz="1200" dirty="0"/>
                    </a:p>
                  </a:txBody>
                  <a:tcPr/>
                </a:tc>
              </a:tr>
            </a:tbl>
          </a:graphicData>
        </a:graphic>
      </p:graphicFrame>
      <p:pic>
        <p:nvPicPr>
          <p:cNvPr id="3074" name="Picture 2" descr="C:\Users\butchs\AppData\Local\Microsoft\Windows\Temporary Internet Files\Content.IE5\UL5EHV9W\northeast_logo_medium[1].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rot="5400000">
            <a:off x="1690247" y="4287535"/>
            <a:ext cx="321979" cy="349676"/>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2" descr="C:\Users\butchs\AppData\Local\Microsoft\Windows\Temporary Internet Files\Content.IE5\UL5EHV9W\northeast_logo_medium[1].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rot="5400000">
            <a:off x="477849" y="8139552"/>
            <a:ext cx="321979" cy="349676"/>
          </a:xfrm>
          <a:prstGeom prst="rect">
            <a:avLst/>
          </a:prstGeom>
          <a:noFill/>
          <a:extLst>
            <a:ext uri="{909E8E84-426E-40DD-AFC4-6F175D3DCCD1}">
              <a14:hiddenFill xmlns:a14="http://schemas.microsoft.com/office/drawing/2010/main">
                <a:solidFill>
                  <a:srgbClr val="FFFFFF"/>
                </a:solidFill>
              </a14:hiddenFill>
            </a:ext>
          </a:extLst>
        </p:spPr>
      </p:pic>
      <p:sp>
        <p:nvSpPr>
          <p:cNvPr id="3" name="TextBox 2"/>
          <p:cNvSpPr txBox="1"/>
          <p:nvPr/>
        </p:nvSpPr>
        <p:spPr>
          <a:xfrm>
            <a:off x="1016533" y="8229600"/>
            <a:ext cx="2031467" cy="323165"/>
          </a:xfrm>
          <a:prstGeom prst="rect">
            <a:avLst/>
          </a:prstGeom>
          <a:noFill/>
        </p:spPr>
        <p:txBody>
          <a:bodyPr wrap="square" rtlCol="0">
            <a:spAutoFit/>
          </a:bodyPr>
          <a:lstStyle/>
          <a:p>
            <a:r>
              <a:rPr lang="en-US" dirty="0" smtClean="0"/>
              <a:t>New Project Launch</a:t>
            </a:r>
            <a:endParaRPr lang="en-US" dirty="0"/>
          </a:p>
        </p:txBody>
      </p:sp>
      <p:pic>
        <p:nvPicPr>
          <p:cNvPr id="11" name="Picture 2" descr="C:\Users\butchs\AppData\Local\Microsoft\Windows\Temporary Internet Files\Content.IE5\UL5EHV9W\northeast_logo_medium[1].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rot="5400000">
            <a:off x="1671861" y="3491352"/>
            <a:ext cx="321979" cy="349676"/>
          </a:xfrm>
          <a:prstGeom prst="rect">
            <a:avLst/>
          </a:prstGeom>
          <a:noFill/>
          <a:extLst>
            <a:ext uri="{909E8E84-426E-40DD-AFC4-6F175D3DCCD1}">
              <a14:hiddenFill xmlns:a14="http://schemas.microsoft.com/office/drawing/2010/main">
                <a:solidFill>
                  <a:srgbClr val="FFFFFF"/>
                </a:solidFill>
              </a14:hiddenFill>
            </a:ext>
          </a:extLst>
        </p:spPr>
      </p:pic>
      <p:pic>
        <p:nvPicPr>
          <p:cNvPr id="12" name="Picture 2" descr="C:\Users\butchs\AppData\Local\Microsoft\Windows\Temporary Internet Files\Content.IE5\UL5EHV9W\northeast_logo_medium[1].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rot="5400000">
            <a:off x="1697741" y="2805552"/>
            <a:ext cx="321979" cy="349676"/>
          </a:xfrm>
          <a:prstGeom prst="rect">
            <a:avLst/>
          </a:prstGeom>
          <a:noFill/>
          <a:extLst>
            <a:ext uri="{909E8E84-426E-40DD-AFC4-6F175D3DCCD1}">
              <a14:hiddenFill xmlns:a14="http://schemas.microsoft.com/office/drawing/2010/main">
                <a:solidFill>
                  <a:srgbClr val="FFFFFF"/>
                </a:solidFill>
              </a14:hiddenFill>
            </a:ext>
          </a:extLst>
        </p:spPr>
      </p:pic>
      <p:pic>
        <p:nvPicPr>
          <p:cNvPr id="3076" name="Picture 4" descr="C:\Users\butchs\AppData\Local\Microsoft\Windows\Temporary Internet Files\Content.IE5\M566GLQ2\check-mark[1].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04603" y="8824169"/>
            <a:ext cx="366695" cy="200216"/>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p:cNvSpPr txBox="1"/>
          <p:nvPr/>
        </p:nvSpPr>
        <p:spPr>
          <a:xfrm>
            <a:off x="1016533" y="8824169"/>
            <a:ext cx="2107667" cy="323165"/>
          </a:xfrm>
          <a:prstGeom prst="rect">
            <a:avLst/>
          </a:prstGeom>
          <a:noFill/>
        </p:spPr>
        <p:txBody>
          <a:bodyPr wrap="square" rtlCol="0">
            <a:spAutoFit/>
          </a:bodyPr>
          <a:lstStyle/>
          <a:p>
            <a:r>
              <a:rPr lang="en-US" dirty="0" smtClean="0"/>
              <a:t>Project Completed</a:t>
            </a:r>
            <a:endParaRPr lang="en-US" dirty="0"/>
          </a:p>
        </p:txBody>
      </p:sp>
    </p:spTree>
    <p:extLst>
      <p:ext uri="{BB962C8B-B14F-4D97-AF65-F5344CB8AC3E}">
        <p14:creationId xmlns:p14="http://schemas.microsoft.com/office/powerpoint/2010/main" val="390538187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TextBox 4"/>
          <p:cNvSpPr txBox="1">
            <a:spLocks noChangeArrowheads="1"/>
          </p:cNvSpPr>
          <p:nvPr/>
        </p:nvSpPr>
        <p:spPr bwMode="auto">
          <a:xfrm>
            <a:off x="609600" y="838200"/>
            <a:ext cx="6248400" cy="6217087"/>
          </a:xfrm>
          <a:prstGeom prst="rect">
            <a:avLst/>
          </a:prstGeom>
          <a:noFill/>
          <a:ln w="9525">
            <a:noFill/>
            <a:miter lim="800000"/>
            <a:headEnd/>
            <a:tailEnd/>
          </a:ln>
        </p:spPr>
        <p:txBody>
          <a:bodyPr wrap="square">
            <a:spAutoFit/>
          </a:bodyPr>
          <a:lstStyle/>
          <a:p>
            <a:r>
              <a:rPr lang="en-US" sz="2200" dirty="0"/>
              <a:t>Clinical Laboratory </a:t>
            </a:r>
            <a:r>
              <a:rPr lang="en-US" sz="2200" dirty="0" smtClean="0"/>
              <a:t>News, Notes, and Kudos</a:t>
            </a:r>
            <a:endParaRPr lang="en-US" sz="2200" dirty="0"/>
          </a:p>
          <a:p>
            <a:r>
              <a:rPr lang="en-US" sz="1600" b="0" dirty="0" smtClean="0"/>
              <a:t>------------------------------------------------------------------------------------</a:t>
            </a:r>
            <a:endParaRPr lang="en-US" sz="2200" dirty="0"/>
          </a:p>
          <a:p>
            <a:endParaRPr lang="en-US" sz="1600" b="0" dirty="0"/>
          </a:p>
          <a:p>
            <a:pPr>
              <a:buFont typeface="Arial" charset="0"/>
              <a:buChar char="•"/>
            </a:pPr>
            <a:endParaRPr lang="en-US" sz="1600" b="0" dirty="0"/>
          </a:p>
          <a:p>
            <a:r>
              <a:rPr lang="en-US" sz="2200" dirty="0" smtClean="0"/>
              <a:t>Kudos</a:t>
            </a:r>
          </a:p>
          <a:p>
            <a:endParaRPr lang="en-US" sz="2200" dirty="0"/>
          </a:p>
          <a:p>
            <a:r>
              <a:rPr lang="en-US" sz="2200" dirty="0" smtClean="0"/>
              <a:t>Mary Dies – while doing a laboratory safety self inspection noticed that none of the elevators near the labs have the signage </a:t>
            </a:r>
            <a:r>
              <a:rPr lang="en-US" sz="2400" dirty="0"/>
              <a:t>“ In Case Of Fire Do Not Use Elevator. Take the </a:t>
            </a:r>
            <a:r>
              <a:rPr lang="en-US" sz="2400" dirty="0" smtClean="0"/>
              <a:t>Stairs.” </a:t>
            </a:r>
          </a:p>
          <a:p>
            <a:endParaRPr lang="en-US" sz="2400" dirty="0"/>
          </a:p>
          <a:p>
            <a:r>
              <a:rPr lang="en-US" sz="2400" dirty="0" smtClean="0"/>
              <a:t>Grace Monteclaro, Sue Clark and the Staff at the </a:t>
            </a:r>
            <a:r>
              <a:rPr lang="en-US" sz="2400" dirty="0"/>
              <a:t>Briarwood Center for Women and </a:t>
            </a:r>
            <a:r>
              <a:rPr lang="en-US" sz="2400" dirty="0" smtClean="0"/>
              <a:t>Children who got compliments from the CMS Inspector for performing 6 point competency assessment and proficiency testing programs. </a:t>
            </a:r>
            <a:endParaRPr lang="en-US" sz="2200" dirty="0"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533400" y="7010400"/>
            <a:ext cx="6248400" cy="2277547"/>
          </a:xfrm>
          <a:prstGeom prst="rect">
            <a:avLst/>
          </a:prstGeom>
          <a:noFill/>
          <a:ln>
            <a:solidFill>
              <a:schemeClr val="tx1"/>
            </a:solidFill>
          </a:ln>
        </p:spPr>
        <p:txBody>
          <a:bodyPr wrap="square" rtlCol="0">
            <a:spAutoFit/>
          </a:bodyPr>
          <a:lstStyle/>
          <a:p>
            <a:r>
              <a:rPr lang="en-US" sz="1400" dirty="0" smtClean="0"/>
              <a:t>Monitor</a:t>
            </a:r>
            <a:r>
              <a:rPr lang="en-US" sz="1400" b="0" dirty="0" smtClean="0"/>
              <a:t>:   	</a:t>
            </a:r>
            <a:r>
              <a:rPr lang="en-US" sz="1200" b="0" dirty="0" smtClean="0"/>
              <a:t>Blood Drive Units Collected</a:t>
            </a:r>
          </a:p>
          <a:p>
            <a:r>
              <a:rPr lang="en-US" sz="1200" b="0" dirty="0" smtClean="0"/>
              <a:t> </a:t>
            </a:r>
          </a:p>
          <a:p>
            <a:r>
              <a:rPr lang="en-US" sz="1400" dirty="0" smtClean="0"/>
              <a:t>Goal:	</a:t>
            </a:r>
            <a:r>
              <a:rPr lang="en-US" sz="1200" b="0" dirty="0" smtClean="0"/>
              <a:t>Plan to date was to collect 470 units. Current donations total 417 or ~12% 	below the goal</a:t>
            </a:r>
            <a:r>
              <a:rPr lang="en-US" sz="1400" b="0" dirty="0" smtClean="0"/>
              <a:t>. </a:t>
            </a:r>
            <a:endParaRPr lang="en-US" sz="1400" dirty="0" smtClean="0"/>
          </a:p>
          <a:p>
            <a:r>
              <a:rPr lang="en-US" sz="1400" dirty="0" smtClean="0"/>
              <a:t>Impact: 	</a:t>
            </a:r>
            <a:r>
              <a:rPr lang="en-US" sz="1200" b="0" dirty="0" smtClean="0"/>
              <a:t>Less blood available for the region and UMHS</a:t>
            </a:r>
          </a:p>
          <a:p>
            <a:endParaRPr lang="en-US" sz="1200" b="0" dirty="0"/>
          </a:p>
          <a:p>
            <a:r>
              <a:rPr lang="en-US" sz="1400" dirty="0" smtClean="0"/>
              <a:t>Status: 	</a:t>
            </a:r>
            <a:r>
              <a:rPr lang="en-US" sz="1200" b="0" dirty="0" smtClean="0"/>
              <a:t>We remain behind our goals.  Logistics continue to hamper some drives:</a:t>
            </a:r>
          </a:p>
          <a:p>
            <a:pPr marL="1085850" lvl="2" indent="-171450">
              <a:buFont typeface="Arial" panose="020B0604020202020204" pitchFamily="34" charset="0"/>
              <a:buChar char="•"/>
            </a:pPr>
            <a:r>
              <a:rPr lang="en-US" sz="1200" b="0" dirty="0" smtClean="0"/>
              <a:t>Starting </a:t>
            </a:r>
            <a:r>
              <a:rPr lang="en-US" sz="1200" b="0" dirty="0"/>
              <a:t>the drive on time-could not get security to open gate for ARC ~5AM to unload </a:t>
            </a:r>
            <a:r>
              <a:rPr lang="en-US" sz="1200" b="0" dirty="0" smtClean="0"/>
              <a:t>supplies.</a:t>
            </a:r>
          </a:p>
          <a:p>
            <a:pPr marL="1085850" lvl="2" indent="-171450">
              <a:buFont typeface="Arial" panose="020B0604020202020204" pitchFamily="34" charset="0"/>
              <a:buChar char="•"/>
            </a:pPr>
            <a:r>
              <a:rPr lang="en-US" sz="1200" b="0" dirty="0" smtClean="0"/>
              <a:t>Chairs </a:t>
            </a:r>
            <a:r>
              <a:rPr lang="en-US" sz="1200" b="0" dirty="0"/>
              <a:t>and tables not put away by ARC staff.</a:t>
            </a:r>
          </a:p>
          <a:p>
            <a:pPr marL="742950" lvl="1" indent="-285750">
              <a:buFont typeface="Arial" pitchFamily="34" charset="0"/>
              <a:buChar char="•"/>
            </a:pPr>
            <a:endParaRPr lang="en-US" sz="1200" dirty="0">
              <a:solidFill>
                <a:srgbClr val="000066"/>
              </a:solidFill>
            </a:endParaRPr>
          </a:p>
        </p:txBody>
      </p:sp>
      <p:sp>
        <p:nvSpPr>
          <p:cNvPr id="5" name="Title 1"/>
          <p:cNvSpPr txBox="1">
            <a:spLocks/>
          </p:cNvSpPr>
          <p:nvPr/>
        </p:nvSpPr>
        <p:spPr bwMode="auto">
          <a:xfrm>
            <a:off x="381000" y="228601"/>
            <a:ext cx="6584950" cy="609600"/>
          </a:xfrm>
          <a:prstGeom prst="rect">
            <a:avLst/>
          </a:prstGeom>
          <a:noFill/>
          <a:ln w="9525">
            <a:noFill/>
            <a:miter lim="800000"/>
            <a:headEnd/>
            <a:tailEnd/>
          </a:ln>
        </p:spPr>
        <p:txBody>
          <a:bodyPr vert="horz" wrap="square" lIns="96661" tIns="48331" rIns="96661" bIns="48331" numCol="1" anchor="t" anchorCtr="0" compatLnSpc="1">
            <a:prstTxWarp prst="textNoShape">
              <a:avLst/>
            </a:prstTxWarp>
          </a:bodyPr>
          <a:lstStyle>
            <a:lvl1pPr marL="361950" indent="-361950" algn="l" defTabSz="966788" rtl="0" eaLnBrk="0" fontAlgn="base" hangingPunct="0">
              <a:spcBef>
                <a:spcPct val="20000"/>
              </a:spcBef>
              <a:spcAft>
                <a:spcPct val="0"/>
              </a:spcAft>
              <a:buChar char="•"/>
              <a:defRPr sz="3400">
                <a:solidFill>
                  <a:schemeClr val="tx1"/>
                </a:solidFill>
                <a:latin typeface="+mn-lt"/>
                <a:ea typeface="+mn-ea"/>
                <a:cs typeface="+mn-cs"/>
              </a:defRPr>
            </a:lvl1pPr>
            <a:lvl2pPr marL="785813" indent="-303213" algn="l" defTabSz="966788" rtl="0" eaLnBrk="0" fontAlgn="base" hangingPunct="0">
              <a:spcBef>
                <a:spcPct val="20000"/>
              </a:spcBef>
              <a:spcAft>
                <a:spcPct val="0"/>
              </a:spcAft>
              <a:buChar char="–"/>
              <a:defRPr sz="3000">
                <a:solidFill>
                  <a:schemeClr val="tx1"/>
                </a:solidFill>
                <a:latin typeface="+mn-lt"/>
                <a:cs typeface="+mn-cs"/>
              </a:defRPr>
            </a:lvl2pPr>
            <a:lvl3pPr marL="1208088" indent="-241300" algn="l" defTabSz="966788" rtl="0" eaLnBrk="0" fontAlgn="base" hangingPunct="0">
              <a:spcBef>
                <a:spcPct val="20000"/>
              </a:spcBef>
              <a:spcAft>
                <a:spcPct val="0"/>
              </a:spcAft>
              <a:buChar char="•"/>
              <a:defRPr sz="2500">
                <a:solidFill>
                  <a:schemeClr val="tx1"/>
                </a:solidFill>
                <a:latin typeface="+mn-lt"/>
                <a:cs typeface="+mn-cs"/>
              </a:defRPr>
            </a:lvl3pPr>
            <a:lvl4pPr marL="1692275" indent="-242888" algn="l" defTabSz="966788" rtl="0" eaLnBrk="0" fontAlgn="base" hangingPunct="0">
              <a:spcBef>
                <a:spcPct val="20000"/>
              </a:spcBef>
              <a:spcAft>
                <a:spcPct val="0"/>
              </a:spcAft>
              <a:buChar char="–"/>
              <a:defRPr sz="2100">
                <a:solidFill>
                  <a:schemeClr val="tx1"/>
                </a:solidFill>
                <a:latin typeface="+mn-lt"/>
                <a:cs typeface="+mn-cs"/>
              </a:defRPr>
            </a:lvl4pPr>
            <a:lvl5pPr marL="2174875" indent="-241300" algn="l" defTabSz="966788" rtl="0" eaLnBrk="0" fontAlgn="base" hangingPunct="0">
              <a:spcBef>
                <a:spcPct val="20000"/>
              </a:spcBef>
              <a:spcAft>
                <a:spcPct val="0"/>
              </a:spcAft>
              <a:buChar char="»"/>
              <a:defRPr sz="2100">
                <a:solidFill>
                  <a:schemeClr val="tx1"/>
                </a:solidFill>
                <a:latin typeface="+mn-lt"/>
                <a:cs typeface="+mn-cs"/>
              </a:defRPr>
            </a:lvl5pPr>
            <a:lvl6pPr marL="2632075" indent="-241300" algn="l" defTabSz="966788" rtl="0" fontAlgn="base">
              <a:spcBef>
                <a:spcPct val="20000"/>
              </a:spcBef>
              <a:spcAft>
                <a:spcPct val="0"/>
              </a:spcAft>
              <a:buChar char="»"/>
              <a:defRPr sz="2100">
                <a:solidFill>
                  <a:schemeClr val="tx1"/>
                </a:solidFill>
                <a:latin typeface="+mn-lt"/>
                <a:cs typeface="+mn-cs"/>
              </a:defRPr>
            </a:lvl6pPr>
            <a:lvl7pPr marL="3089275" indent="-241300" algn="l" defTabSz="966788" rtl="0" fontAlgn="base">
              <a:spcBef>
                <a:spcPct val="20000"/>
              </a:spcBef>
              <a:spcAft>
                <a:spcPct val="0"/>
              </a:spcAft>
              <a:buChar char="»"/>
              <a:defRPr sz="2100">
                <a:solidFill>
                  <a:schemeClr val="tx1"/>
                </a:solidFill>
                <a:latin typeface="+mn-lt"/>
                <a:cs typeface="+mn-cs"/>
              </a:defRPr>
            </a:lvl7pPr>
            <a:lvl8pPr marL="3546475" indent="-241300" algn="l" defTabSz="966788" rtl="0" fontAlgn="base">
              <a:spcBef>
                <a:spcPct val="20000"/>
              </a:spcBef>
              <a:spcAft>
                <a:spcPct val="0"/>
              </a:spcAft>
              <a:buChar char="»"/>
              <a:defRPr sz="2100">
                <a:solidFill>
                  <a:schemeClr val="tx1"/>
                </a:solidFill>
                <a:latin typeface="+mn-lt"/>
                <a:cs typeface="+mn-cs"/>
              </a:defRPr>
            </a:lvl8pPr>
            <a:lvl9pPr marL="4003675" indent="-241300" algn="l" defTabSz="966788" rtl="0" fontAlgn="base">
              <a:spcBef>
                <a:spcPct val="20000"/>
              </a:spcBef>
              <a:spcAft>
                <a:spcPct val="0"/>
              </a:spcAft>
              <a:buChar char="»"/>
              <a:defRPr sz="2100">
                <a:solidFill>
                  <a:schemeClr val="tx1"/>
                </a:solidFill>
                <a:latin typeface="+mn-lt"/>
                <a:cs typeface="+mn-cs"/>
              </a:defRPr>
            </a:lvl9pPr>
          </a:lstStyle>
          <a:p>
            <a:pPr marL="0" indent="0" algn="ctr">
              <a:buNone/>
            </a:pPr>
            <a:r>
              <a:rPr lang="en-US" sz="1400" b="1" dirty="0" smtClean="0">
                <a:solidFill>
                  <a:schemeClr val="accent2"/>
                </a:solidFill>
              </a:rPr>
              <a:t>Clinical Pathology Patient Care Quality</a:t>
            </a:r>
            <a:r>
              <a:rPr lang="en-US" sz="1400" b="1" u="sng" dirty="0" smtClean="0">
                <a:solidFill>
                  <a:schemeClr val="accent2"/>
                </a:solidFill>
              </a:rPr>
              <a:t/>
            </a:r>
            <a:br>
              <a:rPr lang="en-US" sz="1400" b="1" u="sng" dirty="0" smtClean="0">
                <a:solidFill>
                  <a:schemeClr val="accent2"/>
                </a:solidFill>
              </a:rPr>
            </a:br>
            <a:r>
              <a:rPr lang="en-US" sz="1600" dirty="0" smtClean="0">
                <a:solidFill>
                  <a:schemeClr val="accent2"/>
                </a:solidFill>
              </a:rPr>
              <a:t>Pathology-Blood Drive</a:t>
            </a:r>
            <a:endParaRPr lang="en-US" sz="1600" dirty="0" smtClean="0"/>
          </a:p>
        </p:txBody>
      </p:sp>
      <p:graphicFrame>
        <p:nvGraphicFramePr>
          <p:cNvPr id="4" name="Chart 3"/>
          <p:cNvGraphicFramePr>
            <a:graphicFrameLocks/>
          </p:cNvGraphicFramePr>
          <p:nvPr>
            <p:extLst>
              <p:ext uri="{D42A27DB-BD31-4B8C-83A1-F6EECF244321}">
                <p14:modId xmlns:p14="http://schemas.microsoft.com/office/powerpoint/2010/main" val="921455756"/>
              </p:ext>
            </p:extLst>
          </p:nvPr>
        </p:nvGraphicFramePr>
        <p:xfrm>
          <a:off x="990600" y="914400"/>
          <a:ext cx="5200650" cy="33147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6" name="Chart 5"/>
          <p:cNvGraphicFramePr>
            <a:graphicFrameLocks/>
          </p:cNvGraphicFramePr>
          <p:nvPr>
            <p:extLst>
              <p:ext uri="{D42A27DB-BD31-4B8C-83A1-F6EECF244321}">
                <p14:modId xmlns:p14="http://schemas.microsoft.com/office/powerpoint/2010/main" val="1134865586"/>
              </p:ext>
            </p:extLst>
          </p:nvPr>
        </p:nvGraphicFramePr>
        <p:xfrm>
          <a:off x="1093787" y="4267200"/>
          <a:ext cx="5127625" cy="26670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848321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a:xfrm>
            <a:off x="0" y="152400"/>
            <a:ext cx="6584950" cy="714375"/>
          </a:xfrm>
        </p:spPr>
        <p:txBody>
          <a:bodyPr/>
          <a:lstStyle/>
          <a:p>
            <a:r>
              <a:rPr lang="en-US" sz="1400" b="1" dirty="0">
                <a:solidFill>
                  <a:schemeClr val="accent2"/>
                </a:solidFill>
              </a:rPr>
              <a:t>Clinical Pathology Patient Care Quality</a:t>
            </a:r>
            <a:r>
              <a:rPr lang="en-US" sz="1400" b="1" u="sng" dirty="0">
                <a:solidFill>
                  <a:schemeClr val="accent2"/>
                </a:solidFill>
              </a:rPr>
              <a:t/>
            </a:r>
            <a:br>
              <a:rPr lang="en-US" sz="1400" b="1" u="sng" dirty="0">
                <a:solidFill>
                  <a:schemeClr val="accent2"/>
                </a:solidFill>
              </a:rPr>
            </a:br>
            <a:r>
              <a:rPr lang="en-US" sz="1600" b="1" dirty="0" smtClean="0">
                <a:solidFill>
                  <a:schemeClr val="accent2"/>
                </a:solidFill>
              </a:rPr>
              <a:t>Blood Bank</a:t>
            </a:r>
            <a:endParaRPr lang="en-US" sz="1800" b="1" dirty="0" smtClean="0"/>
          </a:p>
        </p:txBody>
      </p:sp>
      <p:sp>
        <p:nvSpPr>
          <p:cNvPr id="9" name="TextBox 8"/>
          <p:cNvSpPr txBox="1"/>
          <p:nvPr/>
        </p:nvSpPr>
        <p:spPr>
          <a:xfrm>
            <a:off x="713582" y="6629400"/>
            <a:ext cx="5943600" cy="2492990"/>
          </a:xfrm>
          <a:prstGeom prst="rect">
            <a:avLst/>
          </a:prstGeom>
          <a:noFill/>
          <a:ln>
            <a:solidFill>
              <a:schemeClr val="tx1"/>
            </a:solidFill>
          </a:ln>
        </p:spPr>
        <p:txBody>
          <a:bodyPr wrap="square" rtlCol="0">
            <a:spAutoFit/>
          </a:bodyPr>
          <a:lstStyle/>
          <a:p>
            <a:r>
              <a:rPr lang="en-US" sz="1200" dirty="0" smtClean="0"/>
              <a:t>Purpose: </a:t>
            </a:r>
            <a:r>
              <a:rPr lang="en-US" sz="1200" b="0" dirty="0"/>
              <a:t>Turn Around Time </a:t>
            </a:r>
            <a:r>
              <a:rPr lang="en-US" sz="1200" b="0" dirty="0" smtClean="0"/>
              <a:t>(TAT) from specimen receipt to result reporting is monitored to determine if institutional goals have been met. </a:t>
            </a:r>
            <a:r>
              <a:rPr lang="en-US" sz="1200" b="0" dirty="0" smtClean="0"/>
              <a:t> ED= Emergency Department  Adult; CES = Children’s (Mott) Emergency Department</a:t>
            </a:r>
            <a:endParaRPr lang="en-US" sz="1200" b="0" dirty="0" smtClean="0"/>
          </a:p>
          <a:p>
            <a:endParaRPr lang="en-US" sz="1200" dirty="0" smtClean="0"/>
          </a:p>
          <a:p>
            <a:r>
              <a:rPr lang="en-US" sz="1200" dirty="0" smtClean="0"/>
              <a:t>Goal: </a:t>
            </a:r>
          </a:p>
          <a:p>
            <a:endParaRPr lang="en-US" sz="1200" dirty="0"/>
          </a:p>
          <a:p>
            <a:r>
              <a:rPr lang="en-US" sz="1200" dirty="0" smtClean="0"/>
              <a:t>Impact: </a:t>
            </a:r>
            <a:r>
              <a:rPr lang="en-US" sz="1200" b="0" dirty="0" smtClean="0"/>
              <a:t>Delay in results may cause treatment delays. </a:t>
            </a:r>
          </a:p>
          <a:p>
            <a:endParaRPr lang="en-US" sz="1200" b="0" dirty="0"/>
          </a:p>
          <a:p>
            <a:r>
              <a:rPr lang="en-US" sz="1200" dirty="0" smtClean="0"/>
              <a:t>Status</a:t>
            </a:r>
            <a:r>
              <a:rPr lang="en-US" sz="1200" b="0" dirty="0" smtClean="0"/>
              <a:t>: </a:t>
            </a:r>
            <a:r>
              <a:rPr lang="en-US" sz="1200" b="0" dirty="0"/>
              <a:t>The current </a:t>
            </a:r>
            <a:r>
              <a:rPr lang="en-US" sz="1200" b="0" dirty="0" smtClean="0"/>
              <a:t>system does not have the capacity to </a:t>
            </a:r>
            <a:r>
              <a:rPr lang="en-US" sz="1200" b="0" dirty="0"/>
              <a:t>reduced the TAT for routinely processed </a:t>
            </a:r>
            <a:r>
              <a:rPr lang="en-US" sz="1200" b="0" dirty="0" smtClean="0"/>
              <a:t>specimens beyond current range of 66-72 minutes. </a:t>
            </a:r>
          </a:p>
          <a:p>
            <a:r>
              <a:rPr lang="en-US" sz="1200" b="0" dirty="0" smtClean="0"/>
              <a:t>The focus of the second monitor </a:t>
            </a:r>
            <a:r>
              <a:rPr lang="en-US" sz="1200" b="0" dirty="0" smtClean="0"/>
              <a:t>is </a:t>
            </a:r>
            <a:r>
              <a:rPr lang="en-US" sz="1200" b="0" dirty="0" smtClean="0"/>
              <a:t>to reduce the amount of variation in the processing time for ED specimens by reducing the percent of specimens that exceed 120 minutes processing time.  We have made steady progress since June of 2013. </a:t>
            </a:r>
            <a:endParaRPr lang="en-US" sz="1200" b="0" dirty="0"/>
          </a:p>
        </p:txBody>
      </p:sp>
      <p:sp>
        <p:nvSpPr>
          <p:cNvPr id="4" name="TextBox 3"/>
          <p:cNvSpPr txBox="1"/>
          <p:nvPr/>
        </p:nvSpPr>
        <p:spPr>
          <a:xfrm rot="16200000">
            <a:off x="140352" y="1921691"/>
            <a:ext cx="1270948" cy="323165"/>
          </a:xfrm>
          <a:prstGeom prst="rect">
            <a:avLst/>
          </a:prstGeom>
          <a:noFill/>
        </p:spPr>
        <p:txBody>
          <a:bodyPr wrap="square" rtlCol="0">
            <a:spAutoFit/>
          </a:bodyPr>
          <a:lstStyle/>
          <a:p>
            <a:r>
              <a:rPr lang="en-US" dirty="0" smtClean="0"/>
              <a:t>Minutes</a:t>
            </a:r>
            <a:endParaRPr lang="en-US"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03313" y="1003005"/>
            <a:ext cx="5164137" cy="2514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79313" y="3657600"/>
            <a:ext cx="5188137" cy="26803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TextBox 6"/>
          <p:cNvSpPr txBox="1"/>
          <p:nvPr/>
        </p:nvSpPr>
        <p:spPr>
          <a:xfrm rot="16200000">
            <a:off x="773573" y="4869868"/>
            <a:ext cx="1270948" cy="323165"/>
          </a:xfrm>
          <a:prstGeom prst="rect">
            <a:avLst/>
          </a:prstGeom>
          <a:noFill/>
        </p:spPr>
        <p:txBody>
          <a:bodyPr wrap="square" rtlCol="0">
            <a:spAutoFit/>
          </a:bodyPr>
          <a:lstStyle/>
          <a:p>
            <a:r>
              <a:rPr lang="en-US" dirty="0" smtClean="0"/>
              <a:t>Percent</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6584950" cy="1366837"/>
          </a:xfrm>
        </p:spPr>
        <p:txBody>
          <a:bodyPr/>
          <a:lstStyle/>
          <a:p>
            <a:r>
              <a:rPr lang="en-US" sz="1400" b="1" dirty="0">
                <a:solidFill>
                  <a:schemeClr val="accent2"/>
                </a:solidFill>
              </a:rPr>
              <a:t>Clinical Pathology Patient Care Quality</a:t>
            </a:r>
            <a:r>
              <a:rPr lang="en-US" sz="1600" b="1" u="sng" dirty="0">
                <a:solidFill>
                  <a:schemeClr val="accent2"/>
                </a:solidFill>
              </a:rPr>
              <a:t/>
            </a:r>
            <a:br>
              <a:rPr lang="en-US" sz="1600" b="1" u="sng" dirty="0">
                <a:solidFill>
                  <a:schemeClr val="accent2"/>
                </a:solidFill>
              </a:rPr>
            </a:br>
            <a:r>
              <a:rPr lang="en-US" sz="1600" b="1" dirty="0" smtClean="0">
                <a:solidFill>
                  <a:schemeClr val="accent2"/>
                </a:solidFill>
              </a:rPr>
              <a:t>MMGL </a:t>
            </a:r>
            <a:r>
              <a:rPr lang="en-US" sz="5400" dirty="0"/>
              <a:t/>
            </a:r>
            <a:br>
              <a:rPr lang="en-US" sz="5400" dirty="0"/>
            </a:b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575407226"/>
              </p:ext>
            </p:extLst>
          </p:nvPr>
        </p:nvGraphicFramePr>
        <p:xfrm>
          <a:off x="495177" y="1303792"/>
          <a:ext cx="6340475" cy="2332037"/>
        </p:xfrm>
        <a:graphic>
          <a:graphicData uri="http://schemas.openxmlformats.org/drawingml/2006/chart">
            <c:chart xmlns:c="http://schemas.openxmlformats.org/drawingml/2006/chart" xmlns:r="http://schemas.openxmlformats.org/officeDocument/2006/relationships" r:id="rId2"/>
          </a:graphicData>
        </a:graphic>
      </p:graphicFrame>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981200" y="3810000"/>
            <a:ext cx="3892387" cy="122751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6" name="TextBox 5"/>
          <p:cNvSpPr txBox="1"/>
          <p:nvPr/>
        </p:nvSpPr>
        <p:spPr>
          <a:xfrm>
            <a:off x="702521" y="5867400"/>
            <a:ext cx="5943600" cy="2123658"/>
          </a:xfrm>
          <a:prstGeom prst="rect">
            <a:avLst/>
          </a:prstGeom>
          <a:noFill/>
          <a:ln>
            <a:solidFill>
              <a:schemeClr val="tx1"/>
            </a:solidFill>
          </a:ln>
        </p:spPr>
        <p:txBody>
          <a:bodyPr wrap="square" rtlCol="0">
            <a:spAutoFit/>
          </a:bodyPr>
          <a:lstStyle/>
          <a:p>
            <a:r>
              <a:rPr lang="en-US" sz="1200" dirty="0" smtClean="0"/>
              <a:t>Purpose: </a:t>
            </a:r>
            <a:r>
              <a:rPr lang="en-US" sz="1200" b="0" dirty="0"/>
              <a:t>Turn Around Time (TAT) from specimen receipt to result reporting is monitored to determine if institutional goals have been met. Analytic time varies with the </a:t>
            </a:r>
            <a:r>
              <a:rPr lang="en-US" sz="1200" b="0" dirty="0" err="1"/>
              <a:t>analyte</a:t>
            </a:r>
            <a:r>
              <a:rPr lang="en-US" sz="1200" b="0" dirty="0"/>
              <a:t> and ranges from 10-28 days. Test results reported in over 28 days are considered late.</a:t>
            </a:r>
          </a:p>
          <a:p>
            <a:endParaRPr lang="en-US" sz="1200" b="0" dirty="0"/>
          </a:p>
          <a:p>
            <a:r>
              <a:rPr lang="en-US" sz="1200" dirty="0" smtClean="0"/>
              <a:t>Goal: &lt;</a:t>
            </a:r>
            <a:r>
              <a:rPr lang="en-US" sz="1200" b="0" dirty="0" smtClean="0"/>
              <a:t>10% late </a:t>
            </a:r>
            <a:r>
              <a:rPr lang="en-US" sz="1200" b="0" dirty="0" smtClean="0"/>
              <a:t>reports</a:t>
            </a:r>
          </a:p>
          <a:p>
            <a:endParaRPr lang="en-US" sz="1200" b="0" dirty="0" smtClean="0"/>
          </a:p>
          <a:p>
            <a:r>
              <a:rPr lang="en-US" sz="1200" dirty="0" smtClean="0"/>
              <a:t>Impact: </a:t>
            </a:r>
            <a:r>
              <a:rPr lang="en-US" sz="1200" b="0" dirty="0" smtClean="0"/>
              <a:t>Delay in results may cause treatment delays. </a:t>
            </a:r>
          </a:p>
          <a:p>
            <a:endParaRPr lang="en-US" sz="1200" b="0" dirty="0"/>
          </a:p>
          <a:p>
            <a:r>
              <a:rPr lang="en-US" sz="1200" dirty="0" smtClean="0"/>
              <a:t>Status:</a:t>
            </a:r>
            <a:r>
              <a:rPr lang="en-US" sz="1200" b="0" dirty="0" smtClean="0"/>
              <a:t>. Although there is some variation, goal </a:t>
            </a:r>
            <a:r>
              <a:rPr lang="en-US" sz="1200" b="0" dirty="0" smtClean="0"/>
              <a:t>of less than 10% late reports has </a:t>
            </a:r>
            <a:r>
              <a:rPr lang="en-US" sz="1200" b="0" dirty="0" smtClean="0"/>
              <a:t>been met. </a:t>
            </a:r>
            <a:endParaRPr lang="en-US" sz="1200" b="0" dirty="0"/>
          </a:p>
        </p:txBody>
      </p:sp>
    </p:spTree>
    <p:extLst>
      <p:ext uri="{BB962C8B-B14F-4D97-AF65-F5344CB8AC3E}">
        <p14:creationId xmlns:p14="http://schemas.microsoft.com/office/powerpoint/2010/main" val="12909031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469452" y="228600"/>
            <a:ext cx="6584950" cy="414337"/>
          </a:xfrm>
        </p:spPr>
        <p:txBody>
          <a:bodyPr/>
          <a:lstStyle/>
          <a:p>
            <a:r>
              <a:rPr lang="en-US" sz="1400" u="sng" dirty="0" smtClean="0">
                <a:solidFill>
                  <a:schemeClr val="accent2"/>
                </a:solidFill>
              </a:rPr>
              <a:t/>
            </a:r>
            <a:br>
              <a:rPr lang="en-US" sz="1400" u="sng" dirty="0" smtClean="0">
                <a:solidFill>
                  <a:schemeClr val="accent2"/>
                </a:solidFill>
              </a:rPr>
            </a:br>
            <a:r>
              <a:rPr lang="en-US" sz="1400" u="sng" dirty="0" smtClean="0">
                <a:solidFill>
                  <a:schemeClr val="accent2"/>
                </a:solidFill>
              </a:rPr>
              <a:t/>
            </a:r>
            <a:br>
              <a:rPr lang="en-US" sz="1400" u="sng" dirty="0" smtClean="0">
                <a:solidFill>
                  <a:schemeClr val="accent2"/>
                </a:solidFill>
              </a:rPr>
            </a:br>
            <a:r>
              <a:rPr lang="en-US" sz="1400" b="1" dirty="0">
                <a:solidFill>
                  <a:schemeClr val="accent2"/>
                </a:solidFill>
              </a:rPr>
              <a:t>Clinical Pathology Patient Care </a:t>
            </a:r>
            <a:r>
              <a:rPr lang="en-US" sz="1400" b="1" dirty="0" smtClean="0">
                <a:solidFill>
                  <a:schemeClr val="accent2"/>
                </a:solidFill>
              </a:rPr>
              <a:t>Quality</a:t>
            </a:r>
            <a:br>
              <a:rPr lang="en-US" sz="1400" b="1" dirty="0" smtClean="0">
                <a:solidFill>
                  <a:schemeClr val="accent2"/>
                </a:solidFill>
              </a:rPr>
            </a:br>
            <a:r>
              <a:rPr lang="en-US" sz="1600" b="1" dirty="0" smtClean="0">
                <a:solidFill>
                  <a:schemeClr val="accent2"/>
                </a:solidFill>
              </a:rPr>
              <a:t>Microbiology</a:t>
            </a:r>
            <a:r>
              <a:rPr lang="en-US" sz="1400" b="1" u="sng" dirty="0">
                <a:solidFill>
                  <a:schemeClr val="accent2"/>
                </a:solidFill>
              </a:rPr>
              <a:t/>
            </a:r>
            <a:br>
              <a:rPr lang="en-US" sz="1400" b="1" u="sng" dirty="0">
                <a:solidFill>
                  <a:schemeClr val="accent2"/>
                </a:solidFill>
              </a:rPr>
            </a:br>
            <a:r>
              <a:rPr lang="en-US" sz="1400" b="1" u="sng" dirty="0">
                <a:solidFill>
                  <a:schemeClr val="accent2"/>
                </a:solidFill>
              </a:rPr>
              <a:t/>
            </a:r>
            <a:br>
              <a:rPr lang="en-US" sz="1400" b="1" u="sng" dirty="0">
                <a:solidFill>
                  <a:schemeClr val="accent2"/>
                </a:solidFill>
              </a:rPr>
            </a:br>
            <a:endParaRPr lang="en-US" sz="1400" dirty="0" smtClean="0"/>
          </a:p>
        </p:txBody>
      </p:sp>
      <p:sp>
        <p:nvSpPr>
          <p:cNvPr id="3" name="Content Placeholder 5"/>
          <p:cNvSpPr>
            <a:spLocks noGrp="1" noChangeArrowheads="1"/>
          </p:cNvSpPr>
          <p:nvPr>
            <p:ph idx="1"/>
          </p:nvPr>
        </p:nvSpPr>
        <p:spPr>
          <a:xfrm>
            <a:off x="457200" y="6096000"/>
            <a:ext cx="6339270" cy="3276600"/>
          </a:xfrm>
          <a:prstGeom prst="rect">
            <a:avLst/>
          </a:prstGeom>
          <a:ln>
            <a:solidFill>
              <a:schemeClr val="tx1"/>
            </a:solidFill>
          </a:ln>
        </p:spPr>
        <p:txBody>
          <a:bodyPr/>
          <a:lstStyle/>
          <a:p>
            <a:pPr marL="0" indent="0" eaLnBrk="1" hangingPunct="1">
              <a:buFontTx/>
              <a:buNone/>
            </a:pPr>
            <a:r>
              <a:rPr lang="en-US" sz="1400" b="1" dirty="0" smtClean="0"/>
              <a:t>Monitor:  </a:t>
            </a:r>
          </a:p>
          <a:p>
            <a:pPr marL="0" indent="0" eaLnBrk="1" hangingPunct="1">
              <a:buFontTx/>
              <a:buNone/>
            </a:pPr>
            <a:r>
              <a:rPr lang="en-US" sz="1400" dirty="0" smtClean="0"/>
              <a:t>TAT for AFB Smears </a:t>
            </a:r>
          </a:p>
          <a:p>
            <a:pPr marL="0" indent="0" eaLnBrk="1" hangingPunct="1">
              <a:buFontTx/>
              <a:buNone/>
            </a:pPr>
            <a:endParaRPr lang="en-US" sz="1400" dirty="0" smtClean="0"/>
          </a:p>
          <a:p>
            <a:pPr marL="0" indent="0" eaLnBrk="1" hangingPunct="1">
              <a:buFontTx/>
              <a:buNone/>
            </a:pPr>
            <a:r>
              <a:rPr lang="en-US" sz="1400" b="1" dirty="0" smtClean="0"/>
              <a:t>Goal: </a:t>
            </a:r>
            <a:r>
              <a:rPr lang="en-US" sz="1400" dirty="0"/>
              <a:t> </a:t>
            </a:r>
            <a:endParaRPr lang="en-US" sz="1400" dirty="0" smtClean="0"/>
          </a:p>
          <a:p>
            <a:pPr marL="0" indent="0" eaLnBrk="1" hangingPunct="1">
              <a:buFontTx/>
              <a:buNone/>
            </a:pPr>
            <a:r>
              <a:rPr lang="en-US" sz="1400" dirty="0" smtClean="0"/>
              <a:t>24 </a:t>
            </a:r>
            <a:r>
              <a:rPr lang="en-US" sz="1400" dirty="0"/>
              <a:t>hours or less for AFB </a:t>
            </a:r>
            <a:r>
              <a:rPr lang="en-US" sz="1400" dirty="0" smtClean="0"/>
              <a:t>smears. The green arrow in the AFB Smear TAT indicates that the better performance is fewer hours. </a:t>
            </a:r>
          </a:p>
          <a:p>
            <a:pPr marL="0" indent="0" eaLnBrk="1" hangingPunct="1">
              <a:buFontTx/>
              <a:buNone/>
            </a:pPr>
            <a:endParaRPr lang="en-US" sz="1400" b="1" dirty="0" smtClean="0"/>
          </a:p>
          <a:p>
            <a:pPr marL="0" indent="0" eaLnBrk="1" hangingPunct="1">
              <a:buFontTx/>
              <a:buNone/>
            </a:pPr>
            <a:r>
              <a:rPr lang="en-US" sz="1400" b="1" dirty="0" smtClean="0"/>
              <a:t>Impact: </a:t>
            </a:r>
            <a:endParaRPr lang="en-US" sz="1400" b="1" dirty="0"/>
          </a:p>
          <a:p>
            <a:pPr marL="0" indent="0" eaLnBrk="1" hangingPunct="1">
              <a:buFontTx/>
              <a:buNone/>
            </a:pPr>
            <a:r>
              <a:rPr lang="en-US" sz="1400" dirty="0"/>
              <a:t>The ability to identify potentially infectious tuberculosis patients via AFB smear identification is critical to treatment and isolation of the patient</a:t>
            </a:r>
            <a:r>
              <a:rPr lang="en-US" sz="1400" dirty="0" smtClean="0"/>
              <a:t>.</a:t>
            </a:r>
          </a:p>
          <a:p>
            <a:pPr marL="0" indent="0" eaLnBrk="1" hangingPunct="1">
              <a:buFontTx/>
              <a:buNone/>
            </a:pPr>
            <a:endParaRPr lang="en-US" sz="1400" dirty="0" smtClean="0"/>
          </a:p>
          <a:p>
            <a:pPr marL="0" indent="0" eaLnBrk="1" hangingPunct="1">
              <a:buFontTx/>
              <a:buNone/>
            </a:pPr>
            <a:r>
              <a:rPr lang="en-US" sz="1400" b="1" dirty="0" smtClean="0"/>
              <a:t>Status</a:t>
            </a:r>
            <a:r>
              <a:rPr lang="en-US" sz="1400" b="1" dirty="0" smtClean="0"/>
              <a:t>: </a:t>
            </a:r>
            <a:r>
              <a:rPr lang="en-US" sz="1400" dirty="0" smtClean="0"/>
              <a:t>The best performance on this monitor occurred in April. However, in May, there was some regression. </a:t>
            </a:r>
            <a:endParaRPr lang="en-US" sz="1400" dirty="0"/>
          </a:p>
        </p:txBody>
      </p:sp>
      <p:graphicFrame>
        <p:nvGraphicFramePr>
          <p:cNvPr id="9" name="Chart 8"/>
          <p:cNvGraphicFramePr>
            <a:graphicFrameLocks/>
          </p:cNvGraphicFramePr>
          <p:nvPr>
            <p:extLst>
              <p:ext uri="{D42A27DB-BD31-4B8C-83A1-F6EECF244321}">
                <p14:modId xmlns:p14="http://schemas.microsoft.com/office/powerpoint/2010/main" val="2030495456"/>
              </p:ext>
            </p:extLst>
          </p:nvPr>
        </p:nvGraphicFramePr>
        <p:xfrm>
          <a:off x="609600" y="3276600"/>
          <a:ext cx="6096000" cy="27432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0" name="Chart 9"/>
          <p:cNvGraphicFramePr>
            <a:graphicFrameLocks/>
          </p:cNvGraphicFramePr>
          <p:nvPr>
            <p:extLst>
              <p:ext uri="{D42A27DB-BD31-4B8C-83A1-F6EECF244321}">
                <p14:modId xmlns:p14="http://schemas.microsoft.com/office/powerpoint/2010/main" val="608743233"/>
              </p:ext>
            </p:extLst>
          </p:nvPr>
        </p:nvGraphicFramePr>
        <p:xfrm>
          <a:off x="533400" y="762000"/>
          <a:ext cx="6324600" cy="2514600"/>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24679547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469452" y="228600"/>
            <a:ext cx="6584950" cy="414337"/>
          </a:xfrm>
        </p:spPr>
        <p:txBody>
          <a:bodyPr/>
          <a:lstStyle/>
          <a:p>
            <a:r>
              <a:rPr lang="en-US" sz="1400" u="sng" dirty="0" smtClean="0">
                <a:solidFill>
                  <a:schemeClr val="accent2"/>
                </a:solidFill>
              </a:rPr>
              <a:t/>
            </a:r>
            <a:br>
              <a:rPr lang="en-US" sz="1400" u="sng" dirty="0" smtClean="0">
                <a:solidFill>
                  <a:schemeClr val="accent2"/>
                </a:solidFill>
              </a:rPr>
            </a:br>
            <a:r>
              <a:rPr lang="en-US" sz="1400" u="sng" dirty="0" smtClean="0">
                <a:solidFill>
                  <a:schemeClr val="accent2"/>
                </a:solidFill>
              </a:rPr>
              <a:t/>
            </a:r>
            <a:br>
              <a:rPr lang="en-US" sz="1400" u="sng" dirty="0" smtClean="0">
                <a:solidFill>
                  <a:schemeClr val="accent2"/>
                </a:solidFill>
              </a:rPr>
            </a:br>
            <a:r>
              <a:rPr lang="en-US" sz="1400" b="1" dirty="0" smtClean="0">
                <a:solidFill>
                  <a:schemeClr val="accent2"/>
                </a:solidFill>
              </a:rPr>
              <a:t>Monthly CP QA Highlight</a:t>
            </a:r>
            <a:br>
              <a:rPr lang="en-US" sz="1400" b="1" dirty="0" smtClean="0">
                <a:solidFill>
                  <a:schemeClr val="accent2"/>
                </a:solidFill>
              </a:rPr>
            </a:br>
            <a:r>
              <a:rPr lang="en-US" sz="1600" b="1" dirty="0" smtClean="0">
                <a:solidFill>
                  <a:schemeClr val="accent2"/>
                </a:solidFill>
              </a:rPr>
              <a:t>Chemistry</a:t>
            </a:r>
            <a:r>
              <a:rPr lang="en-US" sz="1400" b="1" u="sng" dirty="0">
                <a:solidFill>
                  <a:schemeClr val="accent2"/>
                </a:solidFill>
              </a:rPr>
              <a:t/>
            </a:r>
            <a:br>
              <a:rPr lang="en-US" sz="1400" b="1" u="sng" dirty="0">
                <a:solidFill>
                  <a:schemeClr val="accent2"/>
                </a:solidFill>
              </a:rPr>
            </a:br>
            <a:r>
              <a:rPr lang="en-US" sz="1400" b="1" u="sng" dirty="0">
                <a:solidFill>
                  <a:schemeClr val="accent2"/>
                </a:solidFill>
              </a:rPr>
              <a:t/>
            </a:r>
            <a:br>
              <a:rPr lang="en-US" sz="1400" b="1" u="sng" dirty="0">
                <a:solidFill>
                  <a:schemeClr val="accent2"/>
                </a:solidFill>
              </a:rPr>
            </a:br>
            <a:endParaRPr lang="en-US" sz="1400" dirty="0" smtClean="0"/>
          </a:p>
        </p:txBody>
      </p:sp>
      <p:graphicFrame>
        <p:nvGraphicFramePr>
          <p:cNvPr id="5" name="Chart 4"/>
          <p:cNvGraphicFramePr>
            <a:graphicFrameLocks/>
          </p:cNvGraphicFramePr>
          <p:nvPr>
            <p:extLst>
              <p:ext uri="{D42A27DB-BD31-4B8C-83A1-F6EECF244321}">
                <p14:modId xmlns:p14="http://schemas.microsoft.com/office/powerpoint/2010/main" val="1593964868"/>
              </p:ext>
            </p:extLst>
          </p:nvPr>
        </p:nvGraphicFramePr>
        <p:xfrm>
          <a:off x="914400" y="838200"/>
          <a:ext cx="5757863" cy="3724275"/>
        </p:xfrm>
        <a:graphic>
          <a:graphicData uri="http://schemas.openxmlformats.org/drawingml/2006/chart">
            <c:chart xmlns:c="http://schemas.openxmlformats.org/drawingml/2006/chart" xmlns:r="http://schemas.openxmlformats.org/officeDocument/2006/relationships" r:id="rId2"/>
          </a:graphicData>
        </a:graphic>
      </p:graphicFrame>
      <p:sp>
        <p:nvSpPr>
          <p:cNvPr id="6" name="Content Placeholder 5"/>
          <p:cNvSpPr txBox="1">
            <a:spLocks noChangeArrowheads="1"/>
          </p:cNvSpPr>
          <p:nvPr/>
        </p:nvSpPr>
        <p:spPr bwMode="auto">
          <a:xfrm>
            <a:off x="914400" y="5181600"/>
            <a:ext cx="5791200" cy="3276600"/>
          </a:xfrm>
          <a:prstGeom prst="rect">
            <a:avLst/>
          </a:prstGeom>
          <a:noFill/>
          <a:ln w="9525">
            <a:solidFill>
              <a:schemeClr val="tx1"/>
            </a:solidFill>
            <a:miter lim="800000"/>
            <a:headEnd/>
            <a:tailEnd/>
          </a:ln>
        </p:spPr>
        <p:txBody>
          <a:bodyPr vert="horz" wrap="square" lIns="96661" tIns="48331" rIns="96661" bIns="48331" numCol="1" anchor="t" anchorCtr="0" compatLnSpc="1">
            <a:prstTxWarp prst="textNoShape">
              <a:avLst/>
            </a:prstTxWarp>
          </a:bodyPr>
          <a:lstStyle>
            <a:lvl1pPr marL="361950" indent="-361950" algn="l" defTabSz="966788" rtl="0" eaLnBrk="0" fontAlgn="base" hangingPunct="0">
              <a:spcBef>
                <a:spcPct val="20000"/>
              </a:spcBef>
              <a:spcAft>
                <a:spcPct val="0"/>
              </a:spcAft>
              <a:buChar char="•"/>
              <a:defRPr sz="3400">
                <a:solidFill>
                  <a:schemeClr val="tx1"/>
                </a:solidFill>
                <a:latin typeface="+mn-lt"/>
                <a:ea typeface="+mn-ea"/>
                <a:cs typeface="+mn-cs"/>
              </a:defRPr>
            </a:lvl1pPr>
            <a:lvl2pPr marL="785813" indent="-303213" algn="l" defTabSz="966788" rtl="0" eaLnBrk="0" fontAlgn="base" hangingPunct="0">
              <a:spcBef>
                <a:spcPct val="20000"/>
              </a:spcBef>
              <a:spcAft>
                <a:spcPct val="0"/>
              </a:spcAft>
              <a:buChar char="–"/>
              <a:defRPr sz="3000">
                <a:solidFill>
                  <a:schemeClr val="tx1"/>
                </a:solidFill>
                <a:latin typeface="+mn-lt"/>
                <a:cs typeface="+mn-cs"/>
              </a:defRPr>
            </a:lvl2pPr>
            <a:lvl3pPr marL="1208088" indent="-241300" algn="l" defTabSz="966788" rtl="0" eaLnBrk="0" fontAlgn="base" hangingPunct="0">
              <a:spcBef>
                <a:spcPct val="20000"/>
              </a:spcBef>
              <a:spcAft>
                <a:spcPct val="0"/>
              </a:spcAft>
              <a:buChar char="•"/>
              <a:defRPr sz="2500">
                <a:solidFill>
                  <a:schemeClr val="tx1"/>
                </a:solidFill>
                <a:latin typeface="+mn-lt"/>
                <a:cs typeface="+mn-cs"/>
              </a:defRPr>
            </a:lvl3pPr>
            <a:lvl4pPr marL="1692275" indent="-242888" algn="l" defTabSz="966788" rtl="0" eaLnBrk="0" fontAlgn="base" hangingPunct="0">
              <a:spcBef>
                <a:spcPct val="20000"/>
              </a:spcBef>
              <a:spcAft>
                <a:spcPct val="0"/>
              </a:spcAft>
              <a:buChar char="–"/>
              <a:defRPr sz="2100">
                <a:solidFill>
                  <a:schemeClr val="tx1"/>
                </a:solidFill>
                <a:latin typeface="+mn-lt"/>
                <a:cs typeface="+mn-cs"/>
              </a:defRPr>
            </a:lvl4pPr>
            <a:lvl5pPr marL="2174875" indent="-241300" algn="l" defTabSz="966788" rtl="0" eaLnBrk="0" fontAlgn="base" hangingPunct="0">
              <a:spcBef>
                <a:spcPct val="20000"/>
              </a:spcBef>
              <a:spcAft>
                <a:spcPct val="0"/>
              </a:spcAft>
              <a:buChar char="»"/>
              <a:defRPr sz="2100">
                <a:solidFill>
                  <a:schemeClr val="tx1"/>
                </a:solidFill>
                <a:latin typeface="+mn-lt"/>
                <a:cs typeface="+mn-cs"/>
              </a:defRPr>
            </a:lvl5pPr>
            <a:lvl6pPr marL="2632075" indent="-241300" algn="l" defTabSz="966788" rtl="0" fontAlgn="base">
              <a:spcBef>
                <a:spcPct val="20000"/>
              </a:spcBef>
              <a:spcAft>
                <a:spcPct val="0"/>
              </a:spcAft>
              <a:buChar char="»"/>
              <a:defRPr sz="2100">
                <a:solidFill>
                  <a:schemeClr val="tx1"/>
                </a:solidFill>
                <a:latin typeface="+mn-lt"/>
                <a:cs typeface="+mn-cs"/>
              </a:defRPr>
            </a:lvl6pPr>
            <a:lvl7pPr marL="3089275" indent="-241300" algn="l" defTabSz="966788" rtl="0" fontAlgn="base">
              <a:spcBef>
                <a:spcPct val="20000"/>
              </a:spcBef>
              <a:spcAft>
                <a:spcPct val="0"/>
              </a:spcAft>
              <a:buChar char="»"/>
              <a:defRPr sz="2100">
                <a:solidFill>
                  <a:schemeClr val="tx1"/>
                </a:solidFill>
                <a:latin typeface="+mn-lt"/>
                <a:cs typeface="+mn-cs"/>
              </a:defRPr>
            </a:lvl7pPr>
            <a:lvl8pPr marL="3546475" indent="-241300" algn="l" defTabSz="966788" rtl="0" fontAlgn="base">
              <a:spcBef>
                <a:spcPct val="20000"/>
              </a:spcBef>
              <a:spcAft>
                <a:spcPct val="0"/>
              </a:spcAft>
              <a:buChar char="»"/>
              <a:defRPr sz="2100">
                <a:solidFill>
                  <a:schemeClr val="tx1"/>
                </a:solidFill>
                <a:latin typeface="+mn-lt"/>
                <a:cs typeface="+mn-cs"/>
              </a:defRPr>
            </a:lvl8pPr>
            <a:lvl9pPr marL="4003675" indent="-241300" algn="l" defTabSz="966788" rtl="0" fontAlgn="base">
              <a:spcBef>
                <a:spcPct val="20000"/>
              </a:spcBef>
              <a:spcAft>
                <a:spcPct val="0"/>
              </a:spcAft>
              <a:buChar char="»"/>
              <a:defRPr sz="2100">
                <a:solidFill>
                  <a:schemeClr val="tx1"/>
                </a:solidFill>
                <a:latin typeface="+mn-lt"/>
                <a:cs typeface="+mn-cs"/>
              </a:defRPr>
            </a:lvl9pPr>
          </a:lstStyle>
          <a:p>
            <a:pPr marL="0" indent="0" eaLnBrk="1" hangingPunct="1">
              <a:buFontTx/>
              <a:buNone/>
            </a:pPr>
            <a:r>
              <a:rPr lang="en-US" sz="1400" b="1" kern="0" dirty="0" smtClean="0"/>
              <a:t>Monitor:  </a:t>
            </a:r>
          </a:p>
          <a:p>
            <a:pPr marL="0" indent="0" eaLnBrk="1" hangingPunct="1">
              <a:buFontTx/>
              <a:buNone/>
            </a:pPr>
            <a:r>
              <a:rPr lang="en-US" sz="1400" b="0" kern="0" dirty="0" smtClean="0"/>
              <a:t>Emergency Department </a:t>
            </a:r>
            <a:r>
              <a:rPr lang="en-US" sz="1400" b="0" kern="0" dirty="0" smtClean="0"/>
              <a:t>(ED) </a:t>
            </a:r>
            <a:r>
              <a:rPr lang="en-US" sz="1400" b="0" kern="0" dirty="0" smtClean="0"/>
              <a:t>Prothrombin Time (PT)  Sample Turn-Around-Time (TAT) from collection to verification </a:t>
            </a:r>
          </a:p>
          <a:p>
            <a:pPr marL="0" indent="0" eaLnBrk="1" hangingPunct="1">
              <a:buFontTx/>
              <a:buNone/>
            </a:pPr>
            <a:endParaRPr lang="en-US" sz="1400" b="0" kern="0" dirty="0" smtClean="0"/>
          </a:p>
          <a:p>
            <a:pPr marL="0" indent="0" eaLnBrk="1" hangingPunct="1">
              <a:buFontTx/>
              <a:buNone/>
            </a:pPr>
            <a:r>
              <a:rPr lang="en-US" sz="1400" b="1" kern="0" dirty="0" smtClean="0"/>
              <a:t>Goal: </a:t>
            </a:r>
            <a:r>
              <a:rPr lang="en-US" sz="1400" b="0" kern="0" dirty="0" smtClean="0"/>
              <a:t> </a:t>
            </a:r>
          </a:p>
          <a:p>
            <a:pPr marL="0" indent="0" eaLnBrk="1" hangingPunct="1">
              <a:buFontTx/>
              <a:buNone/>
            </a:pPr>
            <a:r>
              <a:rPr lang="en-US" sz="1400" b="0" kern="0" dirty="0" smtClean="0"/>
              <a:t>95% of results available in &lt;= 30 </a:t>
            </a:r>
            <a:r>
              <a:rPr lang="en-US" sz="1400" b="0" kern="0" dirty="0" smtClean="0"/>
              <a:t>minutes. </a:t>
            </a:r>
          </a:p>
          <a:p>
            <a:pPr marL="0" indent="0" eaLnBrk="1" hangingPunct="1">
              <a:buFontTx/>
              <a:buNone/>
            </a:pPr>
            <a:endParaRPr lang="en-US" sz="1400" b="1" kern="0" dirty="0" smtClean="0"/>
          </a:p>
          <a:p>
            <a:pPr marL="0" indent="0" eaLnBrk="1" hangingPunct="1">
              <a:buFontTx/>
              <a:buNone/>
            </a:pPr>
            <a:r>
              <a:rPr lang="en-US" sz="1400" b="1" kern="0" dirty="0" smtClean="0"/>
              <a:t>Impact: </a:t>
            </a:r>
          </a:p>
          <a:p>
            <a:pPr marL="0" indent="0" eaLnBrk="1" hangingPunct="1">
              <a:buFontTx/>
              <a:buNone/>
            </a:pPr>
            <a:r>
              <a:rPr lang="en-US" sz="1400" b="0" kern="0" dirty="0" smtClean="0"/>
              <a:t>Stroke Certification Guideline for appropriate care.</a:t>
            </a:r>
          </a:p>
          <a:p>
            <a:pPr marL="0" indent="0" eaLnBrk="1" hangingPunct="1">
              <a:buFontTx/>
              <a:buNone/>
            </a:pPr>
            <a:endParaRPr lang="en-US" sz="1400" b="0" kern="0" dirty="0" smtClean="0"/>
          </a:p>
          <a:p>
            <a:pPr marL="0" indent="0" eaLnBrk="1" hangingPunct="1">
              <a:buFontTx/>
              <a:buNone/>
            </a:pPr>
            <a:r>
              <a:rPr lang="en-US" sz="1400" b="1" kern="0" dirty="0" smtClean="0"/>
              <a:t>Status: </a:t>
            </a:r>
            <a:r>
              <a:rPr lang="en-US" sz="1400" b="0" kern="0" dirty="0" smtClean="0"/>
              <a:t>Outliers in April to 80 minutes to reach the laboratory and the outliers in May too 30 minutes. </a:t>
            </a:r>
            <a:endParaRPr lang="en-US" sz="1400" b="0" kern="0" dirty="0"/>
          </a:p>
        </p:txBody>
      </p:sp>
    </p:spTree>
    <p:extLst>
      <p:ext uri="{BB962C8B-B14F-4D97-AF65-F5344CB8AC3E}">
        <p14:creationId xmlns:p14="http://schemas.microsoft.com/office/powerpoint/2010/main" val="145657296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a:xfrm>
            <a:off x="314743" y="76200"/>
            <a:ext cx="6584950" cy="533400"/>
          </a:xfrm>
        </p:spPr>
        <p:txBody>
          <a:bodyPr/>
          <a:lstStyle/>
          <a:p>
            <a:r>
              <a:rPr lang="en-US" sz="1400" b="1" dirty="0">
                <a:solidFill>
                  <a:schemeClr val="accent2"/>
                </a:solidFill>
              </a:rPr>
              <a:t>Clinical Pathology Patient Care </a:t>
            </a:r>
            <a:r>
              <a:rPr lang="en-US" sz="1400" b="1" dirty="0" smtClean="0">
                <a:solidFill>
                  <a:schemeClr val="accent2"/>
                </a:solidFill>
              </a:rPr>
              <a:t>Quality</a:t>
            </a:r>
            <a:r>
              <a:rPr lang="en-US" sz="1400" b="1" u="sng" dirty="0">
                <a:solidFill>
                  <a:schemeClr val="accent2"/>
                </a:solidFill>
              </a:rPr>
              <a:t/>
            </a:r>
            <a:br>
              <a:rPr lang="en-US" sz="1400" b="1" u="sng" dirty="0">
                <a:solidFill>
                  <a:schemeClr val="accent2"/>
                </a:solidFill>
              </a:rPr>
            </a:br>
            <a:r>
              <a:rPr lang="en-US" sz="1600" b="1" dirty="0" smtClean="0">
                <a:solidFill>
                  <a:schemeClr val="accent2"/>
                </a:solidFill>
              </a:rPr>
              <a:t>Chemistry</a:t>
            </a:r>
            <a:endParaRPr lang="en-US" sz="1800" b="1" dirty="0" smtClean="0"/>
          </a:p>
        </p:txBody>
      </p:sp>
      <p:sp>
        <p:nvSpPr>
          <p:cNvPr id="8" name="Rectangle 3"/>
          <p:cNvSpPr txBox="1">
            <a:spLocks noChangeArrowheads="1"/>
          </p:cNvSpPr>
          <p:nvPr/>
        </p:nvSpPr>
        <p:spPr bwMode="auto">
          <a:xfrm>
            <a:off x="762000" y="4876800"/>
            <a:ext cx="5867400" cy="3810000"/>
          </a:xfrm>
          <a:prstGeom prst="rect">
            <a:avLst/>
          </a:prstGeom>
          <a:noFill/>
          <a:ln w="9525">
            <a:solidFill>
              <a:schemeClr val="tx1"/>
            </a:solidFill>
            <a:miter lim="800000"/>
            <a:headEnd/>
            <a:tailEnd/>
          </a:ln>
        </p:spPr>
        <p:txBody>
          <a:bodyPr vert="horz" wrap="square" lIns="96661" tIns="48331" rIns="96661" bIns="48331" numCol="1" anchor="t" anchorCtr="0" compatLnSpc="1">
            <a:prstTxWarp prst="textNoShape">
              <a:avLst/>
            </a:prstTxWarp>
          </a:bodyPr>
          <a:lstStyle>
            <a:lvl1pPr marL="361950" indent="-361950" algn="l" defTabSz="966788" rtl="0" eaLnBrk="0" fontAlgn="base" hangingPunct="0">
              <a:spcBef>
                <a:spcPct val="20000"/>
              </a:spcBef>
              <a:spcAft>
                <a:spcPct val="0"/>
              </a:spcAft>
              <a:buChar char="•"/>
              <a:defRPr sz="3400">
                <a:solidFill>
                  <a:schemeClr val="tx1"/>
                </a:solidFill>
                <a:latin typeface="+mn-lt"/>
                <a:ea typeface="+mn-ea"/>
                <a:cs typeface="+mn-cs"/>
              </a:defRPr>
            </a:lvl1pPr>
            <a:lvl2pPr marL="785813" indent="-303213" algn="l" defTabSz="966788" rtl="0" eaLnBrk="0" fontAlgn="base" hangingPunct="0">
              <a:spcBef>
                <a:spcPct val="20000"/>
              </a:spcBef>
              <a:spcAft>
                <a:spcPct val="0"/>
              </a:spcAft>
              <a:buChar char="–"/>
              <a:defRPr sz="3000">
                <a:solidFill>
                  <a:schemeClr val="tx1"/>
                </a:solidFill>
                <a:latin typeface="+mn-lt"/>
                <a:cs typeface="+mn-cs"/>
              </a:defRPr>
            </a:lvl2pPr>
            <a:lvl3pPr marL="1208088" indent="-241300" algn="l" defTabSz="966788" rtl="0" eaLnBrk="0" fontAlgn="base" hangingPunct="0">
              <a:spcBef>
                <a:spcPct val="20000"/>
              </a:spcBef>
              <a:spcAft>
                <a:spcPct val="0"/>
              </a:spcAft>
              <a:buChar char="•"/>
              <a:defRPr sz="2500">
                <a:solidFill>
                  <a:schemeClr val="tx1"/>
                </a:solidFill>
                <a:latin typeface="+mn-lt"/>
                <a:cs typeface="+mn-cs"/>
              </a:defRPr>
            </a:lvl3pPr>
            <a:lvl4pPr marL="1692275" indent="-242888" algn="l" defTabSz="966788" rtl="0" eaLnBrk="0" fontAlgn="base" hangingPunct="0">
              <a:spcBef>
                <a:spcPct val="20000"/>
              </a:spcBef>
              <a:spcAft>
                <a:spcPct val="0"/>
              </a:spcAft>
              <a:buChar char="–"/>
              <a:defRPr sz="2100">
                <a:solidFill>
                  <a:schemeClr val="tx1"/>
                </a:solidFill>
                <a:latin typeface="+mn-lt"/>
                <a:cs typeface="+mn-cs"/>
              </a:defRPr>
            </a:lvl4pPr>
            <a:lvl5pPr marL="2174875" indent="-241300" algn="l" defTabSz="966788" rtl="0" eaLnBrk="0" fontAlgn="base" hangingPunct="0">
              <a:spcBef>
                <a:spcPct val="20000"/>
              </a:spcBef>
              <a:spcAft>
                <a:spcPct val="0"/>
              </a:spcAft>
              <a:buChar char="»"/>
              <a:defRPr sz="2100">
                <a:solidFill>
                  <a:schemeClr val="tx1"/>
                </a:solidFill>
                <a:latin typeface="+mn-lt"/>
                <a:cs typeface="+mn-cs"/>
              </a:defRPr>
            </a:lvl5pPr>
            <a:lvl6pPr marL="2632075" indent="-241300" algn="l" defTabSz="966788" rtl="0" fontAlgn="base">
              <a:spcBef>
                <a:spcPct val="20000"/>
              </a:spcBef>
              <a:spcAft>
                <a:spcPct val="0"/>
              </a:spcAft>
              <a:buChar char="»"/>
              <a:defRPr sz="2100">
                <a:solidFill>
                  <a:schemeClr val="tx1"/>
                </a:solidFill>
                <a:latin typeface="+mn-lt"/>
                <a:cs typeface="+mn-cs"/>
              </a:defRPr>
            </a:lvl6pPr>
            <a:lvl7pPr marL="3089275" indent="-241300" algn="l" defTabSz="966788" rtl="0" fontAlgn="base">
              <a:spcBef>
                <a:spcPct val="20000"/>
              </a:spcBef>
              <a:spcAft>
                <a:spcPct val="0"/>
              </a:spcAft>
              <a:buChar char="»"/>
              <a:defRPr sz="2100">
                <a:solidFill>
                  <a:schemeClr val="tx1"/>
                </a:solidFill>
                <a:latin typeface="+mn-lt"/>
                <a:cs typeface="+mn-cs"/>
              </a:defRPr>
            </a:lvl7pPr>
            <a:lvl8pPr marL="3546475" indent="-241300" algn="l" defTabSz="966788" rtl="0" fontAlgn="base">
              <a:spcBef>
                <a:spcPct val="20000"/>
              </a:spcBef>
              <a:spcAft>
                <a:spcPct val="0"/>
              </a:spcAft>
              <a:buChar char="»"/>
              <a:defRPr sz="2100">
                <a:solidFill>
                  <a:schemeClr val="tx1"/>
                </a:solidFill>
                <a:latin typeface="+mn-lt"/>
                <a:cs typeface="+mn-cs"/>
              </a:defRPr>
            </a:lvl8pPr>
            <a:lvl9pPr marL="4003675" indent="-241300" algn="l" defTabSz="966788" rtl="0" fontAlgn="base">
              <a:spcBef>
                <a:spcPct val="20000"/>
              </a:spcBef>
              <a:spcAft>
                <a:spcPct val="0"/>
              </a:spcAft>
              <a:buChar char="»"/>
              <a:defRPr sz="2100">
                <a:solidFill>
                  <a:schemeClr val="tx1"/>
                </a:solidFill>
                <a:latin typeface="+mn-lt"/>
                <a:cs typeface="+mn-cs"/>
              </a:defRPr>
            </a:lvl9pPr>
          </a:lstStyle>
          <a:p>
            <a:pPr marL="0" indent="0" eaLnBrk="1" hangingPunct="1">
              <a:buFontTx/>
              <a:buNone/>
            </a:pPr>
            <a:r>
              <a:rPr lang="en-US" sz="1400" kern="0" dirty="0"/>
              <a:t>Monitor:  </a:t>
            </a:r>
          </a:p>
          <a:p>
            <a:pPr marL="0" indent="0" eaLnBrk="1" hangingPunct="1">
              <a:buFontTx/>
              <a:buNone/>
            </a:pPr>
            <a:r>
              <a:rPr lang="en-US" sz="1400" b="0" kern="0" dirty="0"/>
              <a:t>Emergency Department (</a:t>
            </a:r>
            <a:r>
              <a:rPr lang="en-US" sz="1400" b="0" kern="0" dirty="0" smtClean="0"/>
              <a:t>ED) </a:t>
            </a:r>
            <a:r>
              <a:rPr lang="en-US" sz="1400" b="0" kern="0" dirty="0" smtClean="0"/>
              <a:t>Troponin Sample </a:t>
            </a:r>
            <a:r>
              <a:rPr lang="en-US" sz="1400" b="0" kern="0" dirty="0"/>
              <a:t>Turn-Around-Time (TAT) from </a:t>
            </a:r>
            <a:r>
              <a:rPr lang="en-US" sz="1400" b="0" kern="0" dirty="0" smtClean="0"/>
              <a:t>in-laboratory </a:t>
            </a:r>
            <a:r>
              <a:rPr lang="en-US" sz="1400" b="0" kern="0" dirty="0"/>
              <a:t>to </a:t>
            </a:r>
            <a:r>
              <a:rPr lang="en-US" sz="1400" b="0" kern="0" dirty="0" smtClean="0"/>
              <a:t>completion</a:t>
            </a:r>
            <a:endParaRPr lang="en-US" sz="1400" b="0" kern="0" dirty="0"/>
          </a:p>
          <a:p>
            <a:pPr marL="0" indent="0" eaLnBrk="1" hangingPunct="1">
              <a:buFontTx/>
              <a:buNone/>
            </a:pPr>
            <a:endParaRPr lang="en-US" sz="1400" b="0" kern="0" dirty="0"/>
          </a:p>
          <a:p>
            <a:pPr marL="0" indent="0" eaLnBrk="1" hangingPunct="1">
              <a:buFontTx/>
              <a:buNone/>
            </a:pPr>
            <a:r>
              <a:rPr lang="en-US" sz="1400" kern="0" dirty="0"/>
              <a:t>Goal: </a:t>
            </a:r>
            <a:r>
              <a:rPr lang="en-US" sz="1400" b="0" kern="0" dirty="0"/>
              <a:t> </a:t>
            </a:r>
            <a:r>
              <a:rPr lang="en-US" sz="1400" b="0" kern="0" dirty="0" smtClean="0"/>
              <a:t> 95</a:t>
            </a:r>
            <a:r>
              <a:rPr lang="en-US" sz="1400" b="0" kern="0" dirty="0"/>
              <a:t>% of results available in &lt;= 30 </a:t>
            </a:r>
            <a:r>
              <a:rPr lang="en-US" sz="1400" b="0" kern="0" dirty="0" smtClean="0"/>
              <a:t>minutes. </a:t>
            </a:r>
            <a:endParaRPr lang="en-US" sz="1400" b="0" kern="0" dirty="0"/>
          </a:p>
          <a:p>
            <a:pPr marL="0" indent="0" eaLnBrk="1" hangingPunct="1">
              <a:buFontTx/>
              <a:buNone/>
            </a:pPr>
            <a:endParaRPr lang="en-US" sz="1400" kern="0" dirty="0"/>
          </a:p>
          <a:p>
            <a:pPr marL="0" indent="0" eaLnBrk="1" hangingPunct="1">
              <a:buFontTx/>
              <a:buNone/>
            </a:pPr>
            <a:r>
              <a:rPr lang="en-US" sz="1400" kern="0" dirty="0"/>
              <a:t>Impact: </a:t>
            </a:r>
            <a:r>
              <a:rPr lang="en-US" sz="1400" kern="0" dirty="0" smtClean="0"/>
              <a:t> </a:t>
            </a:r>
            <a:r>
              <a:rPr lang="en-US" sz="1400" b="0" kern="0" dirty="0" smtClean="0"/>
              <a:t>Delay in treatment for heart attack if results are delayed</a:t>
            </a:r>
            <a:endParaRPr lang="en-US" sz="1400" b="0" kern="0" dirty="0"/>
          </a:p>
          <a:p>
            <a:pPr marL="0" indent="0" eaLnBrk="1" hangingPunct="1">
              <a:buFontTx/>
              <a:buNone/>
            </a:pPr>
            <a:r>
              <a:rPr lang="en-US" sz="1400" b="0" kern="0" dirty="0" smtClean="0"/>
              <a:t> </a:t>
            </a:r>
            <a:endParaRPr lang="en-US" sz="1400" b="0" kern="0" dirty="0"/>
          </a:p>
          <a:p>
            <a:pPr marL="0" indent="0" eaLnBrk="1" hangingPunct="1">
              <a:buFontTx/>
              <a:buNone/>
            </a:pPr>
            <a:endParaRPr lang="en-US" sz="1400" b="0" kern="0" dirty="0"/>
          </a:p>
          <a:p>
            <a:pPr marL="0" indent="0" eaLnBrk="1" hangingPunct="1">
              <a:buFontTx/>
              <a:buNone/>
            </a:pPr>
            <a:r>
              <a:rPr lang="en-US" sz="1400" kern="0" dirty="0"/>
              <a:t>Status</a:t>
            </a:r>
            <a:r>
              <a:rPr lang="en-US" sz="1400" kern="0" dirty="0" smtClean="0"/>
              <a:t>: </a:t>
            </a:r>
            <a:r>
              <a:rPr lang="en-US" sz="1400" b="0" kern="0" dirty="0" smtClean="0"/>
              <a:t>95% are resulted within 25 minutes. The average TAT of 15 minutes remains stable. </a:t>
            </a:r>
            <a:endParaRPr lang="en-US" sz="1400" b="0" kern="0" dirty="0"/>
          </a:p>
        </p:txBody>
      </p:sp>
      <p:graphicFrame>
        <p:nvGraphicFramePr>
          <p:cNvPr id="9" name="Chart 8"/>
          <p:cNvGraphicFramePr>
            <a:graphicFrameLocks/>
          </p:cNvGraphicFramePr>
          <p:nvPr>
            <p:extLst>
              <p:ext uri="{D42A27DB-BD31-4B8C-83A1-F6EECF244321}">
                <p14:modId xmlns:p14="http://schemas.microsoft.com/office/powerpoint/2010/main" val="2255247211"/>
              </p:ext>
            </p:extLst>
          </p:nvPr>
        </p:nvGraphicFramePr>
        <p:xfrm>
          <a:off x="762000" y="762000"/>
          <a:ext cx="5867400" cy="38862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50335251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5125" y="385763"/>
            <a:ext cx="6584950" cy="452437"/>
          </a:xfrm>
        </p:spPr>
        <p:txBody>
          <a:bodyPr/>
          <a:lstStyle/>
          <a:p>
            <a:r>
              <a:rPr lang="en-US" sz="1400" b="1" dirty="0" smtClean="0">
                <a:solidFill>
                  <a:srgbClr val="002060"/>
                </a:solidFill>
              </a:rPr>
              <a:t>Clinical Pathology Patient Care Quality</a:t>
            </a:r>
            <a:r>
              <a:rPr lang="en-US" sz="1600" b="1" dirty="0" smtClean="0">
                <a:solidFill>
                  <a:srgbClr val="002060"/>
                </a:solidFill>
              </a:rPr>
              <a:t/>
            </a:r>
            <a:br>
              <a:rPr lang="en-US" sz="1600" b="1" dirty="0" smtClean="0">
                <a:solidFill>
                  <a:srgbClr val="002060"/>
                </a:solidFill>
              </a:rPr>
            </a:br>
            <a:r>
              <a:rPr lang="en-US" sz="1600" b="1" dirty="0" smtClean="0">
                <a:solidFill>
                  <a:srgbClr val="002060"/>
                </a:solidFill>
              </a:rPr>
              <a:t>Hematology</a:t>
            </a:r>
            <a:endParaRPr lang="en-US" sz="1600" b="1" dirty="0">
              <a:solidFill>
                <a:srgbClr val="002060"/>
              </a:solidFill>
            </a:endParaRPr>
          </a:p>
        </p:txBody>
      </p:sp>
      <p:sp>
        <p:nvSpPr>
          <p:cNvPr id="3" name="Content Placeholder 2"/>
          <p:cNvSpPr>
            <a:spLocks noGrp="1"/>
          </p:cNvSpPr>
          <p:nvPr>
            <p:ph idx="1"/>
          </p:nvPr>
        </p:nvSpPr>
        <p:spPr>
          <a:xfrm>
            <a:off x="304800" y="4419600"/>
            <a:ext cx="6629400" cy="4964112"/>
          </a:xfrm>
        </p:spPr>
        <p:txBody>
          <a:bodyPr/>
          <a:lstStyle/>
          <a:p>
            <a:pPr marL="0" indent="0">
              <a:buNone/>
            </a:pPr>
            <a:r>
              <a:rPr lang="en-US" sz="1200" b="1" dirty="0"/>
              <a:t>Monitor:</a:t>
            </a:r>
            <a:r>
              <a:rPr lang="en-US" sz="1200" dirty="0"/>
              <a:t>  </a:t>
            </a:r>
            <a:r>
              <a:rPr lang="en-US" sz="1400" dirty="0"/>
              <a:t>The percentage of Absolute Neutrophil Counts (ANC) exceeding established 60 minute Turn-Around-Time (TAT) of 60 from receipt to verification.</a:t>
            </a:r>
          </a:p>
          <a:p>
            <a:pPr marL="0" indent="0">
              <a:buNone/>
            </a:pPr>
            <a:r>
              <a:rPr lang="en-US" sz="1400" b="1" dirty="0"/>
              <a:t>Goal:</a:t>
            </a:r>
            <a:r>
              <a:rPr lang="en-US" sz="1400" dirty="0"/>
              <a:t>	&lt;5% STAT </a:t>
            </a:r>
            <a:r>
              <a:rPr lang="en-US" sz="1400" dirty="0" err="1"/>
              <a:t>anc</a:t>
            </a:r>
            <a:r>
              <a:rPr lang="en-US" sz="1400" dirty="0"/>
              <a:t> outliers.  </a:t>
            </a:r>
          </a:p>
          <a:p>
            <a:pPr marL="0" indent="0">
              <a:buNone/>
            </a:pPr>
            <a:r>
              <a:rPr lang="en-US" sz="1400" b="1" dirty="0"/>
              <a:t>Impact:</a:t>
            </a:r>
            <a:r>
              <a:rPr lang="en-US" sz="1400" dirty="0"/>
              <a:t>	Outpatient infusions are delayed until testing results of are received.</a:t>
            </a:r>
            <a:endParaRPr lang="en-US" sz="1400" b="1" dirty="0"/>
          </a:p>
          <a:p>
            <a:pPr marL="0" indent="0">
              <a:buNone/>
            </a:pPr>
            <a:r>
              <a:rPr lang="en-US" sz="1400" b="1" dirty="0"/>
              <a:t>Status: 	</a:t>
            </a:r>
            <a:r>
              <a:rPr lang="en-US" sz="1400" dirty="0"/>
              <a:t>Outliers are trending downward. The reduction in the % of outliers and % of time overdue in the past 6 months is due to:</a:t>
            </a:r>
          </a:p>
          <a:p>
            <a:pPr lvl="1">
              <a:buFont typeface="Arial" panose="020B0604020202020204" pitchFamily="34" charset="0"/>
              <a:buChar char="•"/>
            </a:pPr>
            <a:r>
              <a:rPr lang="en-US" sz="1400" dirty="0"/>
              <a:t>Better training on releasing the </a:t>
            </a:r>
            <a:r>
              <a:rPr lang="en-US" sz="1400" dirty="0" smtClean="0"/>
              <a:t>ANC properly </a:t>
            </a:r>
            <a:r>
              <a:rPr lang="en-US" sz="1400" dirty="0"/>
              <a:t>when leaving a path rev</a:t>
            </a:r>
          </a:p>
          <a:p>
            <a:pPr lvl="1">
              <a:buFont typeface="Arial" panose="020B0604020202020204" pitchFamily="34" charset="0"/>
              <a:buChar char="•"/>
            </a:pPr>
            <a:r>
              <a:rPr lang="en-US" sz="1400" dirty="0"/>
              <a:t>More awareness of staff when they see the tiered huddle graphs</a:t>
            </a:r>
          </a:p>
          <a:p>
            <a:pPr lvl="1">
              <a:buFont typeface="Arial" panose="020B0604020202020204" pitchFamily="34" charset="0"/>
              <a:buChar char="•"/>
            </a:pPr>
            <a:r>
              <a:rPr lang="en-US" sz="1400" dirty="0"/>
              <a:t>Blast flag IANC</a:t>
            </a:r>
          </a:p>
          <a:p>
            <a:pPr lvl="1">
              <a:buFont typeface="Arial" panose="020B0604020202020204" pitchFamily="34" charset="0"/>
              <a:buChar char="•"/>
            </a:pPr>
            <a:r>
              <a:rPr lang="en-US" sz="1400" dirty="0"/>
              <a:t>Fewer buffer tubes when bad ER labels got replaced</a:t>
            </a:r>
          </a:p>
          <a:p>
            <a:pPr lvl="1">
              <a:buFont typeface="Arial" panose="020B0604020202020204" pitchFamily="34" charset="0"/>
              <a:buChar char="•"/>
            </a:pPr>
            <a:r>
              <a:rPr lang="en-US" sz="1400" dirty="0"/>
              <a:t>More awareness of buffer tubes</a:t>
            </a:r>
          </a:p>
          <a:p>
            <a:pPr lvl="1">
              <a:buFont typeface="Arial" panose="020B0604020202020204" pitchFamily="34" charset="0"/>
              <a:buChar char="•"/>
            </a:pPr>
            <a:r>
              <a:rPr lang="en-US" sz="1400" dirty="0"/>
              <a:t>Fewer service calls leading to fewer interruptions in workflow</a:t>
            </a:r>
          </a:p>
          <a:p>
            <a:pPr lvl="1">
              <a:buFont typeface="Arial" panose="020B0604020202020204" pitchFamily="34" charset="0"/>
              <a:buChar char="•"/>
            </a:pPr>
            <a:r>
              <a:rPr lang="en-US" sz="1400" dirty="0"/>
              <a:t>Better marrow scheduling, receiving a lot of help from marrows techs to help with differentials</a:t>
            </a:r>
          </a:p>
          <a:p>
            <a:pPr lvl="1">
              <a:buFont typeface="Arial" panose="020B0604020202020204" pitchFamily="34" charset="0"/>
              <a:buChar char="•"/>
            </a:pPr>
            <a:r>
              <a:rPr lang="en-US" sz="1400" dirty="0"/>
              <a:t>Using the float position to help with diffs when they aren’t busy</a:t>
            </a:r>
          </a:p>
          <a:p>
            <a:pPr marL="482600" lvl="1" indent="0">
              <a:buNone/>
            </a:pPr>
            <a:r>
              <a:rPr lang="en-US" sz="1400" dirty="0"/>
              <a:t>Additional action being investigated:</a:t>
            </a:r>
          </a:p>
          <a:p>
            <a:pPr lvl="1">
              <a:buFont typeface="Arial" panose="020B0604020202020204" pitchFamily="34" charset="0"/>
              <a:buChar char="•"/>
            </a:pPr>
            <a:r>
              <a:rPr lang="en-US" sz="1400" dirty="0"/>
              <a:t>Looking at ways to reduce time in identifying samples that require Albumin Preps- the biggest reasons for outliers over 90 minutes.</a:t>
            </a:r>
          </a:p>
          <a:p>
            <a:pPr lvl="1">
              <a:buFont typeface="Arial" panose="020B0604020202020204" pitchFamily="34" charset="0"/>
              <a:buChar char="•"/>
            </a:pPr>
            <a:r>
              <a:rPr lang="en-US" sz="1400" dirty="0"/>
              <a:t>Tweaking ANC release using data from our </a:t>
            </a:r>
            <a:r>
              <a:rPr lang="en-US" sz="1400" dirty="0" err="1"/>
              <a:t>Sysmex</a:t>
            </a:r>
            <a:r>
              <a:rPr lang="en-US" sz="1400" dirty="0"/>
              <a:t> technology</a:t>
            </a:r>
          </a:p>
          <a:p>
            <a:pPr marL="0" indent="0">
              <a:buNone/>
            </a:pPr>
            <a:r>
              <a:rPr lang="en-US" sz="1200" dirty="0" smtClean="0"/>
              <a:t>	</a:t>
            </a:r>
            <a:endParaRPr lang="en-US" sz="1200" dirty="0"/>
          </a:p>
        </p:txBody>
      </p:sp>
      <p:pic>
        <p:nvPicPr>
          <p:cNvPr id="1026" name="Chart 2" descr="image00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600" y="990600"/>
            <a:ext cx="6838950" cy="31109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68934423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a:xfrm>
            <a:off x="314743" y="76200"/>
            <a:ext cx="6584950" cy="533400"/>
          </a:xfrm>
        </p:spPr>
        <p:txBody>
          <a:bodyPr/>
          <a:lstStyle/>
          <a:p>
            <a:r>
              <a:rPr lang="en-US" sz="1400" b="1" dirty="0">
                <a:solidFill>
                  <a:schemeClr val="accent2"/>
                </a:solidFill>
              </a:rPr>
              <a:t>Clinical Pathology Patient Care </a:t>
            </a:r>
            <a:r>
              <a:rPr lang="en-US" sz="1400" b="1" dirty="0" smtClean="0">
                <a:solidFill>
                  <a:schemeClr val="accent2"/>
                </a:solidFill>
              </a:rPr>
              <a:t>Quality</a:t>
            </a:r>
            <a:r>
              <a:rPr lang="en-US" sz="1400" b="1" u="sng" dirty="0">
                <a:solidFill>
                  <a:schemeClr val="accent2"/>
                </a:solidFill>
              </a:rPr>
              <a:t/>
            </a:r>
            <a:br>
              <a:rPr lang="en-US" sz="1400" b="1" u="sng" dirty="0">
                <a:solidFill>
                  <a:schemeClr val="accent2"/>
                </a:solidFill>
              </a:rPr>
            </a:br>
            <a:r>
              <a:rPr lang="en-US" sz="1600" b="1" dirty="0" smtClean="0">
                <a:solidFill>
                  <a:schemeClr val="accent2"/>
                </a:solidFill>
              </a:rPr>
              <a:t>Chemistry</a:t>
            </a:r>
            <a:endParaRPr lang="en-US" sz="1800" b="1" dirty="0" smtClean="0"/>
          </a:p>
        </p:txBody>
      </p:sp>
      <p:sp>
        <p:nvSpPr>
          <p:cNvPr id="8" name="Rectangle 3"/>
          <p:cNvSpPr txBox="1">
            <a:spLocks noChangeArrowheads="1"/>
          </p:cNvSpPr>
          <p:nvPr/>
        </p:nvSpPr>
        <p:spPr bwMode="auto">
          <a:xfrm>
            <a:off x="457200" y="4495800"/>
            <a:ext cx="6400800" cy="3962400"/>
          </a:xfrm>
          <a:prstGeom prst="rect">
            <a:avLst/>
          </a:prstGeom>
          <a:noFill/>
          <a:ln w="9525">
            <a:solidFill>
              <a:schemeClr val="tx1"/>
            </a:solidFill>
            <a:miter lim="800000"/>
            <a:headEnd/>
            <a:tailEnd/>
          </a:ln>
        </p:spPr>
        <p:txBody>
          <a:bodyPr vert="horz" wrap="square" lIns="96661" tIns="48331" rIns="96661" bIns="48331" numCol="1" anchor="t" anchorCtr="0" compatLnSpc="1">
            <a:prstTxWarp prst="textNoShape">
              <a:avLst/>
            </a:prstTxWarp>
          </a:bodyPr>
          <a:lstStyle>
            <a:lvl1pPr marL="361950" indent="-361950" algn="l" defTabSz="966788" rtl="0" eaLnBrk="0" fontAlgn="base" hangingPunct="0">
              <a:spcBef>
                <a:spcPct val="20000"/>
              </a:spcBef>
              <a:spcAft>
                <a:spcPct val="0"/>
              </a:spcAft>
              <a:buChar char="•"/>
              <a:defRPr sz="3400">
                <a:solidFill>
                  <a:schemeClr val="tx1"/>
                </a:solidFill>
                <a:latin typeface="+mn-lt"/>
                <a:ea typeface="+mn-ea"/>
                <a:cs typeface="+mn-cs"/>
              </a:defRPr>
            </a:lvl1pPr>
            <a:lvl2pPr marL="785813" indent="-303213" algn="l" defTabSz="966788" rtl="0" eaLnBrk="0" fontAlgn="base" hangingPunct="0">
              <a:spcBef>
                <a:spcPct val="20000"/>
              </a:spcBef>
              <a:spcAft>
                <a:spcPct val="0"/>
              </a:spcAft>
              <a:buChar char="–"/>
              <a:defRPr sz="3000">
                <a:solidFill>
                  <a:schemeClr val="tx1"/>
                </a:solidFill>
                <a:latin typeface="+mn-lt"/>
                <a:cs typeface="+mn-cs"/>
              </a:defRPr>
            </a:lvl2pPr>
            <a:lvl3pPr marL="1208088" indent="-241300" algn="l" defTabSz="966788" rtl="0" eaLnBrk="0" fontAlgn="base" hangingPunct="0">
              <a:spcBef>
                <a:spcPct val="20000"/>
              </a:spcBef>
              <a:spcAft>
                <a:spcPct val="0"/>
              </a:spcAft>
              <a:buChar char="•"/>
              <a:defRPr sz="2500">
                <a:solidFill>
                  <a:schemeClr val="tx1"/>
                </a:solidFill>
                <a:latin typeface="+mn-lt"/>
                <a:cs typeface="+mn-cs"/>
              </a:defRPr>
            </a:lvl3pPr>
            <a:lvl4pPr marL="1692275" indent="-242888" algn="l" defTabSz="966788" rtl="0" eaLnBrk="0" fontAlgn="base" hangingPunct="0">
              <a:spcBef>
                <a:spcPct val="20000"/>
              </a:spcBef>
              <a:spcAft>
                <a:spcPct val="0"/>
              </a:spcAft>
              <a:buChar char="–"/>
              <a:defRPr sz="2100">
                <a:solidFill>
                  <a:schemeClr val="tx1"/>
                </a:solidFill>
                <a:latin typeface="+mn-lt"/>
                <a:cs typeface="+mn-cs"/>
              </a:defRPr>
            </a:lvl4pPr>
            <a:lvl5pPr marL="2174875" indent="-241300" algn="l" defTabSz="966788" rtl="0" eaLnBrk="0" fontAlgn="base" hangingPunct="0">
              <a:spcBef>
                <a:spcPct val="20000"/>
              </a:spcBef>
              <a:spcAft>
                <a:spcPct val="0"/>
              </a:spcAft>
              <a:buChar char="»"/>
              <a:defRPr sz="2100">
                <a:solidFill>
                  <a:schemeClr val="tx1"/>
                </a:solidFill>
                <a:latin typeface="+mn-lt"/>
                <a:cs typeface="+mn-cs"/>
              </a:defRPr>
            </a:lvl5pPr>
            <a:lvl6pPr marL="2632075" indent="-241300" algn="l" defTabSz="966788" rtl="0" fontAlgn="base">
              <a:spcBef>
                <a:spcPct val="20000"/>
              </a:spcBef>
              <a:spcAft>
                <a:spcPct val="0"/>
              </a:spcAft>
              <a:buChar char="»"/>
              <a:defRPr sz="2100">
                <a:solidFill>
                  <a:schemeClr val="tx1"/>
                </a:solidFill>
                <a:latin typeface="+mn-lt"/>
                <a:cs typeface="+mn-cs"/>
              </a:defRPr>
            </a:lvl6pPr>
            <a:lvl7pPr marL="3089275" indent="-241300" algn="l" defTabSz="966788" rtl="0" fontAlgn="base">
              <a:spcBef>
                <a:spcPct val="20000"/>
              </a:spcBef>
              <a:spcAft>
                <a:spcPct val="0"/>
              </a:spcAft>
              <a:buChar char="»"/>
              <a:defRPr sz="2100">
                <a:solidFill>
                  <a:schemeClr val="tx1"/>
                </a:solidFill>
                <a:latin typeface="+mn-lt"/>
                <a:cs typeface="+mn-cs"/>
              </a:defRPr>
            </a:lvl7pPr>
            <a:lvl8pPr marL="3546475" indent="-241300" algn="l" defTabSz="966788" rtl="0" fontAlgn="base">
              <a:spcBef>
                <a:spcPct val="20000"/>
              </a:spcBef>
              <a:spcAft>
                <a:spcPct val="0"/>
              </a:spcAft>
              <a:buChar char="»"/>
              <a:defRPr sz="2100">
                <a:solidFill>
                  <a:schemeClr val="tx1"/>
                </a:solidFill>
                <a:latin typeface="+mn-lt"/>
                <a:cs typeface="+mn-cs"/>
              </a:defRPr>
            </a:lvl8pPr>
            <a:lvl9pPr marL="4003675" indent="-241300" algn="l" defTabSz="966788" rtl="0" fontAlgn="base">
              <a:spcBef>
                <a:spcPct val="20000"/>
              </a:spcBef>
              <a:spcAft>
                <a:spcPct val="0"/>
              </a:spcAft>
              <a:buChar char="»"/>
              <a:defRPr sz="2100">
                <a:solidFill>
                  <a:schemeClr val="tx1"/>
                </a:solidFill>
                <a:latin typeface="+mn-lt"/>
                <a:cs typeface="+mn-cs"/>
              </a:defRPr>
            </a:lvl9pPr>
          </a:lstStyle>
          <a:p>
            <a:pPr marL="0" indent="0" eaLnBrk="1" hangingPunct="1">
              <a:buFontTx/>
              <a:buNone/>
            </a:pPr>
            <a:endParaRPr lang="en-US" sz="1400" kern="0" dirty="0" smtClean="0"/>
          </a:p>
          <a:p>
            <a:pPr marL="0" indent="0" eaLnBrk="1" hangingPunct="1">
              <a:buFontTx/>
              <a:buNone/>
            </a:pPr>
            <a:r>
              <a:rPr lang="en-US" sz="1400" kern="0" dirty="0" smtClean="0"/>
              <a:t>Monitor</a:t>
            </a:r>
            <a:r>
              <a:rPr lang="en-US" sz="1400" kern="0" dirty="0"/>
              <a:t>:  </a:t>
            </a:r>
            <a:r>
              <a:rPr lang="en-US" sz="1400" kern="0" dirty="0" smtClean="0"/>
              <a:t> </a:t>
            </a:r>
            <a:r>
              <a:rPr lang="en-US" sz="1400" b="0" kern="0" dirty="0" smtClean="0"/>
              <a:t>Turn-Around-Time </a:t>
            </a:r>
            <a:r>
              <a:rPr lang="en-US" sz="1400" b="0" kern="0" dirty="0"/>
              <a:t>(TAT) for routine chemistry tests </a:t>
            </a:r>
            <a:r>
              <a:rPr lang="en-US" sz="1400" b="0" kern="0" dirty="0" smtClean="0"/>
              <a:t>from the time to receipt (in-laboratory) </a:t>
            </a:r>
            <a:r>
              <a:rPr lang="en-US" sz="1400" b="0" kern="0" dirty="0"/>
              <a:t>to </a:t>
            </a:r>
            <a:r>
              <a:rPr lang="en-US" sz="1400" b="0" kern="0" dirty="0" smtClean="0"/>
              <a:t>completion for the past 18 months.</a:t>
            </a:r>
            <a:endParaRPr lang="en-US" sz="1400" b="0" kern="0" dirty="0"/>
          </a:p>
          <a:p>
            <a:pPr marL="0" indent="0" eaLnBrk="1" hangingPunct="1">
              <a:buFontTx/>
              <a:buNone/>
            </a:pPr>
            <a:endParaRPr lang="en-US" sz="1400" b="0" kern="0" dirty="0"/>
          </a:p>
          <a:p>
            <a:pPr marL="0" indent="0" eaLnBrk="1" hangingPunct="1">
              <a:buFontTx/>
              <a:buNone/>
            </a:pPr>
            <a:r>
              <a:rPr lang="en-US" sz="1400" kern="0" dirty="0"/>
              <a:t>Goal: </a:t>
            </a:r>
            <a:r>
              <a:rPr lang="en-US" sz="1400" b="0" kern="0" dirty="0"/>
              <a:t> </a:t>
            </a:r>
            <a:r>
              <a:rPr lang="en-US" sz="1400" b="0" kern="0" dirty="0" smtClean="0"/>
              <a:t> Percent of specimens resulted in greater than 120 minutes for routine tests less than 0.2%; Stat tests results exceeding 45 minutes TAT for less than 1% of specimens</a:t>
            </a:r>
            <a:r>
              <a:rPr lang="en-US" sz="1400" b="0" kern="0" dirty="0" smtClean="0"/>
              <a:t>. </a:t>
            </a:r>
          </a:p>
          <a:p>
            <a:pPr marL="0" indent="0" eaLnBrk="1" hangingPunct="1">
              <a:buFontTx/>
              <a:buNone/>
            </a:pPr>
            <a:endParaRPr lang="en-US" sz="1400" kern="0" dirty="0"/>
          </a:p>
          <a:p>
            <a:pPr marL="0" indent="0" eaLnBrk="1" hangingPunct="1">
              <a:buFontTx/>
              <a:buNone/>
            </a:pPr>
            <a:r>
              <a:rPr lang="en-US" sz="1400" kern="0" dirty="0"/>
              <a:t>Impact: </a:t>
            </a:r>
            <a:r>
              <a:rPr lang="en-US" sz="1400" kern="0" dirty="0" smtClean="0"/>
              <a:t> </a:t>
            </a:r>
            <a:r>
              <a:rPr lang="en-US" sz="1400" b="0" kern="0" dirty="0" smtClean="0"/>
              <a:t>Delay in patient treatment or discharge</a:t>
            </a:r>
            <a:endParaRPr lang="en-US" sz="1400" b="0" kern="0" dirty="0"/>
          </a:p>
          <a:p>
            <a:pPr marL="0" indent="0" eaLnBrk="1" hangingPunct="1">
              <a:buFontTx/>
              <a:buNone/>
            </a:pPr>
            <a:r>
              <a:rPr lang="en-US" sz="1400" b="0" kern="0" dirty="0" smtClean="0"/>
              <a:t> </a:t>
            </a:r>
            <a:endParaRPr lang="en-US" sz="1400" b="0" kern="0" dirty="0"/>
          </a:p>
          <a:p>
            <a:pPr marL="0" indent="0" eaLnBrk="1" hangingPunct="1">
              <a:buFontTx/>
              <a:buNone/>
            </a:pPr>
            <a:r>
              <a:rPr lang="en-US" sz="1400" kern="0" dirty="0" smtClean="0"/>
              <a:t>Status: </a:t>
            </a:r>
            <a:r>
              <a:rPr lang="en-US" sz="1400" b="0" kern="0" dirty="0" smtClean="0"/>
              <a:t>Trend observed for Stat test results to be above the goal of &lt;45 minutes since the implementation of MiChart.</a:t>
            </a:r>
          </a:p>
          <a:p>
            <a:pPr marL="0" indent="0" eaLnBrk="1" hangingPunct="1">
              <a:buFontTx/>
              <a:buNone/>
            </a:pPr>
            <a:endParaRPr lang="en-US" sz="1400" b="0" kern="0" dirty="0"/>
          </a:p>
        </p:txBody>
      </p:sp>
      <p:graphicFrame>
        <p:nvGraphicFramePr>
          <p:cNvPr id="5" name="Chart 4"/>
          <p:cNvGraphicFramePr>
            <a:graphicFrameLocks/>
          </p:cNvGraphicFramePr>
          <p:nvPr>
            <p:extLst>
              <p:ext uri="{D42A27DB-BD31-4B8C-83A1-F6EECF244321}">
                <p14:modId xmlns:p14="http://schemas.microsoft.com/office/powerpoint/2010/main" val="3960428631"/>
              </p:ext>
            </p:extLst>
          </p:nvPr>
        </p:nvGraphicFramePr>
        <p:xfrm>
          <a:off x="389627" y="762000"/>
          <a:ext cx="6528142" cy="32004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725320191"/>
      </p:ext>
    </p:extLst>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66788" rtl="0" eaLnBrk="1" fontAlgn="base" latinLnBrk="0" hangingPunct="1">
          <a:lnSpc>
            <a:spcPct val="100000"/>
          </a:lnSpc>
          <a:spcBef>
            <a:spcPct val="0"/>
          </a:spcBef>
          <a:spcAft>
            <a:spcPct val="0"/>
          </a:spcAft>
          <a:buClrTx/>
          <a:buSzTx/>
          <a:buFontTx/>
          <a:buNone/>
          <a:tabLst/>
          <a:defRPr kumimoji="0" lang="en-US" sz="1500" b="1" i="0" u="none" strike="noStrike" cap="none" normalizeH="0" baseline="0" smtClean="0">
            <a:ln>
              <a:noFill/>
            </a:ln>
            <a:solidFill>
              <a:schemeClr val="tx1"/>
            </a:solidFill>
            <a:effectLst/>
            <a:latin typeface="Arial" charset="0"/>
            <a:cs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66788" rtl="0" eaLnBrk="1" fontAlgn="base" latinLnBrk="0" hangingPunct="1">
          <a:lnSpc>
            <a:spcPct val="100000"/>
          </a:lnSpc>
          <a:spcBef>
            <a:spcPct val="0"/>
          </a:spcBef>
          <a:spcAft>
            <a:spcPct val="0"/>
          </a:spcAft>
          <a:buClrTx/>
          <a:buSzTx/>
          <a:buFontTx/>
          <a:buNone/>
          <a:tabLst/>
          <a:defRPr kumimoji="0" lang="en-US" sz="1500" b="1" i="0" u="none" strike="noStrike" cap="none" normalizeH="0" baseline="0" smtClean="0">
            <a:ln>
              <a:noFill/>
            </a:ln>
            <a:solidFill>
              <a:schemeClr val="tx1"/>
            </a:solidFill>
            <a:effectLst/>
            <a:latin typeface="Arial" charset="0"/>
            <a:cs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16033</TotalTime>
  <Words>980</Words>
  <Application>Microsoft Office PowerPoint</Application>
  <PresentationFormat>Custom</PresentationFormat>
  <Paragraphs>156</Paragraphs>
  <Slides>11</Slides>
  <Notes>1</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Default Design</vt:lpstr>
      <vt:lpstr>PowerPoint Presentation</vt:lpstr>
      <vt:lpstr>PowerPoint Presentation</vt:lpstr>
      <vt:lpstr>Clinical Pathology Patient Care Quality Blood Bank</vt:lpstr>
      <vt:lpstr>Clinical Pathology Patient Care Quality MMGL  </vt:lpstr>
      <vt:lpstr>  Clinical Pathology Patient Care Quality Microbiology  </vt:lpstr>
      <vt:lpstr>  Monthly CP QA Highlight Chemistry  </vt:lpstr>
      <vt:lpstr>Clinical Pathology Patient Care Quality Chemistry</vt:lpstr>
      <vt:lpstr>Clinical Pathology Patient Care Quality Hematology</vt:lpstr>
      <vt:lpstr>Clinical Pathology Patient Care Quality Chemistry</vt:lpstr>
      <vt:lpstr>  Clinical Pathology-Current Projects **This is a highlight of projects ongoing in the CP labs.  This list is not meant to be all inclusive of every activity occurring in the department. </vt:lpstr>
      <vt:lpstr>PowerPoint Presentation</vt:lpstr>
    </vt:vector>
  </TitlesOfParts>
  <Company>University of Michigan Medical Center</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University of Michigan</dc:creator>
  <cp:lastModifiedBy>Butch, Suzanne</cp:lastModifiedBy>
  <cp:revision>974</cp:revision>
  <cp:lastPrinted>2014-09-26T13:00:21Z</cp:lastPrinted>
  <dcterms:created xsi:type="dcterms:W3CDTF">2008-09-25T21:02:44Z</dcterms:created>
  <dcterms:modified xsi:type="dcterms:W3CDTF">2015-06-29T21:34:01Z</dcterms:modified>
</cp:coreProperties>
</file>