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1" r:id="rId2"/>
    <p:sldId id="270" r:id="rId3"/>
    <p:sldId id="277" r:id="rId4"/>
    <p:sldId id="265" r:id="rId5"/>
    <p:sldId id="293" r:id="rId6"/>
    <p:sldId id="291" r:id="rId7"/>
    <p:sldId id="284" r:id="rId8"/>
    <p:sldId id="294" r:id="rId9"/>
    <p:sldId id="292" r:id="rId10"/>
    <p:sldId id="278" r:id="rId11"/>
  </p:sldIdLst>
  <p:sldSz cx="7315200" cy="9601200"/>
  <p:notesSz cx="6985000" cy="9283700"/>
  <p:defaultTextStyle>
    <a:defPPr>
      <a:defRPr lang="en-US"/>
    </a:defPPr>
    <a:lvl1pPr algn="l" rtl="0" fontAlgn="base">
      <a:spcBef>
        <a:spcPct val="0"/>
      </a:spcBef>
      <a:spcAft>
        <a:spcPct val="0"/>
      </a:spcAft>
      <a:defRPr sz="1500" b="1" kern="1200">
        <a:solidFill>
          <a:schemeClr val="tx1"/>
        </a:solidFill>
        <a:latin typeface="Arial" charset="0"/>
        <a:ea typeface="+mn-ea"/>
        <a:cs typeface="Arial" charset="0"/>
      </a:defRPr>
    </a:lvl1pPr>
    <a:lvl2pPr marL="457200" algn="l" rtl="0" fontAlgn="base">
      <a:spcBef>
        <a:spcPct val="0"/>
      </a:spcBef>
      <a:spcAft>
        <a:spcPct val="0"/>
      </a:spcAft>
      <a:defRPr sz="1500" b="1" kern="1200">
        <a:solidFill>
          <a:schemeClr val="tx1"/>
        </a:solidFill>
        <a:latin typeface="Arial" charset="0"/>
        <a:ea typeface="+mn-ea"/>
        <a:cs typeface="Arial" charset="0"/>
      </a:defRPr>
    </a:lvl2pPr>
    <a:lvl3pPr marL="914400" algn="l" rtl="0" fontAlgn="base">
      <a:spcBef>
        <a:spcPct val="0"/>
      </a:spcBef>
      <a:spcAft>
        <a:spcPct val="0"/>
      </a:spcAft>
      <a:defRPr sz="1500" b="1" kern="1200">
        <a:solidFill>
          <a:schemeClr val="tx1"/>
        </a:solidFill>
        <a:latin typeface="Arial" charset="0"/>
        <a:ea typeface="+mn-ea"/>
        <a:cs typeface="Arial" charset="0"/>
      </a:defRPr>
    </a:lvl3pPr>
    <a:lvl4pPr marL="1371600" algn="l" rtl="0" fontAlgn="base">
      <a:spcBef>
        <a:spcPct val="0"/>
      </a:spcBef>
      <a:spcAft>
        <a:spcPct val="0"/>
      </a:spcAft>
      <a:defRPr sz="1500" b="1" kern="1200">
        <a:solidFill>
          <a:schemeClr val="tx1"/>
        </a:solidFill>
        <a:latin typeface="Arial" charset="0"/>
        <a:ea typeface="+mn-ea"/>
        <a:cs typeface="Arial" charset="0"/>
      </a:defRPr>
    </a:lvl4pPr>
    <a:lvl5pPr marL="1828800" algn="l" rtl="0" fontAlgn="base">
      <a:spcBef>
        <a:spcPct val="0"/>
      </a:spcBef>
      <a:spcAft>
        <a:spcPct val="0"/>
      </a:spcAft>
      <a:defRPr sz="1500" b="1" kern="1200">
        <a:solidFill>
          <a:schemeClr val="tx1"/>
        </a:solidFill>
        <a:latin typeface="Arial" charset="0"/>
        <a:ea typeface="+mn-ea"/>
        <a:cs typeface="Arial" charset="0"/>
      </a:defRPr>
    </a:lvl5pPr>
    <a:lvl6pPr marL="2286000" algn="l" defTabSz="914400" rtl="0" eaLnBrk="1" latinLnBrk="0" hangingPunct="1">
      <a:defRPr sz="1500" b="1" kern="1200">
        <a:solidFill>
          <a:schemeClr val="tx1"/>
        </a:solidFill>
        <a:latin typeface="Arial" charset="0"/>
        <a:ea typeface="+mn-ea"/>
        <a:cs typeface="Arial" charset="0"/>
      </a:defRPr>
    </a:lvl6pPr>
    <a:lvl7pPr marL="2743200" algn="l" defTabSz="914400" rtl="0" eaLnBrk="1" latinLnBrk="0" hangingPunct="1">
      <a:defRPr sz="1500" b="1" kern="1200">
        <a:solidFill>
          <a:schemeClr val="tx1"/>
        </a:solidFill>
        <a:latin typeface="Arial" charset="0"/>
        <a:ea typeface="+mn-ea"/>
        <a:cs typeface="Arial" charset="0"/>
      </a:defRPr>
    </a:lvl7pPr>
    <a:lvl8pPr marL="3200400" algn="l" defTabSz="914400" rtl="0" eaLnBrk="1" latinLnBrk="0" hangingPunct="1">
      <a:defRPr sz="1500" b="1" kern="1200">
        <a:solidFill>
          <a:schemeClr val="tx1"/>
        </a:solidFill>
        <a:latin typeface="Arial" charset="0"/>
        <a:ea typeface="+mn-ea"/>
        <a:cs typeface="Arial" charset="0"/>
      </a:defRPr>
    </a:lvl8pPr>
    <a:lvl9pPr marL="3657600" algn="l" defTabSz="914400" rtl="0" eaLnBrk="1" latinLnBrk="0" hangingPunct="1">
      <a:defRPr sz="15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7367" autoAdjust="0"/>
    <p:restoredTop sz="94660"/>
  </p:normalViewPr>
  <p:slideViewPr>
    <p:cSldViewPr>
      <p:cViewPr>
        <p:scale>
          <a:sx n="150" d="100"/>
          <a:sy n="150" d="100"/>
        </p:scale>
        <p:origin x="-2106" y="360"/>
      </p:cViewPr>
      <p:guideLst>
        <p:guide orient="horz" pos="3024"/>
        <p:guide pos="230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l">
              <a:defRPr sz="1200" b="0"/>
            </a:lvl1pPr>
          </a:lstStyle>
          <a:p>
            <a:pPr>
              <a:defRPr/>
            </a:pPr>
            <a:endParaRPr lang="en-US"/>
          </a:p>
        </p:txBody>
      </p:sp>
      <p:sp>
        <p:nvSpPr>
          <p:cNvPr id="56323" name="Rectangle 3"/>
          <p:cNvSpPr>
            <a:spLocks noGrp="1" noChangeArrowheads="1"/>
          </p:cNvSpPr>
          <p:nvPr>
            <p:ph type="dt" sz="quarter" idx="1"/>
          </p:nvPr>
        </p:nvSpPr>
        <p:spPr bwMode="auto">
          <a:xfrm>
            <a:off x="3956794"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r">
              <a:defRPr sz="1200" b="0"/>
            </a:lvl1pPr>
          </a:lstStyle>
          <a:p>
            <a:pPr>
              <a:defRPr/>
            </a:pPr>
            <a:endParaRPr lang="en-US"/>
          </a:p>
        </p:txBody>
      </p:sp>
      <p:sp>
        <p:nvSpPr>
          <p:cNvPr id="56324" name="Rectangle 4"/>
          <p:cNvSpPr>
            <a:spLocks noGrp="1" noChangeArrowheads="1"/>
          </p:cNvSpPr>
          <p:nvPr>
            <p:ph type="ftr" sz="quarter" idx="2"/>
          </p:nvPr>
        </p:nvSpPr>
        <p:spPr bwMode="auto">
          <a:xfrm>
            <a:off x="1"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l">
              <a:defRPr sz="1200" b="0"/>
            </a:lvl1pPr>
          </a:lstStyle>
          <a:p>
            <a:pPr>
              <a:defRPr/>
            </a:pPr>
            <a:endParaRPr lang="en-US"/>
          </a:p>
        </p:txBody>
      </p:sp>
      <p:sp>
        <p:nvSpPr>
          <p:cNvPr id="56325" name="Rectangle 5"/>
          <p:cNvSpPr>
            <a:spLocks noGrp="1" noChangeArrowheads="1"/>
          </p:cNvSpPr>
          <p:nvPr>
            <p:ph type="sldNum" sz="quarter" idx="3"/>
          </p:nvPr>
        </p:nvSpPr>
        <p:spPr bwMode="auto">
          <a:xfrm>
            <a:off x="3956794"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r">
              <a:defRPr sz="1200" b="0"/>
            </a:lvl1pPr>
          </a:lstStyle>
          <a:p>
            <a:pPr>
              <a:defRPr/>
            </a:pPr>
            <a:fld id="{080973A0-0314-40D9-8222-CAF7A3A76826}" type="slidenum">
              <a:rPr lang="en-US"/>
              <a:pPr>
                <a:defRPr/>
              </a:pPr>
              <a:t>‹#›</a:t>
            </a:fld>
            <a:endParaRPr lang="en-US"/>
          </a:p>
        </p:txBody>
      </p:sp>
    </p:spTree>
    <p:extLst>
      <p:ext uri="{BB962C8B-B14F-4D97-AF65-F5344CB8AC3E}">
        <p14:creationId xmlns:p14="http://schemas.microsoft.com/office/powerpoint/2010/main" val="415277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1"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l">
              <a:defRPr sz="1200" b="0"/>
            </a:lvl1pPr>
          </a:lstStyle>
          <a:p>
            <a:pPr>
              <a:defRPr/>
            </a:pPr>
            <a:endParaRPr lang="en-US"/>
          </a:p>
        </p:txBody>
      </p:sp>
      <p:sp>
        <p:nvSpPr>
          <p:cNvPr id="32771" name="Rectangle 3"/>
          <p:cNvSpPr>
            <a:spLocks noGrp="1" noChangeArrowheads="1"/>
          </p:cNvSpPr>
          <p:nvPr>
            <p:ph type="dt" idx="1"/>
          </p:nvPr>
        </p:nvSpPr>
        <p:spPr bwMode="auto">
          <a:xfrm>
            <a:off x="3956794"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r">
              <a:defRPr sz="1200" b="0"/>
            </a:lvl1pPr>
          </a:lstStyle>
          <a:p>
            <a:pPr>
              <a:defRPr/>
            </a:pPr>
            <a:endParaRPr lang="en-US"/>
          </a:p>
        </p:txBody>
      </p:sp>
      <p:sp>
        <p:nvSpPr>
          <p:cNvPr id="15364" name="Rectangle 4"/>
          <p:cNvSpPr>
            <a:spLocks noGrp="1" noRot="1" noChangeAspect="1" noChangeArrowheads="1" noTextEdit="1"/>
          </p:cNvSpPr>
          <p:nvPr>
            <p:ph type="sldImg" idx="2"/>
          </p:nvPr>
        </p:nvSpPr>
        <p:spPr bwMode="auto">
          <a:xfrm>
            <a:off x="2166938" y="695325"/>
            <a:ext cx="2651125" cy="3481388"/>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98818" y="4410075"/>
            <a:ext cx="5587366" cy="4178300"/>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1"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l">
              <a:defRPr sz="1200" b="0"/>
            </a:lvl1pPr>
          </a:lstStyle>
          <a:p>
            <a:pPr>
              <a:defRPr/>
            </a:pPr>
            <a:endParaRPr lang="en-US"/>
          </a:p>
        </p:txBody>
      </p:sp>
      <p:sp>
        <p:nvSpPr>
          <p:cNvPr id="32775" name="Rectangle 7"/>
          <p:cNvSpPr>
            <a:spLocks noGrp="1" noChangeArrowheads="1"/>
          </p:cNvSpPr>
          <p:nvPr>
            <p:ph type="sldNum" sz="quarter" idx="5"/>
          </p:nvPr>
        </p:nvSpPr>
        <p:spPr bwMode="auto">
          <a:xfrm>
            <a:off x="3956794"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r">
              <a:defRPr sz="1200" b="0"/>
            </a:lvl1pPr>
          </a:lstStyle>
          <a:p>
            <a:pPr>
              <a:defRPr/>
            </a:pPr>
            <a:fld id="{479AC776-80F3-41EA-89B2-D4AF591B1990}" type="slidenum">
              <a:rPr lang="en-US"/>
              <a:pPr>
                <a:defRPr/>
              </a:pPr>
              <a:t>‹#›</a:t>
            </a:fld>
            <a:endParaRPr lang="en-US"/>
          </a:p>
        </p:txBody>
      </p:sp>
    </p:spTree>
    <p:extLst>
      <p:ext uri="{BB962C8B-B14F-4D97-AF65-F5344CB8AC3E}">
        <p14:creationId xmlns:p14="http://schemas.microsoft.com/office/powerpoint/2010/main" val="2712796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8495" y="3915073"/>
            <a:ext cx="4736495" cy="2700338"/>
          </a:xfrm>
        </p:spPr>
        <p:txBody>
          <a:bodyPr/>
          <a:lstStyle/>
          <a:p>
            <a:r>
              <a:rPr lang="en-US" smtClean="0"/>
              <a:t>Click to edit Master title style</a:t>
            </a:r>
            <a:endParaRPr lang="en-US"/>
          </a:p>
        </p:txBody>
      </p:sp>
      <p:sp>
        <p:nvSpPr>
          <p:cNvPr id="3" name="Subtitle 2"/>
          <p:cNvSpPr>
            <a:spLocks noGrp="1"/>
          </p:cNvSpPr>
          <p:nvPr>
            <p:ph type="subTitle" idx="1"/>
          </p:nvPr>
        </p:nvSpPr>
        <p:spPr>
          <a:xfrm>
            <a:off x="835782" y="7140477"/>
            <a:ext cx="3901924" cy="322123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9AFC6-DF19-495B-9AB6-36B39B1B74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75A14-F66C-4270-8090-6FF511A11F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41020" y="506314"/>
            <a:ext cx="1254276" cy="107492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8191" y="506314"/>
            <a:ext cx="3646715" cy="107492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B5ECB-2E06-44D5-895B-95C5FACBA8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8190" y="506314"/>
            <a:ext cx="5017105" cy="10749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A5FC02-213A-4E8D-B0D3-765678F766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DDD98E-4E61-4D30-875B-C4B5695037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0267" y="8096846"/>
            <a:ext cx="4737705" cy="25044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40267" y="5340251"/>
            <a:ext cx="4737705" cy="275659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AB942-184B-4C2C-A445-229FCC3C52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8191" y="2939951"/>
            <a:ext cx="2450495" cy="8315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44801" y="2939951"/>
            <a:ext cx="2450495" cy="8315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B7AE6E-1594-476C-BF6E-C9F7933221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8190" y="504229"/>
            <a:ext cx="5017105" cy="210026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8191" y="2821186"/>
            <a:ext cx="2462590" cy="11751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8191" y="3996333"/>
            <a:ext cx="2462590" cy="7261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831496" y="2821186"/>
            <a:ext cx="2463800" cy="11751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831496" y="3996333"/>
            <a:ext cx="2463800" cy="7261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3C19FB-A2F2-47FA-B5CB-E95BBE47B8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873211-624A-4B2C-BE8D-B1A603DF23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2E4BBB-E246-4D35-9631-CE29CCA641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191" y="502147"/>
            <a:ext cx="1833638" cy="213568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179562" y="502147"/>
            <a:ext cx="3115733" cy="107555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78191" y="2637830"/>
            <a:ext cx="1833638" cy="861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93716F-F5EF-4736-A207-EE29A49219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2201" y="8821937"/>
            <a:ext cx="3344333" cy="103971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92201" y="1125141"/>
            <a:ext cx="3344333" cy="7561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92201" y="9861650"/>
            <a:ext cx="3344333" cy="14793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56BCCF-0CE8-49FA-A970-D2B2C5EDCB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25" y="385763"/>
            <a:ext cx="6584950" cy="160020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65125" y="2239963"/>
            <a:ext cx="6584950" cy="6335712"/>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65125" y="8742363"/>
            <a:ext cx="17081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b="0"/>
            </a:lvl1pPr>
          </a:lstStyle>
          <a:p>
            <a:pPr>
              <a:defRPr/>
            </a:pPr>
            <a:endParaRPr lang="en-US"/>
          </a:p>
        </p:txBody>
      </p:sp>
      <p:sp>
        <p:nvSpPr>
          <p:cNvPr id="1029" name="Rectangle 5"/>
          <p:cNvSpPr>
            <a:spLocks noGrp="1" noChangeArrowheads="1"/>
          </p:cNvSpPr>
          <p:nvPr>
            <p:ph type="ftr" sz="quarter" idx="3"/>
          </p:nvPr>
        </p:nvSpPr>
        <p:spPr bwMode="auto">
          <a:xfrm>
            <a:off x="2498725" y="8742363"/>
            <a:ext cx="23177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ctr">
              <a:defRPr b="0"/>
            </a:lvl1pPr>
          </a:lstStyle>
          <a:p>
            <a:pPr>
              <a:defRPr/>
            </a:pPr>
            <a:endParaRPr lang="en-US"/>
          </a:p>
        </p:txBody>
      </p:sp>
      <p:sp>
        <p:nvSpPr>
          <p:cNvPr id="1030" name="Rectangle 6"/>
          <p:cNvSpPr>
            <a:spLocks noGrp="1" noChangeArrowheads="1"/>
          </p:cNvSpPr>
          <p:nvPr>
            <p:ph type="sldNum" sz="quarter" idx="4"/>
          </p:nvPr>
        </p:nvSpPr>
        <p:spPr bwMode="auto">
          <a:xfrm>
            <a:off x="5241925" y="8742363"/>
            <a:ext cx="17081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b="0"/>
            </a:lvl1pPr>
          </a:lstStyle>
          <a:p>
            <a:pPr>
              <a:defRPr/>
            </a:pPr>
            <a:fld id="{A4409EF8-F279-4E03-9251-A7DC938D91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66788" rtl="0" eaLnBrk="0" fontAlgn="base" hangingPunct="0">
        <a:spcBef>
          <a:spcPct val="0"/>
        </a:spcBef>
        <a:spcAft>
          <a:spcPct val="0"/>
        </a:spcAft>
        <a:defRPr sz="4700">
          <a:solidFill>
            <a:schemeClr val="tx2"/>
          </a:solidFill>
          <a:latin typeface="+mj-lt"/>
          <a:ea typeface="+mj-ea"/>
          <a:cs typeface="+mj-cs"/>
        </a:defRPr>
      </a:lvl1pPr>
      <a:lvl2pPr algn="ctr" defTabSz="966788" rtl="0" eaLnBrk="0" fontAlgn="base" hangingPunct="0">
        <a:spcBef>
          <a:spcPct val="0"/>
        </a:spcBef>
        <a:spcAft>
          <a:spcPct val="0"/>
        </a:spcAft>
        <a:defRPr sz="4700">
          <a:solidFill>
            <a:schemeClr val="tx2"/>
          </a:solidFill>
          <a:latin typeface="Arial" charset="0"/>
          <a:cs typeface="Arial" charset="0"/>
        </a:defRPr>
      </a:lvl2pPr>
      <a:lvl3pPr algn="ctr" defTabSz="966788" rtl="0" eaLnBrk="0" fontAlgn="base" hangingPunct="0">
        <a:spcBef>
          <a:spcPct val="0"/>
        </a:spcBef>
        <a:spcAft>
          <a:spcPct val="0"/>
        </a:spcAft>
        <a:defRPr sz="4700">
          <a:solidFill>
            <a:schemeClr val="tx2"/>
          </a:solidFill>
          <a:latin typeface="Arial" charset="0"/>
          <a:cs typeface="Arial" charset="0"/>
        </a:defRPr>
      </a:lvl3pPr>
      <a:lvl4pPr algn="ctr" defTabSz="966788" rtl="0" eaLnBrk="0" fontAlgn="base" hangingPunct="0">
        <a:spcBef>
          <a:spcPct val="0"/>
        </a:spcBef>
        <a:spcAft>
          <a:spcPct val="0"/>
        </a:spcAft>
        <a:defRPr sz="4700">
          <a:solidFill>
            <a:schemeClr val="tx2"/>
          </a:solidFill>
          <a:latin typeface="Arial" charset="0"/>
          <a:cs typeface="Arial" charset="0"/>
        </a:defRPr>
      </a:lvl4pPr>
      <a:lvl5pPr algn="ctr" defTabSz="966788" rtl="0" eaLnBrk="0" fontAlgn="base" hangingPunct="0">
        <a:spcBef>
          <a:spcPct val="0"/>
        </a:spcBef>
        <a:spcAft>
          <a:spcPct val="0"/>
        </a:spcAft>
        <a:defRPr sz="4700">
          <a:solidFill>
            <a:schemeClr val="tx2"/>
          </a:solidFill>
          <a:latin typeface="Arial" charset="0"/>
          <a:cs typeface="Arial" charset="0"/>
        </a:defRPr>
      </a:lvl5pPr>
      <a:lvl6pPr marL="457200" algn="ctr" defTabSz="966788" rtl="0" fontAlgn="base">
        <a:spcBef>
          <a:spcPct val="0"/>
        </a:spcBef>
        <a:spcAft>
          <a:spcPct val="0"/>
        </a:spcAft>
        <a:defRPr sz="4700">
          <a:solidFill>
            <a:schemeClr val="tx2"/>
          </a:solidFill>
          <a:latin typeface="Arial" charset="0"/>
          <a:cs typeface="Arial" charset="0"/>
        </a:defRPr>
      </a:lvl6pPr>
      <a:lvl7pPr marL="914400" algn="ctr" defTabSz="966788" rtl="0" fontAlgn="base">
        <a:spcBef>
          <a:spcPct val="0"/>
        </a:spcBef>
        <a:spcAft>
          <a:spcPct val="0"/>
        </a:spcAft>
        <a:defRPr sz="4700">
          <a:solidFill>
            <a:schemeClr val="tx2"/>
          </a:solidFill>
          <a:latin typeface="Arial" charset="0"/>
          <a:cs typeface="Arial" charset="0"/>
        </a:defRPr>
      </a:lvl7pPr>
      <a:lvl8pPr marL="1371600" algn="ctr" defTabSz="966788" rtl="0" fontAlgn="base">
        <a:spcBef>
          <a:spcPct val="0"/>
        </a:spcBef>
        <a:spcAft>
          <a:spcPct val="0"/>
        </a:spcAft>
        <a:defRPr sz="4700">
          <a:solidFill>
            <a:schemeClr val="tx2"/>
          </a:solidFill>
          <a:latin typeface="Arial" charset="0"/>
          <a:cs typeface="Arial" charset="0"/>
        </a:defRPr>
      </a:lvl8pPr>
      <a:lvl9pPr marL="1828800" algn="ctr" defTabSz="966788" rtl="0" fontAlgn="base">
        <a:spcBef>
          <a:spcPct val="0"/>
        </a:spcBef>
        <a:spcAft>
          <a:spcPct val="0"/>
        </a:spcAft>
        <a:defRPr sz="4700">
          <a:solidFill>
            <a:schemeClr val="tx2"/>
          </a:solidFill>
          <a:latin typeface="Arial" charset="0"/>
          <a:cs typeface="Arial" charset="0"/>
        </a:defRPr>
      </a:lvl9pPr>
    </p:titleStyle>
    <p:body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martkris@umic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855663" y="4378325"/>
            <a:ext cx="5748337" cy="1738313"/>
          </a:xfrm>
          <a:prstGeom prst="rect">
            <a:avLst/>
          </a:prstGeom>
          <a:noFill/>
          <a:ln w="25400">
            <a:noFill/>
            <a:miter lim="800000"/>
            <a:headEnd/>
            <a:tailEnd/>
          </a:ln>
        </p:spPr>
        <p:txBody>
          <a:bodyPr wrap="none" lIns="193322" tIns="144992" rIns="193322" bIns="144992">
            <a:spAutoFit/>
          </a:bodyPr>
          <a:lstStyle/>
          <a:p>
            <a:pPr algn="ctr" defTabSz="966788"/>
            <a:r>
              <a:rPr lang="en-US" sz="4700">
                <a:solidFill>
                  <a:srgbClr val="000066"/>
                </a:solidFill>
              </a:rPr>
              <a:t>Clinical Pathology</a:t>
            </a:r>
          </a:p>
          <a:p>
            <a:pPr algn="ctr" defTabSz="966788"/>
            <a:r>
              <a:rPr lang="en-US" sz="4700">
                <a:solidFill>
                  <a:srgbClr val="000066"/>
                </a:solidFill>
              </a:rPr>
              <a:t>Quality Dashboard</a:t>
            </a:r>
          </a:p>
        </p:txBody>
      </p:sp>
      <p:sp>
        <p:nvSpPr>
          <p:cNvPr id="2052" name="Text Box 8"/>
          <p:cNvSpPr txBox="1">
            <a:spLocks noChangeArrowheads="1"/>
          </p:cNvSpPr>
          <p:nvPr/>
        </p:nvSpPr>
        <p:spPr bwMode="auto">
          <a:xfrm>
            <a:off x="2590979" y="7372856"/>
            <a:ext cx="2133241" cy="620826"/>
          </a:xfrm>
          <a:prstGeom prst="rect">
            <a:avLst/>
          </a:prstGeom>
          <a:noFill/>
          <a:ln w="9525">
            <a:noFill/>
            <a:miter lim="800000"/>
            <a:headEnd/>
            <a:tailEnd/>
          </a:ln>
        </p:spPr>
        <p:txBody>
          <a:bodyPr wrap="none" lIns="96661" tIns="48331" rIns="96661" bIns="48331">
            <a:spAutoFit/>
          </a:bodyPr>
          <a:lstStyle/>
          <a:p>
            <a:pPr algn="ctr" defTabSz="966788"/>
            <a:r>
              <a:rPr lang="en-US" sz="3400" dirty="0" smtClean="0">
                <a:solidFill>
                  <a:srgbClr val="000066"/>
                </a:solidFill>
              </a:rPr>
              <a:t>May 2014</a:t>
            </a:r>
            <a:endParaRPr lang="en-US" sz="3400" dirty="0">
              <a:solidFill>
                <a:srgbClr val="000066"/>
              </a:solidFill>
            </a:endParaRPr>
          </a:p>
        </p:txBody>
      </p:sp>
      <p:sp>
        <p:nvSpPr>
          <p:cNvPr id="2053" name="Rectangle 9"/>
          <p:cNvSpPr>
            <a:spLocks noChangeArrowheads="1"/>
          </p:cNvSpPr>
          <p:nvPr/>
        </p:nvSpPr>
        <p:spPr bwMode="auto">
          <a:xfrm>
            <a:off x="161925" y="160338"/>
            <a:ext cx="6991350" cy="9280525"/>
          </a:xfrm>
          <a:prstGeom prst="rect">
            <a:avLst/>
          </a:prstGeom>
          <a:noFill/>
          <a:ln w="76200" cmpd="thickThin">
            <a:solidFill>
              <a:srgbClr val="000066"/>
            </a:solidFill>
            <a:miter lim="800000"/>
            <a:headEnd/>
            <a:tailEnd/>
          </a:ln>
        </p:spPr>
        <p:txBody>
          <a:bodyPr wrap="none"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4170"/>
            <a:ext cx="4800600" cy="269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609600" y="838200"/>
            <a:ext cx="6248400" cy="4278094"/>
          </a:xfrm>
          <a:prstGeom prst="rect">
            <a:avLst/>
          </a:prstGeom>
          <a:noFill/>
          <a:ln w="9525">
            <a:noFill/>
            <a:miter lim="800000"/>
            <a:headEnd/>
            <a:tailEnd/>
          </a:ln>
        </p:spPr>
        <p:txBody>
          <a:bodyPr wrap="square">
            <a:spAutoFit/>
          </a:bodyPr>
          <a:lstStyle/>
          <a:p>
            <a:r>
              <a:rPr lang="en-US" sz="2200" dirty="0"/>
              <a:t>Clinical Laboratory </a:t>
            </a:r>
            <a:r>
              <a:rPr lang="en-US" sz="2200" dirty="0" smtClean="0"/>
              <a:t>News, Notes, and Kudos</a:t>
            </a:r>
            <a:endParaRPr lang="en-US" sz="2200" dirty="0"/>
          </a:p>
          <a:p>
            <a:r>
              <a:rPr lang="en-US" sz="1600" b="0" dirty="0" smtClean="0"/>
              <a:t>------------------------------------------------------------------------------------</a:t>
            </a:r>
            <a:endParaRPr lang="en-US" sz="2200" dirty="0"/>
          </a:p>
          <a:p>
            <a:pPr>
              <a:buFont typeface="Arial" charset="0"/>
              <a:buChar char="•"/>
            </a:pPr>
            <a:r>
              <a:rPr lang="en-US" sz="1600" dirty="0"/>
              <a:t>Labs that are working on process improvement projects that would like to display data can contact Kristina Martin (</a:t>
            </a:r>
            <a:r>
              <a:rPr lang="en-US" sz="1600" dirty="0">
                <a:hlinkClick r:id="rId2"/>
              </a:rPr>
              <a:t>martkris@umich.edu</a:t>
            </a:r>
            <a:r>
              <a:rPr lang="en-US" sz="1600" dirty="0"/>
              <a:t>) </a:t>
            </a:r>
            <a:r>
              <a:rPr lang="en-US" sz="1600" dirty="0" smtClean="0"/>
              <a:t>for future </a:t>
            </a:r>
            <a:r>
              <a:rPr lang="en-US" sz="1600" dirty="0"/>
              <a:t>dashboards.</a:t>
            </a:r>
          </a:p>
          <a:p>
            <a:endParaRPr lang="en-US" sz="1600" b="0" dirty="0"/>
          </a:p>
          <a:p>
            <a:pPr>
              <a:buFont typeface="Arial" charset="0"/>
              <a:buChar char="•"/>
            </a:pPr>
            <a:endParaRPr lang="en-US" sz="1600" b="0" dirty="0"/>
          </a:p>
          <a:p>
            <a:r>
              <a:rPr lang="en-US" sz="2200" dirty="0" smtClean="0"/>
              <a:t>Kudos</a:t>
            </a:r>
          </a:p>
          <a:p>
            <a:pPr marL="342900" indent="-342900">
              <a:buFont typeface="Arial" pitchFamily="34" charset="0"/>
              <a:buChar char="•"/>
            </a:pPr>
            <a:r>
              <a:rPr lang="en-US" sz="2000" dirty="0" smtClean="0">
                <a:solidFill>
                  <a:srgbClr val="FF0000"/>
                </a:solidFill>
              </a:rPr>
              <a:t>Jon Jennings</a:t>
            </a:r>
            <a:r>
              <a:rPr lang="en-US" sz="2000" b="0" dirty="0" smtClean="0"/>
              <a:t>-assisted an elderly patient that fell in  the Briarwood parking lot in early May. Jon also helped her into her vehicle after the incident.   </a:t>
            </a:r>
            <a:endParaRPr lang="en-US" sz="2000" dirty="0" smtClean="0">
              <a:solidFill>
                <a:srgbClr val="FF0000"/>
              </a:solidFill>
            </a:endParaRPr>
          </a:p>
          <a:p>
            <a:pPr marL="342900" indent="-342900">
              <a:buFont typeface="Arial" pitchFamily="34" charset="0"/>
              <a:buChar char="•"/>
            </a:pPr>
            <a:r>
              <a:rPr lang="en-US" sz="2000" dirty="0" smtClean="0">
                <a:solidFill>
                  <a:srgbClr val="FF0000"/>
                </a:solidFill>
              </a:rPr>
              <a:t>The 2014 External CAP Team </a:t>
            </a:r>
            <a:r>
              <a:rPr lang="en-US" sz="2000" b="0" dirty="0" smtClean="0"/>
              <a:t>who inspected a large medical center in the southwest United States during the last week of April.</a:t>
            </a:r>
          </a:p>
          <a:p>
            <a:pPr marL="342900" indent="-342900">
              <a:buFont typeface="Arial" pitchFamily="34" charset="0"/>
              <a:buChar char="•"/>
            </a:pPr>
            <a:endParaRPr lang="en-US" sz="1200" b="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55"/>
          <a:stretch/>
        </p:blipFill>
        <p:spPr bwMode="auto">
          <a:xfrm>
            <a:off x="914400" y="4800600"/>
            <a:ext cx="21272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152400"/>
            <a:ext cx="6584950" cy="714375"/>
          </a:xfrm>
        </p:spPr>
        <p:txBody>
          <a:bodyPr/>
          <a:lstStyle/>
          <a:p>
            <a:r>
              <a:rPr lang="en-US" sz="1400" b="1" dirty="0" smtClean="0">
                <a:solidFill>
                  <a:schemeClr val="accent2"/>
                </a:solidFill>
              </a:rPr>
              <a:t>Clinical Pathology Patient Care Quality</a:t>
            </a:r>
            <a:r>
              <a:rPr lang="en-US" sz="1400" b="1" u="sng" dirty="0" smtClean="0">
                <a:solidFill>
                  <a:schemeClr val="accent2"/>
                </a:solidFill>
              </a:rPr>
              <a:t/>
            </a:r>
            <a:br>
              <a:rPr lang="en-US" sz="1400" b="1" u="sng" dirty="0" smtClean="0">
                <a:solidFill>
                  <a:schemeClr val="accent2"/>
                </a:solidFill>
              </a:rPr>
            </a:br>
            <a:r>
              <a:rPr lang="en-US" sz="1400" b="1" u="sng" dirty="0" smtClean="0">
                <a:solidFill>
                  <a:schemeClr val="accent2"/>
                </a:solidFill>
              </a:rPr>
              <a:t/>
            </a:r>
            <a:br>
              <a:rPr lang="en-US" sz="1400" b="1" u="sng" dirty="0" smtClean="0">
                <a:solidFill>
                  <a:schemeClr val="accent2"/>
                </a:solidFill>
              </a:rPr>
            </a:br>
            <a:r>
              <a:rPr lang="en-US" sz="1600" dirty="0" smtClean="0">
                <a:solidFill>
                  <a:schemeClr val="accent2"/>
                </a:solidFill>
              </a:rPr>
              <a:t>Blood Bank</a:t>
            </a:r>
            <a:endParaRPr lang="en-US" sz="1600" dirty="0" smtClean="0"/>
          </a:p>
        </p:txBody>
      </p:sp>
      <p:sp>
        <p:nvSpPr>
          <p:cNvPr id="4" name="TextBox 3"/>
          <p:cNvSpPr txBox="1"/>
          <p:nvPr/>
        </p:nvSpPr>
        <p:spPr>
          <a:xfrm>
            <a:off x="657225" y="5791200"/>
            <a:ext cx="5943600" cy="2400657"/>
          </a:xfrm>
          <a:prstGeom prst="rect">
            <a:avLst/>
          </a:prstGeom>
          <a:noFill/>
        </p:spPr>
        <p:txBody>
          <a:bodyPr wrap="square" rtlCol="0">
            <a:spAutoFit/>
          </a:bodyPr>
          <a:lstStyle/>
          <a:p>
            <a:r>
              <a:rPr lang="en-US" b="0" dirty="0"/>
              <a:t>The Blood Bank experienced an increase in TAT for Emergency </a:t>
            </a:r>
            <a:r>
              <a:rPr lang="en-US" b="0" dirty="0" smtClean="0"/>
              <a:t>Departments (ED=Adult, CES=Children’s) </a:t>
            </a:r>
            <a:r>
              <a:rPr lang="en-US" b="0" dirty="0"/>
              <a:t>type and screen testing during the Soft go-live implementation.  As staff have gained more confidence using the new software, there has been a steady decrease in the TAT approaching pre-Soft conditions.  Blood Bank is working with the Infusion areas on a new process to prioritize the infusion patients using a new test code (PTS3D).  This test code will distinguish itself from the current PTS test and we will be prioritizing these samples</a:t>
            </a:r>
            <a:r>
              <a:rPr lang="en-US" b="0" dirty="0" smtClean="0"/>
              <a:t>.  Collection of the infusion patient TAT is ongoing and will be featured in future CP Dashboards. </a:t>
            </a:r>
            <a:endParaRPr lang="en-US" b="0"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563879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52400"/>
            <a:ext cx="6584950" cy="714375"/>
          </a:xfrm>
        </p:spPr>
        <p:txBody>
          <a:bodyPr/>
          <a:lstStyle/>
          <a:p>
            <a:r>
              <a:rPr lang="en-US" sz="1400" b="1" dirty="0">
                <a:solidFill>
                  <a:schemeClr val="accent2"/>
                </a:solidFill>
              </a:rPr>
              <a:t>Clinical Pathology Patient Care Quality</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r>
              <a:rPr lang="en-US" sz="1600" dirty="0" smtClean="0">
                <a:solidFill>
                  <a:schemeClr val="accent2"/>
                </a:solidFill>
              </a:rPr>
              <a:t>Chemistry</a:t>
            </a:r>
            <a:endParaRPr lang="en-US" sz="1800" b="1" dirty="0" smtClean="0"/>
          </a:p>
        </p:txBody>
      </p:sp>
      <p:sp>
        <p:nvSpPr>
          <p:cNvPr id="4" name="Content Placeholder 5"/>
          <p:cNvSpPr>
            <a:spLocks noGrp="1" noChangeArrowheads="1"/>
          </p:cNvSpPr>
          <p:nvPr>
            <p:ph idx="1"/>
          </p:nvPr>
        </p:nvSpPr>
        <p:spPr>
          <a:xfrm>
            <a:off x="228600" y="4495800"/>
            <a:ext cx="3581400" cy="4952999"/>
          </a:xfrm>
          <a:prstGeom prst="rect">
            <a:avLst/>
          </a:prstGeom>
          <a:ln>
            <a:solidFill>
              <a:schemeClr val="tx1"/>
            </a:solidFill>
          </a:ln>
        </p:spPr>
        <p:txBody>
          <a:bodyPr/>
          <a:lstStyle/>
          <a:p>
            <a:pPr marL="0" indent="0" eaLnBrk="1" hangingPunct="1">
              <a:buFontTx/>
              <a:buNone/>
            </a:pPr>
            <a:r>
              <a:rPr lang="en-US" sz="1400" b="1" dirty="0" smtClean="0"/>
              <a:t>Description of Problem: </a:t>
            </a:r>
            <a:r>
              <a:rPr lang="en-US" sz="1400" dirty="0" smtClean="0"/>
              <a:t>The guaiac method for detecting blood in the stool as a detection of colorectal cancer requires the patient to adhere to several diet restrictions as well as to collect three separate collections.  Newer methodologies are available that only require a single sample, no diet restrictions, and have a higher sensitivity.  </a:t>
            </a:r>
            <a:endParaRPr lang="en-US" sz="1400" b="1" dirty="0" smtClean="0"/>
          </a:p>
          <a:p>
            <a:pPr marL="0" indent="0" eaLnBrk="1" hangingPunct="1">
              <a:buFontTx/>
              <a:buNone/>
            </a:pPr>
            <a:r>
              <a:rPr lang="en-US" sz="1400" b="1" dirty="0" smtClean="0"/>
              <a:t>Impact of Problem: </a:t>
            </a:r>
          </a:p>
          <a:p>
            <a:pPr marL="0" indent="0" eaLnBrk="1" hangingPunct="1">
              <a:buFontTx/>
              <a:buNone/>
            </a:pPr>
            <a:r>
              <a:rPr lang="en-US" sz="1400" dirty="0"/>
              <a:t>Historically, the </a:t>
            </a:r>
            <a:r>
              <a:rPr lang="en-US" sz="1400" dirty="0" smtClean="0"/>
              <a:t>amount of guaiac </a:t>
            </a:r>
            <a:r>
              <a:rPr lang="en-US" sz="1400" dirty="0"/>
              <a:t>cards distributed had a low rate of </a:t>
            </a:r>
            <a:r>
              <a:rPr lang="en-US" sz="1400" dirty="0" smtClean="0"/>
              <a:t>return.  Use of the newer immunochemical method has increased the rate of return due to ease of collection by the patient.  </a:t>
            </a:r>
            <a:endParaRPr lang="en-US" sz="1400" b="1" dirty="0"/>
          </a:p>
          <a:p>
            <a:pPr marL="0" indent="0" eaLnBrk="1" hangingPunct="1">
              <a:buFontTx/>
              <a:buNone/>
            </a:pPr>
            <a:endParaRPr lang="en-US" sz="1400" dirty="0"/>
          </a:p>
          <a:p>
            <a:pPr marL="0" indent="0" eaLnBrk="1" hangingPunct="1">
              <a:buFontTx/>
              <a:buNone/>
            </a:pPr>
            <a:r>
              <a:rPr lang="en-US" sz="1400" b="1" dirty="0" smtClean="0"/>
              <a:t>Reporter of Problem:</a:t>
            </a:r>
            <a:endParaRPr lang="en-US" sz="1400" b="1" dirty="0"/>
          </a:p>
          <a:p>
            <a:pPr marL="0" indent="0" eaLnBrk="1" hangingPunct="1">
              <a:buFontTx/>
              <a:buNone/>
            </a:pPr>
            <a:r>
              <a:rPr lang="en-US" sz="1400" dirty="0" smtClean="0"/>
              <a:t>Laboratories, physician offices</a:t>
            </a:r>
          </a:p>
        </p:txBody>
      </p:sp>
      <p:sp>
        <p:nvSpPr>
          <p:cNvPr id="5" name="Rectangle 3"/>
          <p:cNvSpPr txBox="1">
            <a:spLocks noChangeArrowheads="1"/>
          </p:cNvSpPr>
          <p:nvPr/>
        </p:nvSpPr>
        <p:spPr bwMode="auto">
          <a:xfrm>
            <a:off x="4012869" y="4495800"/>
            <a:ext cx="3064293" cy="49530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None/>
            </a:pPr>
            <a:r>
              <a:rPr lang="en-US" sz="1400" b="1" dirty="0" smtClean="0"/>
              <a:t>Description of </a:t>
            </a:r>
            <a:r>
              <a:rPr lang="en-US" sz="1400" dirty="0" smtClean="0"/>
              <a:t>Solution: </a:t>
            </a:r>
          </a:p>
          <a:p>
            <a:pPr marL="0" indent="0" eaLnBrk="1" hangingPunct="1">
              <a:buNone/>
            </a:pPr>
            <a:r>
              <a:rPr lang="en-US" sz="1400" b="0" dirty="0" smtClean="0"/>
              <a:t>Implement the immunochemical method (FIT aka IFOB) for detection of colorectal cancer. Physicians would order the test when the kit was handed to the patient. </a:t>
            </a:r>
            <a:r>
              <a:rPr lang="en-US" sz="1400" b="0" dirty="0"/>
              <a:t>Pre-stamped envelopes provided to the patient will be returned to the laboratory where the test will be run. </a:t>
            </a:r>
            <a:endParaRPr lang="en-US" sz="1400" b="0" dirty="0" smtClean="0"/>
          </a:p>
          <a:p>
            <a:pPr marL="0" indent="0" eaLnBrk="1" hangingPunct="1">
              <a:buNone/>
            </a:pPr>
            <a:r>
              <a:rPr lang="en-US" sz="1400" dirty="0" smtClean="0"/>
              <a:t>How we know it worked:</a:t>
            </a:r>
          </a:p>
          <a:p>
            <a:pPr marL="0" indent="0" eaLnBrk="1" hangingPunct="1">
              <a:buNone/>
            </a:pPr>
            <a:r>
              <a:rPr lang="en-US" sz="1400" b="0" dirty="0" smtClean="0"/>
              <a:t>Starting this month we used a different SQL report to extract data. This altered the results slightly from prior months, however this is a more accurate representation of the compliance rate.  The graph continues to show a positive outcome relative to patient compliance with returning the kit for testing.</a:t>
            </a:r>
            <a:endParaRPr lang="en-US" sz="1400" b="0" dirty="0"/>
          </a:p>
          <a:p>
            <a:pPr marL="0" indent="0" eaLnBrk="1" hangingPunct="1">
              <a:buNone/>
            </a:pPr>
            <a:r>
              <a:rPr lang="en-US" sz="1400" b="1" dirty="0" smtClean="0"/>
              <a:t>Date Solution Implemented</a:t>
            </a:r>
            <a:r>
              <a:rPr lang="en-US" sz="1400" dirty="0" smtClean="0"/>
              <a:t>: </a:t>
            </a:r>
            <a:r>
              <a:rPr lang="en-US" sz="1400" b="0" dirty="0" smtClean="0"/>
              <a:t>October 29,  2013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52400"/>
            <a:ext cx="6584950" cy="714375"/>
          </a:xfrm>
        </p:spPr>
        <p:txBody>
          <a:bodyPr/>
          <a:lstStyle/>
          <a:p>
            <a:r>
              <a:rPr lang="en-US" sz="1400" b="1" dirty="0">
                <a:solidFill>
                  <a:schemeClr val="accent2"/>
                </a:solidFill>
              </a:rPr>
              <a:t>Clinical Pathology Patient Care Quality</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r>
              <a:rPr lang="en-US" sz="1600" dirty="0" smtClean="0">
                <a:solidFill>
                  <a:schemeClr val="accent2"/>
                </a:solidFill>
              </a:rPr>
              <a:t>Microbiology</a:t>
            </a:r>
            <a:endParaRPr lang="en-US" sz="1800" b="1" dirty="0" smtClean="0"/>
          </a:p>
        </p:txBody>
      </p:sp>
      <p:sp>
        <p:nvSpPr>
          <p:cNvPr id="4" name="Rectangle 3"/>
          <p:cNvSpPr/>
          <p:nvPr/>
        </p:nvSpPr>
        <p:spPr>
          <a:xfrm>
            <a:off x="138742" y="5029200"/>
            <a:ext cx="7037713" cy="3893374"/>
          </a:xfrm>
          <a:prstGeom prst="rect">
            <a:avLst/>
          </a:prstGeom>
        </p:spPr>
        <p:txBody>
          <a:bodyPr wrap="square">
            <a:spAutoFit/>
          </a:bodyPr>
          <a:lstStyle/>
          <a:p>
            <a:r>
              <a:rPr lang="en-US" sz="1300" b="0" dirty="0"/>
              <a:t>Leaky specimens can </a:t>
            </a:r>
            <a:r>
              <a:rPr lang="en-US" sz="1300" b="0" dirty="0" smtClean="0"/>
              <a:t>be hazardous and can result in rejection </a:t>
            </a:r>
            <a:r>
              <a:rPr lang="en-US" sz="1300" b="0" dirty="0"/>
              <a:t>of the </a:t>
            </a:r>
            <a:r>
              <a:rPr lang="en-US" sz="1300" b="0" dirty="0" smtClean="0"/>
              <a:t>specimen or delays </a:t>
            </a:r>
            <a:r>
              <a:rPr lang="en-US" sz="1300" b="0" dirty="0"/>
              <a:t>in </a:t>
            </a:r>
            <a:r>
              <a:rPr lang="en-US" sz="1300" b="0" dirty="0" smtClean="0"/>
              <a:t>testing.  The average total monthly volume illustrated on the graph is ~ 4800.  </a:t>
            </a:r>
            <a:r>
              <a:rPr lang="en-US" sz="1300" b="0" dirty="0"/>
              <a:t>Despite changes to the </a:t>
            </a:r>
            <a:r>
              <a:rPr lang="en-US" sz="1300" b="0" dirty="0" smtClean="0"/>
              <a:t>urinary cup used, </a:t>
            </a:r>
            <a:r>
              <a:rPr lang="en-US" sz="1300" b="0" dirty="0"/>
              <a:t>leaky specimens continue to arrive in the Pathology laboratory.  </a:t>
            </a:r>
            <a:r>
              <a:rPr lang="en-US" sz="1300" b="0" dirty="0" smtClean="0"/>
              <a:t>Most such specimens are </a:t>
            </a:r>
            <a:r>
              <a:rPr lang="en-US" sz="1300" b="0" dirty="0"/>
              <a:t>sent to </a:t>
            </a:r>
            <a:r>
              <a:rPr lang="en-US" sz="1300" b="0" dirty="0" smtClean="0"/>
              <a:t>Microbiology. </a:t>
            </a:r>
            <a:r>
              <a:rPr lang="en-US" sz="1300" b="0" dirty="0"/>
              <a:t>Cultures are canceled when the specimen cannot be salvaged or when multiple patient containers have leaked in the same specimen bag. In addition, if specimens are not processed within a relatively short </a:t>
            </a:r>
            <a:r>
              <a:rPr lang="en-US" sz="1300" b="0" dirty="0" smtClean="0"/>
              <a:t>period of </a:t>
            </a:r>
            <a:r>
              <a:rPr lang="en-US" sz="1300" b="0" dirty="0"/>
              <a:t>time, contaminated bacterial growth </a:t>
            </a:r>
            <a:r>
              <a:rPr lang="en-US" sz="1300" b="0" dirty="0" smtClean="0"/>
              <a:t>occurs causing </a:t>
            </a:r>
            <a:r>
              <a:rPr lang="en-US" sz="1300" b="0" dirty="0"/>
              <a:t>an increase in the number of false positives.  This is particularly true for urine cultures that require the patient to perform a clean catch.  These cultures are more prone to contaminants not related to a true </a:t>
            </a:r>
            <a:r>
              <a:rPr lang="en-US" sz="1300" b="0" dirty="0" smtClean="0"/>
              <a:t>infection.  Due to these issues</a:t>
            </a:r>
            <a:r>
              <a:rPr lang="en-US" sz="1300" b="0" dirty="0"/>
              <a:t>, </a:t>
            </a:r>
            <a:r>
              <a:rPr lang="en-US" sz="1300" b="0" dirty="0" smtClean="0"/>
              <a:t>an investigation has </a:t>
            </a:r>
            <a:r>
              <a:rPr lang="en-US" sz="1300" b="0" dirty="0"/>
              <a:t>been ongoing </a:t>
            </a:r>
            <a:r>
              <a:rPr lang="en-US" sz="1300" b="0" dirty="0" smtClean="0"/>
              <a:t>into using the a vacutainer urine collection system that eliminates the need to tighten a screw cap for urine specimens which compose the majority of leaky specimens.  Data is not available for March due to issues with the front end collection of this metric. Currently, Pathology Satellite labs, as well as the Emergency Department Lab use these containers for specimen transport and leakage does not occur.  Coordination with Infection Control to migrate to this container type is ongoing. The 6D CCMU piloted the use of the vacutainer system at the beginning of 2014. This protocol for urine collections is anticipated to spread to other inpatient units in the near future,  however more units would need to be actively using the system to influence the amount of leaky specimens received.</a:t>
            </a:r>
            <a:endParaRPr lang="en-US" sz="1300"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6400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9452" y="228600"/>
            <a:ext cx="6584950" cy="414337"/>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Pathology Patient Care </a:t>
            </a:r>
            <a:r>
              <a:rPr lang="en-US" sz="1400" b="1" dirty="0" smtClean="0">
                <a:solidFill>
                  <a:schemeClr val="accent2"/>
                </a:solidFill>
              </a:rPr>
              <a:t>Quality</a:t>
            </a:r>
            <a:br>
              <a:rPr lang="en-US" sz="1400" b="1" dirty="0" smtClean="0">
                <a:solidFill>
                  <a:schemeClr val="accent2"/>
                </a:solidFill>
              </a:rPr>
            </a:br>
            <a:r>
              <a:rPr lang="en-US" sz="1400" b="1" dirty="0" smtClean="0">
                <a:solidFill>
                  <a:schemeClr val="accent2"/>
                </a:solidFill>
              </a:rPr>
              <a:t>Point of Care</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endParaRPr lang="en-US" sz="1400" dirty="0" smtClean="0"/>
          </a:p>
        </p:txBody>
      </p:sp>
      <p:sp>
        <p:nvSpPr>
          <p:cNvPr id="3" name="Content Placeholder 5"/>
          <p:cNvSpPr>
            <a:spLocks noGrp="1" noChangeArrowheads="1"/>
          </p:cNvSpPr>
          <p:nvPr>
            <p:ph idx="1"/>
          </p:nvPr>
        </p:nvSpPr>
        <p:spPr>
          <a:xfrm>
            <a:off x="228600" y="3175517"/>
            <a:ext cx="3429000" cy="6044682"/>
          </a:xfrm>
          <a:prstGeom prst="rect">
            <a:avLst/>
          </a:prstGeom>
          <a:ln>
            <a:solidFill>
              <a:schemeClr val="tx1"/>
            </a:solidFill>
          </a:ln>
        </p:spPr>
        <p:txBody>
          <a:bodyPr/>
          <a:lstStyle/>
          <a:p>
            <a:pPr marL="0" indent="0" eaLnBrk="1" hangingPunct="1">
              <a:buFontTx/>
              <a:buNone/>
            </a:pPr>
            <a:r>
              <a:rPr lang="en-US" sz="1200" b="1" dirty="0" smtClean="0"/>
              <a:t>Description of Problem:</a:t>
            </a:r>
          </a:p>
          <a:p>
            <a:pPr marL="0" indent="0" eaLnBrk="1" hangingPunct="1">
              <a:buFontTx/>
              <a:buNone/>
            </a:pPr>
            <a:r>
              <a:rPr lang="en-US" sz="1200" dirty="0" smtClean="0"/>
              <a:t>Once </a:t>
            </a:r>
            <a:r>
              <a:rPr lang="en-US" sz="1200" dirty="0" err="1" smtClean="0"/>
              <a:t>Michart</a:t>
            </a:r>
            <a:r>
              <a:rPr lang="en-US" sz="1200" dirty="0" smtClean="0"/>
              <a:t> was implemented, a </a:t>
            </a:r>
            <a:r>
              <a:rPr lang="en-US" sz="1200" dirty="0"/>
              <a:t>change  </a:t>
            </a:r>
            <a:r>
              <a:rPr lang="en-US" sz="1200" dirty="0" smtClean="0"/>
              <a:t>occurred in how the patient was identified</a:t>
            </a:r>
            <a:r>
              <a:rPr lang="en-US" sz="1200" b="1" dirty="0" smtClean="0"/>
              <a:t>.  </a:t>
            </a:r>
            <a:r>
              <a:rPr lang="en-US" sz="1200" dirty="0" smtClean="0"/>
              <a:t>In order to correlate billing information relative to the specific patient stay, the CSN number on the patient’s wristband is used rather than the MRN. The patient’s wristband was changed so that the glucometer CSN number is now a 1D barcode versus the MRN which is a 2D barcode. Since making this change, numerous errors have occurred where the MRN was manually entered by mistake into the RAALS laboratory middleware.  The RAALS middleware requires the current CSN to function properly. </a:t>
            </a:r>
          </a:p>
          <a:p>
            <a:pPr marL="0" indent="0" eaLnBrk="1" hangingPunct="1">
              <a:buFontTx/>
              <a:buNone/>
            </a:pPr>
            <a:r>
              <a:rPr lang="en-US" sz="1200" b="1" dirty="0" smtClean="0"/>
              <a:t>Impact of Problem: </a:t>
            </a:r>
            <a:r>
              <a:rPr lang="en-US" sz="1200" dirty="0" smtClean="0"/>
              <a:t>The errors cause a delay in results being reported to the patient record.  Additionally,  the corrective action is for the POC Coordinator to match the misidentified patient results and then manually report them to the correct CSN.  This opens the opportunity for human transcription errors along with inefficient use of the coordinator’s time to work on other tasks.</a:t>
            </a:r>
            <a:endParaRPr lang="en-US" sz="1200" b="1" dirty="0" smtClean="0"/>
          </a:p>
          <a:p>
            <a:pPr marL="0" indent="0" eaLnBrk="1" hangingPunct="1">
              <a:buFontTx/>
              <a:buNone/>
            </a:pPr>
            <a:r>
              <a:rPr lang="en-US" sz="1200" b="1" dirty="0" smtClean="0"/>
              <a:t>Reporter of Problem:  </a:t>
            </a:r>
            <a:r>
              <a:rPr lang="en-US" sz="1200" dirty="0" smtClean="0"/>
              <a:t>POC Coordinator &amp; Nursing Leadership</a:t>
            </a:r>
            <a:endParaRPr lang="en-US" sz="1200" b="1" dirty="0" smtClean="0"/>
          </a:p>
        </p:txBody>
      </p:sp>
      <p:sp>
        <p:nvSpPr>
          <p:cNvPr id="4" name="Rectangle 3"/>
          <p:cNvSpPr txBox="1">
            <a:spLocks noChangeArrowheads="1"/>
          </p:cNvSpPr>
          <p:nvPr/>
        </p:nvSpPr>
        <p:spPr bwMode="auto">
          <a:xfrm>
            <a:off x="3862431" y="3175784"/>
            <a:ext cx="3190963" cy="6044415"/>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FontTx/>
              <a:buNone/>
            </a:pPr>
            <a:r>
              <a:rPr lang="en-US" sz="1200" dirty="0">
                <a:solidFill>
                  <a:srgbClr val="000000"/>
                </a:solidFill>
              </a:rPr>
              <a:t>Description of </a:t>
            </a:r>
            <a:r>
              <a:rPr lang="en-US" sz="1200" dirty="0" smtClean="0">
                <a:solidFill>
                  <a:srgbClr val="000000"/>
                </a:solidFill>
              </a:rPr>
              <a:t>Root Causes Identified: </a:t>
            </a:r>
            <a:endParaRPr lang="en-US" sz="1200" dirty="0">
              <a:solidFill>
                <a:srgbClr val="000000"/>
              </a:solidFill>
            </a:endParaRPr>
          </a:p>
          <a:p>
            <a:pPr eaLnBrk="1" hangingPunct="1"/>
            <a:r>
              <a:rPr lang="en-US" sz="1150" b="0" dirty="0" smtClean="0">
                <a:solidFill>
                  <a:srgbClr val="000000"/>
                </a:solidFill>
              </a:rPr>
              <a:t>Nursing is not able to access the barcode and has to manually enter CSN.  This can be entered incorrectly or the MRN is used which is traditionally used for other methods of identifying patients. This is especially true of pediatric wristbands which are smaller. Nurse educators have refocused training on this aspect. Investigation into modifying the patient wristband to allow more barcodes to be visible is ongoing by </a:t>
            </a:r>
            <a:r>
              <a:rPr lang="en-US" sz="1150" b="0" dirty="0" err="1" smtClean="0">
                <a:solidFill>
                  <a:srgbClr val="000000"/>
                </a:solidFill>
              </a:rPr>
              <a:t>Michart</a:t>
            </a:r>
            <a:r>
              <a:rPr lang="en-US" sz="1150" b="0" dirty="0" smtClean="0">
                <a:solidFill>
                  <a:srgbClr val="000000"/>
                </a:solidFill>
              </a:rPr>
              <a:t>.</a:t>
            </a:r>
          </a:p>
          <a:p>
            <a:pPr eaLnBrk="1" hangingPunct="1"/>
            <a:r>
              <a:rPr lang="en-US" sz="1150" b="0" dirty="0" smtClean="0">
                <a:solidFill>
                  <a:srgbClr val="000000"/>
                </a:solidFill>
              </a:rPr>
              <a:t>CSN mismatch-Examples of patients presenting at the ER or IPLV and then admitted on a different day (thus different CSN) still have their “old” wristband on which is no longer valid.</a:t>
            </a:r>
            <a:r>
              <a:rPr lang="en-US" sz="1150" b="0" dirty="0" smtClean="0">
                <a:solidFill>
                  <a:srgbClr val="FF0000"/>
                </a:solidFill>
              </a:rPr>
              <a:t> </a:t>
            </a:r>
            <a:r>
              <a:rPr lang="en-US" sz="1150" b="0" dirty="0" smtClean="0">
                <a:solidFill>
                  <a:srgbClr val="000000"/>
                </a:solidFill>
              </a:rPr>
              <a:t>Wristband printing-future visit day used to print wristband.  Practice change by nursing to replace patient wrist band every time patient comes or returns to the floor (e.g. go to OR </a:t>
            </a:r>
            <a:r>
              <a:rPr lang="en-US" sz="1150" b="0" dirty="0" err="1" smtClean="0">
                <a:solidFill>
                  <a:srgbClr val="000000"/>
                </a:solidFill>
              </a:rPr>
              <a:t>or</a:t>
            </a:r>
            <a:r>
              <a:rPr lang="en-US" sz="1150" b="0" dirty="0" smtClean="0">
                <a:solidFill>
                  <a:srgbClr val="000000"/>
                </a:solidFill>
              </a:rPr>
              <a:t> procedure area and come back).</a:t>
            </a:r>
          </a:p>
          <a:p>
            <a:pPr marL="0" indent="0" eaLnBrk="1" hangingPunct="1">
              <a:buFontTx/>
              <a:buNone/>
            </a:pPr>
            <a:r>
              <a:rPr lang="en-US" sz="1200" dirty="0" smtClean="0">
                <a:solidFill>
                  <a:srgbClr val="000000"/>
                </a:solidFill>
              </a:rPr>
              <a:t>How we know it worked:</a:t>
            </a:r>
          </a:p>
          <a:p>
            <a:pPr marL="0" indent="0" eaLnBrk="1" hangingPunct="1">
              <a:buFontTx/>
              <a:buNone/>
            </a:pPr>
            <a:r>
              <a:rPr lang="en-US" sz="1150" b="0" dirty="0" smtClean="0">
                <a:solidFill>
                  <a:srgbClr val="000000"/>
                </a:solidFill>
              </a:rPr>
              <a:t>We continue to see a decrease in the number of incidents that are largely composed of glucometer errors.  In the coming months it’s anticipated this will continue to decrease </a:t>
            </a:r>
            <a:r>
              <a:rPr lang="en-US" sz="1150" b="0" dirty="0" smtClean="0"/>
              <a:t>because our new glucometers have </a:t>
            </a:r>
            <a:r>
              <a:rPr lang="en-US" sz="1150" b="0" dirty="0" smtClean="0">
                <a:solidFill>
                  <a:srgbClr val="000000"/>
                </a:solidFill>
              </a:rPr>
              <a:t>screens that display the patient’s name when entered correctly.</a:t>
            </a:r>
          </a:p>
          <a:p>
            <a:pPr marL="0" indent="0" eaLnBrk="1" hangingPunct="1">
              <a:buFontTx/>
              <a:buNone/>
            </a:pPr>
            <a:endParaRPr lang="en-US" sz="1200" dirty="0">
              <a:solidFill>
                <a:srgbClr val="00000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188" r="1427" b="21563"/>
          <a:stretch/>
        </p:blipFill>
        <p:spPr bwMode="auto">
          <a:xfrm>
            <a:off x="228600" y="749300"/>
            <a:ext cx="6596194"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762000"/>
            <a:ext cx="1905000" cy="584775"/>
          </a:xfrm>
          <a:prstGeom prst="rect">
            <a:avLst/>
          </a:prstGeom>
          <a:noFill/>
        </p:spPr>
        <p:txBody>
          <a:bodyPr wrap="square" rtlCol="0">
            <a:spAutoFit/>
          </a:bodyPr>
          <a:lstStyle/>
          <a:p>
            <a:r>
              <a:rPr lang="en-US" sz="800" dirty="0" smtClean="0">
                <a:solidFill>
                  <a:srgbClr val="FF0000"/>
                </a:solidFill>
              </a:rPr>
              <a:t>*</a:t>
            </a:r>
            <a:r>
              <a:rPr lang="en-US" sz="800" dirty="0" smtClean="0">
                <a:solidFill>
                  <a:srgbClr val="000000"/>
                </a:solidFill>
              </a:rPr>
              <a:t>Note Aug 2013 data decreased due to POC coordinator absence and RMPRO reports not entered during this time frame.</a:t>
            </a:r>
            <a:endParaRPr lang="en-US" sz="800" dirty="0">
              <a:solidFill>
                <a:srgbClr val="000000"/>
              </a:solidFill>
            </a:endParaRPr>
          </a:p>
        </p:txBody>
      </p:sp>
      <p:sp>
        <p:nvSpPr>
          <p:cNvPr id="5" name="TextBox 4"/>
          <p:cNvSpPr txBox="1"/>
          <p:nvPr/>
        </p:nvSpPr>
        <p:spPr>
          <a:xfrm>
            <a:off x="4624431" y="2305883"/>
            <a:ext cx="381000" cy="369332"/>
          </a:xfrm>
          <a:prstGeom prst="rect">
            <a:avLst/>
          </a:prstGeom>
          <a:noFill/>
        </p:spPr>
        <p:txBody>
          <a:bodyPr wrap="square" rtlCol="0">
            <a:spAutoFit/>
          </a:bodyPr>
          <a:lstStyle/>
          <a:p>
            <a:r>
              <a:rPr lang="en-US" sz="1800" dirty="0" smtClean="0">
                <a:solidFill>
                  <a:srgbClr val="FF0000"/>
                </a:solidFill>
              </a:rPr>
              <a:t> *</a:t>
            </a:r>
            <a:endParaRPr lang="en-US" sz="1800" dirty="0">
              <a:solidFill>
                <a:srgbClr val="FF0000"/>
              </a:solidFill>
            </a:endParaRPr>
          </a:p>
        </p:txBody>
      </p:sp>
      <p:sp>
        <p:nvSpPr>
          <p:cNvPr id="6" name="TextBox 5"/>
          <p:cNvSpPr txBox="1"/>
          <p:nvPr/>
        </p:nvSpPr>
        <p:spPr>
          <a:xfrm>
            <a:off x="2514600" y="2108665"/>
            <a:ext cx="1143000" cy="276999"/>
          </a:xfrm>
          <a:prstGeom prst="rect">
            <a:avLst/>
          </a:prstGeom>
          <a:noFill/>
        </p:spPr>
        <p:txBody>
          <a:bodyPr wrap="square" rtlCol="0">
            <a:spAutoFit/>
          </a:bodyPr>
          <a:lstStyle/>
          <a:p>
            <a:r>
              <a:rPr lang="en-US" sz="600" dirty="0" smtClean="0"/>
              <a:t>Began documenting glucometer errors</a:t>
            </a:r>
            <a:endParaRPr lang="en-US" sz="600" dirty="0"/>
          </a:p>
        </p:txBody>
      </p:sp>
      <p:cxnSp>
        <p:nvCxnSpPr>
          <p:cNvPr id="8" name="Straight Arrow Connector 7"/>
          <p:cNvCxnSpPr/>
          <p:nvPr/>
        </p:nvCxnSpPr>
        <p:spPr bwMode="auto">
          <a:xfrm flipH="1">
            <a:off x="2209800" y="2305883"/>
            <a:ext cx="381000" cy="1846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713045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95399"/>
            <a:ext cx="6584950" cy="78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450773"/>
            <a:ext cx="67056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7695"/>
            <a:ext cx="65849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748982847"/>
              </p:ext>
            </p:extLst>
          </p:nvPr>
        </p:nvGraphicFramePr>
        <p:xfrm>
          <a:off x="381000" y="2057400"/>
          <a:ext cx="6584949" cy="3044784"/>
        </p:xfrm>
        <a:graphic>
          <a:graphicData uri="http://schemas.openxmlformats.org/drawingml/2006/table">
            <a:tbl>
              <a:tblPr/>
              <a:tblGrid>
                <a:gridCol w="534404"/>
                <a:gridCol w="1400925"/>
                <a:gridCol w="1292232"/>
                <a:gridCol w="1799463"/>
                <a:gridCol w="1557925"/>
              </a:tblGrid>
              <a:tr h="570897">
                <a:tc>
                  <a:txBody>
                    <a:bodyPr/>
                    <a:lstStyle/>
                    <a:p>
                      <a:pPr algn="ctr" fontAlgn="ctr"/>
                      <a:r>
                        <a:rPr lang="en-US" sz="1100" b="0" i="0" u="none" strike="noStrike" dirty="0">
                          <a:solidFill>
                            <a:srgbClr val="000000"/>
                          </a:solidFill>
                          <a:effectLst/>
                          <a:latin typeface="Calibri"/>
                        </a:rPr>
                        <a:t>Date</a:t>
                      </a:r>
                    </a:p>
                  </a:txBody>
                  <a:tcPr marL="9062" marR="9062" marT="9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Lab</a:t>
                      </a:r>
                    </a:p>
                  </a:txBody>
                  <a:tcPr marL="9062" marR="9062" marT="9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Test/ Procedure/ Instrument</a:t>
                      </a:r>
                    </a:p>
                  </a:txBody>
                  <a:tcPr marL="9062" marR="9062" marT="9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a:rPr>
                        <a:t>Documentation of Communication (email, </a:t>
                      </a:r>
                      <a:r>
                        <a:rPr lang="fr-FR" sz="1100" b="0" i="0" u="none" strike="noStrike" dirty="0" err="1">
                          <a:solidFill>
                            <a:srgbClr val="000000"/>
                          </a:solidFill>
                          <a:effectLst/>
                          <a:latin typeface="Calibri"/>
                        </a:rPr>
                        <a:t>pkg</a:t>
                      </a:r>
                      <a:r>
                        <a:rPr lang="fr-FR" sz="1100" b="0" i="0" u="none" strike="noStrike" dirty="0">
                          <a:solidFill>
                            <a:srgbClr val="000000"/>
                          </a:solidFill>
                          <a:effectLst/>
                          <a:latin typeface="Calibri"/>
                        </a:rPr>
                        <a:t> insert, </a:t>
                      </a:r>
                      <a:r>
                        <a:rPr lang="fr-FR" sz="1100" b="0" i="0" u="none" strike="noStrike" dirty="0" err="1">
                          <a:solidFill>
                            <a:srgbClr val="000000"/>
                          </a:solidFill>
                          <a:effectLst/>
                          <a:latin typeface="Calibri"/>
                        </a:rPr>
                        <a:t>etc</a:t>
                      </a:r>
                      <a:r>
                        <a:rPr lang="fr-FR" sz="1100" b="0" i="0" u="none" strike="noStrike" dirty="0">
                          <a:solidFill>
                            <a:srgbClr val="000000"/>
                          </a:solidFill>
                          <a:effectLst/>
                          <a:latin typeface="Calibri"/>
                        </a:rPr>
                        <a:t>)</a:t>
                      </a:r>
                    </a:p>
                  </a:txBody>
                  <a:tcPr marL="9062" marR="9062" marT="9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Procedure Changes Communicated to Technologist</a:t>
                      </a:r>
                    </a:p>
                  </a:txBody>
                  <a:tcPr marL="9062" marR="9062" marT="9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299">
                <a:tc>
                  <a:txBody>
                    <a:bodyPr/>
                    <a:lstStyle/>
                    <a:p>
                      <a:pPr algn="ctr" fontAlgn="b"/>
                      <a:r>
                        <a:rPr lang="en-US" sz="1100" b="0" i="0" u="none" strike="noStrike">
                          <a:solidFill>
                            <a:srgbClr val="000000"/>
                          </a:solidFill>
                          <a:effectLst/>
                          <a:latin typeface="Calibri"/>
                        </a:rPr>
                        <a:t>4/1/14</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Molecular Diagnostics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Ewing</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0897">
                <a:tc>
                  <a:txBody>
                    <a:bodyPr/>
                    <a:lstStyle/>
                    <a:p>
                      <a:pPr algn="ctr" fontAlgn="b"/>
                      <a:r>
                        <a:rPr lang="en-US" sz="1100" b="0" i="0" u="none" strike="noStrike">
                          <a:solidFill>
                            <a:srgbClr val="000000"/>
                          </a:solidFill>
                          <a:effectLst/>
                          <a:latin typeface="Calibri"/>
                        </a:rPr>
                        <a:t>4/1/14</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Molecular Diagnostics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Pre-BMT Analysis by Capillary Electrophoresis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No Pkg Insert</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99">
                <a:tc>
                  <a:txBody>
                    <a:bodyPr/>
                    <a:lstStyle/>
                    <a:p>
                      <a:pPr algn="ctr" fontAlgn="b"/>
                      <a:r>
                        <a:rPr lang="en-US" sz="1100" b="0" i="0" u="none" strike="noStrike">
                          <a:solidFill>
                            <a:srgbClr val="000000"/>
                          </a:solidFill>
                          <a:effectLst/>
                          <a:latin typeface="Calibri"/>
                        </a:rPr>
                        <a:t>4/1/14</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Cytogenetics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Bone Marrow Set Up</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598">
                <a:tc>
                  <a:txBody>
                    <a:bodyPr/>
                    <a:lstStyle/>
                    <a:p>
                      <a:pPr algn="ctr" fontAlgn="b"/>
                      <a:r>
                        <a:rPr lang="en-US" sz="1100" b="0" i="0" u="none" strike="noStrike">
                          <a:solidFill>
                            <a:srgbClr val="000000"/>
                          </a:solidFill>
                          <a:effectLst/>
                          <a:latin typeface="Calibri"/>
                        </a:rPr>
                        <a:t>4/1/14</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Cytogenetics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Chorionic Villi CVS Culture</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99">
                <a:tc>
                  <a:txBody>
                    <a:bodyPr/>
                    <a:lstStyle/>
                    <a:p>
                      <a:pPr algn="ctr" fontAlgn="b"/>
                      <a:r>
                        <a:rPr lang="en-US" sz="1100" b="0" i="0" u="none" strike="noStrike">
                          <a:solidFill>
                            <a:srgbClr val="000000"/>
                          </a:solidFill>
                          <a:effectLst/>
                          <a:latin typeface="Calibri"/>
                        </a:rPr>
                        <a:t>4/2/14</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Chemistry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Chloride-Urine</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99">
                <a:tc>
                  <a:txBody>
                    <a:bodyPr/>
                    <a:lstStyle/>
                    <a:p>
                      <a:pPr algn="ctr" fontAlgn="b"/>
                      <a:r>
                        <a:rPr lang="en-US" sz="1100" b="0" i="0" u="none" strike="noStrike">
                          <a:solidFill>
                            <a:srgbClr val="000000"/>
                          </a:solidFill>
                          <a:effectLst/>
                          <a:latin typeface="Calibri"/>
                        </a:rPr>
                        <a:t>4/2/14</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Chemistry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A1C</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99">
                <a:tc>
                  <a:txBody>
                    <a:bodyPr/>
                    <a:lstStyle/>
                    <a:p>
                      <a:pPr algn="ctr" fontAlgn="b"/>
                      <a:r>
                        <a:rPr lang="en-US" sz="1100" b="0" i="0" u="none" strike="noStrike">
                          <a:solidFill>
                            <a:srgbClr val="000000"/>
                          </a:solidFill>
                          <a:effectLst/>
                          <a:latin typeface="Calibri"/>
                        </a:rPr>
                        <a:t>4/21/14</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Adult Blood Gas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Arterial</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99">
                <a:tc>
                  <a:txBody>
                    <a:bodyPr/>
                    <a:lstStyle/>
                    <a:p>
                      <a:pPr algn="ctr" fontAlgn="b"/>
                      <a:r>
                        <a:rPr lang="en-US" sz="1100" b="0" i="0" u="none" strike="noStrike">
                          <a:solidFill>
                            <a:srgbClr val="000000"/>
                          </a:solidFill>
                          <a:effectLst/>
                          <a:latin typeface="Calibri"/>
                        </a:rPr>
                        <a:t>4/21/14</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Adult Blood Gas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Arterial</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99">
                <a:tc>
                  <a:txBody>
                    <a:bodyPr/>
                    <a:lstStyle/>
                    <a:p>
                      <a:pPr algn="ctr" fontAlgn="b"/>
                      <a:r>
                        <a:rPr lang="en-US" sz="1100" b="0" i="0" u="none" strike="noStrike">
                          <a:solidFill>
                            <a:srgbClr val="000000"/>
                          </a:solidFill>
                          <a:effectLst/>
                          <a:latin typeface="Calibri"/>
                        </a:rPr>
                        <a:t>4/21/14</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Adult Blood Gas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Venous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99">
                <a:tc>
                  <a:txBody>
                    <a:bodyPr/>
                    <a:lstStyle/>
                    <a:p>
                      <a:pPr algn="ctr" fontAlgn="b"/>
                      <a:r>
                        <a:rPr lang="en-US" sz="1100" b="0" i="0" u="none" strike="noStrike">
                          <a:solidFill>
                            <a:srgbClr val="000000"/>
                          </a:solidFill>
                          <a:effectLst/>
                          <a:latin typeface="Calibri"/>
                        </a:rPr>
                        <a:t>4/21/14</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Adult Blood Gas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Venous</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Y</a:t>
                      </a:r>
                    </a:p>
                  </a:txBody>
                  <a:tcPr marL="9062" marR="9062" marT="90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00220900"/>
              </p:ext>
            </p:extLst>
          </p:nvPr>
        </p:nvGraphicFramePr>
        <p:xfrm>
          <a:off x="381000" y="6298500"/>
          <a:ext cx="6584951" cy="3074099"/>
        </p:xfrm>
        <a:graphic>
          <a:graphicData uri="http://schemas.openxmlformats.org/drawingml/2006/table">
            <a:tbl>
              <a:tblPr/>
              <a:tblGrid>
                <a:gridCol w="475729"/>
                <a:gridCol w="1247109"/>
                <a:gridCol w="2515720"/>
                <a:gridCol w="1386871"/>
                <a:gridCol w="959522"/>
              </a:tblGrid>
              <a:tr h="512349">
                <a:tc>
                  <a:txBody>
                    <a:bodyPr/>
                    <a:lstStyle/>
                    <a:p>
                      <a:pPr algn="ctr" fontAlgn="b"/>
                      <a:r>
                        <a:rPr lang="en-US" sz="1000" b="0" i="0" u="none" strike="noStrike">
                          <a:solidFill>
                            <a:srgbClr val="000000"/>
                          </a:solidFill>
                          <a:effectLst/>
                          <a:latin typeface="Calibri"/>
                        </a:rPr>
                        <a:t>Date</a:t>
                      </a:r>
                    </a:p>
                  </a:txBody>
                  <a:tcPr marL="8070" marR="8070" marT="8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Lab</a:t>
                      </a:r>
                    </a:p>
                  </a:txBody>
                  <a:tcPr marL="8070" marR="8070" marT="8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Test/Procedure</a:t>
                      </a:r>
                    </a:p>
                  </a:txBody>
                  <a:tcPr marL="8070" marR="8070" marT="8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Relevent questions answered (Y/N)</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Corrective Action</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175">
                <a:tc>
                  <a:txBody>
                    <a:bodyPr/>
                    <a:lstStyle/>
                    <a:p>
                      <a:pPr algn="ctr" fontAlgn="ctr"/>
                      <a:r>
                        <a:rPr lang="en-US" sz="1000" b="0" i="0" u="none" strike="noStrike">
                          <a:solidFill>
                            <a:srgbClr val="000000"/>
                          </a:solidFill>
                          <a:effectLst/>
                          <a:latin typeface="Calibri"/>
                        </a:rPr>
                        <a:t>4/1/14</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Molecular Diagnostics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Ewing</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None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175">
                <a:tc>
                  <a:txBody>
                    <a:bodyPr/>
                    <a:lstStyle/>
                    <a:p>
                      <a:pPr algn="ctr" fontAlgn="ctr"/>
                      <a:r>
                        <a:rPr lang="en-US" sz="1000" b="0" i="0" u="none" strike="noStrike">
                          <a:solidFill>
                            <a:srgbClr val="000000"/>
                          </a:solidFill>
                          <a:effectLst/>
                          <a:latin typeface="Calibri"/>
                        </a:rPr>
                        <a:t>4/1/14</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Molecular Diagnostics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Pre-BMT Analysis by Capillary Electrophoresis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None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175">
                <a:tc>
                  <a:txBody>
                    <a:bodyPr/>
                    <a:lstStyle/>
                    <a:p>
                      <a:pPr algn="ctr" fontAlgn="ctr"/>
                      <a:r>
                        <a:rPr lang="en-US" sz="1000" b="0" i="0" u="none" strike="noStrike">
                          <a:solidFill>
                            <a:srgbClr val="000000"/>
                          </a:solidFill>
                          <a:effectLst/>
                          <a:latin typeface="Calibri"/>
                        </a:rPr>
                        <a:t>4/1/14</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Cytogenetics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Bone Marrow Set Up</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None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175">
                <a:tc>
                  <a:txBody>
                    <a:bodyPr/>
                    <a:lstStyle/>
                    <a:p>
                      <a:pPr algn="ctr" fontAlgn="ctr"/>
                      <a:r>
                        <a:rPr lang="en-US" sz="1000" b="0" i="0" u="none" strike="noStrike">
                          <a:solidFill>
                            <a:srgbClr val="000000"/>
                          </a:solidFill>
                          <a:effectLst/>
                          <a:latin typeface="Calibri"/>
                        </a:rPr>
                        <a:t>4/1/14</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Cytogenetics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Chorionic Villi CVS Culture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None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175">
                <a:tc>
                  <a:txBody>
                    <a:bodyPr/>
                    <a:lstStyle/>
                    <a:p>
                      <a:pPr algn="ctr" fontAlgn="ctr"/>
                      <a:r>
                        <a:rPr lang="en-US" sz="1000" b="0" i="0" u="none" strike="noStrike">
                          <a:solidFill>
                            <a:srgbClr val="000000"/>
                          </a:solidFill>
                          <a:effectLst/>
                          <a:latin typeface="Calibri"/>
                        </a:rPr>
                        <a:t>4/2/14</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Chemistry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Chloride-Urine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None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175">
                <a:tc>
                  <a:txBody>
                    <a:bodyPr/>
                    <a:lstStyle/>
                    <a:p>
                      <a:pPr algn="ctr" fontAlgn="ctr"/>
                      <a:r>
                        <a:rPr lang="en-US" sz="1000" b="0" i="0" u="none" strike="noStrike">
                          <a:solidFill>
                            <a:srgbClr val="000000"/>
                          </a:solidFill>
                          <a:effectLst/>
                          <a:latin typeface="Calibri"/>
                        </a:rPr>
                        <a:t>4/2/14</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Chemistry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A1C</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None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175">
                <a:tc>
                  <a:txBody>
                    <a:bodyPr/>
                    <a:lstStyle/>
                    <a:p>
                      <a:pPr algn="ctr" fontAlgn="ctr"/>
                      <a:r>
                        <a:rPr lang="en-US" sz="1000" b="0" i="0" u="none" strike="noStrike">
                          <a:solidFill>
                            <a:srgbClr val="000000"/>
                          </a:solidFill>
                          <a:effectLst/>
                          <a:latin typeface="Calibri"/>
                        </a:rPr>
                        <a:t>4/21/14</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Adult Blood Gas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Arterial</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None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175">
                <a:tc>
                  <a:txBody>
                    <a:bodyPr/>
                    <a:lstStyle/>
                    <a:p>
                      <a:pPr algn="ctr" fontAlgn="ctr"/>
                      <a:r>
                        <a:rPr lang="en-US" sz="1000" b="0" i="0" u="none" strike="noStrike">
                          <a:solidFill>
                            <a:srgbClr val="000000"/>
                          </a:solidFill>
                          <a:effectLst/>
                          <a:latin typeface="Calibri"/>
                        </a:rPr>
                        <a:t>41750</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Adult Blood Gas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Arterial</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None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175">
                <a:tc>
                  <a:txBody>
                    <a:bodyPr/>
                    <a:lstStyle/>
                    <a:p>
                      <a:pPr algn="ctr" fontAlgn="ctr"/>
                      <a:r>
                        <a:rPr lang="en-US" sz="1000" b="0" i="0" u="none" strike="noStrike">
                          <a:solidFill>
                            <a:srgbClr val="000000"/>
                          </a:solidFill>
                          <a:effectLst/>
                          <a:latin typeface="Calibri"/>
                        </a:rPr>
                        <a:t>41750</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Adult Blood Gas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Venous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None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175">
                <a:tc>
                  <a:txBody>
                    <a:bodyPr/>
                    <a:lstStyle/>
                    <a:p>
                      <a:pPr algn="ctr" fontAlgn="ctr"/>
                      <a:r>
                        <a:rPr lang="en-US" sz="1000" b="0" i="0" u="none" strike="noStrike">
                          <a:solidFill>
                            <a:srgbClr val="000000"/>
                          </a:solidFill>
                          <a:effectLst/>
                          <a:latin typeface="Calibri"/>
                        </a:rPr>
                        <a:t>41750</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Adult Blood Gas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Venous</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Y</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None</a:t>
                      </a:r>
                    </a:p>
                  </a:txBody>
                  <a:tcPr marL="8070" marR="8070" marT="80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06146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79169"/>
            <a:ext cx="6584950" cy="1063831"/>
          </a:xfrm>
        </p:spPr>
        <p:txBody>
          <a:bodyPr/>
          <a:lstStyle/>
          <a:p>
            <a:r>
              <a:rPr lang="en-US" sz="2800" dirty="0" smtClean="0">
                <a:solidFill>
                  <a:schemeClr val="accent6">
                    <a:lumMod val="75000"/>
                  </a:schemeClr>
                </a:solidFill>
              </a:rPr>
              <a:t>CP QA Meeting Highlight</a:t>
            </a:r>
            <a:br>
              <a:rPr lang="en-US" sz="2800" dirty="0" smtClean="0">
                <a:solidFill>
                  <a:schemeClr val="accent6">
                    <a:lumMod val="75000"/>
                  </a:schemeClr>
                </a:solidFill>
              </a:rPr>
            </a:br>
            <a:r>
              <a:rPr lang="en-US" sz="2800" dirty="0" smtClean="0">
                <a:solidFill>
                  <a:schemeClr val="accent6">
                    <a:lumMod val="75000"/>
                  </a:schemeClr>
                </a:solidFill>
              </a:rPr>
              <a:t>Histocompatibility</a:t>
            </a:r>
            <a:br>
              <a:rPr lang="en-US" sz="2800" dirty="0" smtClean="0">
                <a:solidFill>
                  <a:schemeClr val="accent6">
                    <a:lumMod val="75000"/>
                  </a:schemeClr>
                </a:solidFill>
              </a:rPr>
            </a:br>
            <a:endParaRPr lang="en-US" sz="2800" dirty="0">
              <a:solidFill>
                <a:schemeClr val="accent6">
                  <a:lumMod val="75000"/>
                </a:schemeClr>
              </a:solidFill>
            </a:endParaRPr>
          </a:p>
        </p:txBody>
      </p:sp>
      <p:sp>
        <p:nvSpPr>
          <p:cNvPr id="6" name="Content Placeholder 5"/>
          <p:cNvSpPr>
            <a:spLocks noGrp="1" noChangeArrowheads="1"/>
          </p:cNvSpPr>
          <p:nvPr>
            <p:ph idx="1"/>
          </p:nvPr>
        </p:nvSpPr>
        <p:spPr>
          <a:xfrm>
            <a:off x="381000" y="4724400"/>
            <a:ext cx="3444875" cy="4633686"/>
          </a:xfrm>
          <a:prstGeom prst="rect">
            <a:avLst/>
          </a:prstGeom>
          <a:ln>
            <a:solidFill>
              <a:schemeClr val="tx1"/>
            </a:solidFill>
          </a:ln>
        </p:spPr>
        <p:txBody>
          <a:bodyPr/>
          <a:lstStyle/>
          <a:p>
            <a:pPr marL="0" indent="0" eaLnBrk="1" hangingPunct="1">
              <a:buNone/>
            </a:pPr>
            <a:r>
              <a:rPr lang="en-US" sz="1200" b="1" dirty="0" smtClean="0"/>
              <a:t>Description of Problem: </a:t>
            </a:r>
            <a:r>
              <a:rPr lang="en-US" sz="1300" dirty="0" smtClean="0"/>
              <a:t>Specimens are stored in many freezers within the Histocompatibility  lab leading to lack of space for additional storage and issues with tracking where specimens were stored efficiently.</a:t>
            </a:r>
            <a:endParaRPr lang="en-US" sz="1300" b="1" dirty="0" smtClean="0"/>
          </a:p>
          <a:p>
            <a:pPr marL="0" indent="0" eaLnBrk="1" hangingPunct="1">
              <a:buNone/>
            </a:pPr>
            <a:r>
              <a:rPr lang="en-US" sz="1200" b="1" dirty="0" smtClean="0"/>
              <a:t>Impact of Problem:</a:t>
            </a:r>
          </a:p>
          <a:p>
            <a:pPr eaLnBrk="1" hangingPunct="1"/>
            <a:r>
              <a:rPr lang="en-US" sz="1300" dirty="0" smtClean="0"/>
              <a:t>Seals breaking on the refrigerator</a:t>
            </a:r>
            <a:r>
              <a:rPr lang="en-US" sz="1300" dirty="0" smtClean="0">
                <a:solidFill>
                  <a:srgbClr val="FF0000"/>
                </a:solidFill>
              </a:rPr>
              <a:t> </a:t>
            </a:r>
            <a:r>
              <a:rPr lang="en-US" sz="1300" dirty="0" smtClean="0"/>
              <a:t>from the excess weight on the door</a:t>
            </a:r>
          </a:p>
          <a:p>
            <a:pPr eaLnBrk="1" hangingPunct="1"/>
            <a:r>
              <a:rPr lang="en-US" sz="1300" dirty="0" smtClean="0"/>
              <a:t>Time consuming filing and retrieval of specimens</a:t>
            </a:r>
          </a:p>
          <a:p>
            <a:pPr eaLnBrk="1" hangingPunct="1"/>
            <a:r>
              <a:rPr lang="en-US" sz="1300" dirty="0" smtClean="0"/>
              <a:t>Due to the length of time that freezers were open, condensation built up in the freezer and also in the bags where the specimens were stored</a:t>
            </a:r>
          </a:p>
          <a:p>
            <a:pPr eaLnBrk="1" hangingPunct="1"/>
            <a:r>
              <a:rPr lang="en-US" sz="1300" dirty="0" smtClean="0"/>
              <a:t>Several time consuming manual filing methods were used and specimens were sorted alphabetically</a:t>
            </a:r>
          </a:p>
          <a:p>
            <a:pPr eaLnBrk="1" hangingPunct="1"/>
            <a:r>
              <a:rPr lang="en-US" sz="1300" dirty="0" smtClean="0"/>
              <a:t>Freezers required frequent de-thawing due to ice build up</a:t>
            </a:r>
          </a:p>
          <a:p>
            <a:pPr marL="0" indent="0" eaLnBrk="1" hangingPunct="1">
              <a:buFontTx/>
              <a:buNone/>
            </a:pPr>
            <a:endParaRPr lang="en-US" sz="1400" b="1" dirty="0"/>
          </a:p>
        </p:txBody>
      </p:sp>
      <p:sp>
        <p:nvSpPr>
          <p:cNvPr id="7" name="Rectangle 3"/>
          <p:cNvSpPr txBox="1">
            <a:spLocks noChangeArrowheads="1"/>
          </p:cNvSpPr>
          <p:nvPr/>
        </p:nvSpPr>
        <p:spPr bwMode="auto">
          <a:xfrm>
            <a:off x="4012870" y="4724400"/>
            <a:ext cx="3078480" cy="46482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None/>
            </a:pPr>
            <a:r>
              <a:rPr lang="en-US" sz="1200" dirty="0"/>
              <a:t>Description of Solution</a:t>
            </a:r>
            <a:r>
              <a:rPr lang="en-US" sz="1400" dirty="0"/>
              <a:t>: </a:t>
            </a:r>
            <a:r>
              <a:rPr lang="en-US" sz="1300" b="0" dirty="0"/>
              <a:t>Using the storage functionality within </a:t>
            </a:r>
            <a:r>
              <a:rPr lang="en-US" sz="1300" b="0" dirty="0" err="1" smtClean="0"/>
              <a:t>Histotrak</a:t>
            </a:r>
            <a:r>
              <a:rPr lang="en-US" sz="1300" b="0" dirty="0" smtClean="0"/>
              <a:t> </a:t>
            </a:r>
            <a:r>
              <a:rPr lang="en-US" sz="1300" b="0" dirty="0"/>
              <a:t>bins with unique identifiers were purchased.  Specimens are placed into unique slots within these storage containers.  When a specimen is retrieved the exact location can be </a:t>
            </a:r>
            <a:r>
              <a:rPr lang="en-US" sz="1300" b="0" dirty="0" smtClean="0"/>
              <a:t>identified.  Archived specimen have been split from specimens that are actively being tested to segregate the needs for retrieval. </a:t>
            </a:r>
            <a:endParaRPr lang="en-US" sz="1300" b="0" dirty="0"/>
          </a:p>
          <a:p>
            <a:pPr marL="0" indent="0" eaLnBrk="1" hangingPunct="1">
              <a:buNone/>
            </a:pPr>
            <a:r>
              <a:rPr lang="en-US" sz="1200" dirty="0" smtClean="0"/>
              <a:t>How we know it worked: </a:t>
            </a:r>
            <a:r>
              <a:rPr lang="en-US" sz="1200" b="0" dirty="0" smtClean="0"/>
              <a:t>The seals on the refrigerators no longer break. Decrease of the amount of space required by two freezers.</a:t>
            </a:r>
            <a:r>
              <a:rPr lang="en-US" sz="1200" b="0" dirty="0"/>
              <a:t> </a:t>
            </a:r>
            <a:r>
              <a:rPr lang="en-US" sz="1200" b="0" dirty="0" smtClean="0"/>
              <a:t>Tremendous saving of time. Previously </a:t>
            </a:r>
            <a:r>
              <a:rPr lang="en-US" sz="1200" b="0" dirty="0"/>
              <a:t>it could take ½ </a:t>
            </a:r>
            <a:r>
              <a:rPr lang="en-US" sz="1200" b="0" dirty="0" err="1"/>
              <a:t>hr</a:t>
            </a:r>
            <a:r>
              <a:rPr lang="en-US" sz="1200" b="0" dirty="0"/>
              <a:t> to locate a </a:t>
            </a:r>
            <a:r>
              <a:rPr lang="en-US" sz="1200" b="0" dirty="0" smtClean="0"/>
              <a:t>specimen, </a:t>
            </a:r>
            <a:r>
              <a:rPr lang="en-US" sz="1200" b="0" dirty="0"/>
              <a:t>now it’s less than 5 </a:t>
            </a:r>
            <a:r>
              <a:rPr lang="en-US" sz="1200" b="0" dirty="0" smtClean="0"/>
              <a:t>minutes.  Less frequent freezer thawing.</a:t>
            </a:r>
          </a:p>
          <a:p>
            <a:pPr marL="0" indent="0" eaLnBrk="1" hangingPunct="1">
              <a:buNone/>
            </a:pPr>
            <a:r>
              <a:rPr lang="en-US" sz="1200" b="0" dirty="0" smtClean="0"/>
              <a:t>The process is now organized, controlled and manageable. </a:t>
            </a:r>
            <a:endParaRPr lang="en-US" sz="1200" dirty="0" smtClean="0"/>
          </a:p>
          <a:p>
            <a:pPr marL="0" indent="0" eaLnBrk="1" hangingPunct="1">
              <a:buNone/>
            </a:pPr>
            <a:r>
              <a:rPr lang="en-US" sz="1200" b="1" dirty="0" smtClean="0"/>
              <a:t>Date Solution Implemented</a:t>
            </a:r>
            <a:r>
              <a:rPr lang="en-US" sz="1200" dirty="0" smtClean="0"/>
              <a:t>: </a:t>
            </a:r>
          </a:p>
          <a:p>
            <a:pPr marL="0" indent="0" eaLnBrk="1" hangingPunct="1">
              <a:buNone/>
            </a:pPr>
            <a:r>
              <a:rPr lang="en-US" sz="1200" b="0" dirty="0" smtClean="0"/>
              <a:t>May 2013</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86" y="914400"/>
            <a:ext cx="3035814" cy="361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93982" y="3598485"/>
            <a:ext cx="237757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rgbClr val="FFFF00"/>
                </a:solidFill>
                <a:effectLst>
                  <a:outerShdw blurRad="80000" dist="40000" dir="5040000" algn="tl">
                    <a:srgbClr val="000000">
                      <a:alpha val="30000"/>
                    </a:srgbClr>
                  </a:outerShdw>
                </a:effectLst>
              </a:rPr>
              <a:t>Before</a:t>
            </a:r>
            <a:endParaRPr lang="en-US" sz="5400" b="1" cap="none" spc="0" dirty="0">
              <a:ln w="11430"/>
              <a:solidFill>
                <a:srgbClr val="FFFF00"/>
              </a:solidFill>
              <a:effectLst>
                <a:outerShdw blurRad="80000" dist="40000" dir="5040000" algn="tl">
                  <a:srgbClr val="000000">
                    <a:alpha val="30000"/>
                  </a:srgbClr>
                </a:outerShdw>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14399"/>
            <a:ext cx="3419782" cy="358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479540" y="3505200"/>
            <a:ext cx="180049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rgbClr val="FFFF00"/>
                </a:solidFill>
                <a:effectLst>
                  <a:outerShdw blurRad="80000" dist="40000" dir="5040000" algn="tl">
                    <a:srgbClr val="000000">
                      <a:alpha val="30000"/>
                    </a:srgbClr>
                  </a:outerShdw>
                </a:effectLst>
              </a:rPr>
              <a:t>After</a:t>
            </a:r>
            <a:endParaRPr lang="en-US" sz="5400" b="1" cap="none" spc="0" dirty="0">
              <a:ln w="11430"/>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5125" y="385763"/>
            <a:ext cx="6584950" cy="909637"/>
          </a:xfrm>
        </p:spPr>
        <p:txBody>
          <a:bodyPr/>
          <a:lstStyle/>
          <a:p>
            <a:r>
              <a:rPr lang="en-US" sz="1600" b="1" dirty="0">
                <a:solidFill>
                  <a:schemeClr val="accent2"/>
                </a:solidFill>
              </a:rPr>
              <a:t>Clinical Pathology Financials</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371600"/>
            <a:ext cx="65532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605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18208105"/>
              </p:ext>
            </p:extLst>
          </p:nvPr>
        </p:nvGraphicFramePr>
        <p:xfrm>
          <a:off x="457200" y="1447800"/>
          <a:ext cx="6584949" cy="5496560"/>
        </p:xfrm>
        <a:graphic>
          <a:graphicData uri="http://schemas.openxmlformats.org/drawingml/2006/table">
            <a:tbl>
              <a:tblPr firstRow="1" bandRow="1">
                <a:tableStyleId>{5C22544A-7EE6-4342-B048-85BDC9FD1C3A}</a:tableStyleId>
              </a:tblPr>
              <a:tblGrid>
                <a:gridCol w="1752600"/>
                <a:gridCol w="2637366"/>
                <a:gridCol w="2194983"/>
              </a:tblGrid>
              <a:tr h="370840">
                <a:tc>
                  <a:txBody>
                    <a:bodyPr/>
                    <a:lstStyle/>
                    <a:p>
                      <a:r>
                        <a:rPr lang="en-US" dirty="0" smtClean="0">
                          <a:solidFill>
                            <a:schemeClr val="accent5">
                              <a:lumMod val="10000"/>
                            </a:schemeClr>
                          </a:solidFill>
                        </a:rPr>
                        <a:t>Project</a:t>
                      </a:r>
                      <a:endParaRPr lang="en-US" dirty="0">
                        <a:solidFill>
                          <a:schemeClr val="accent5">
                            <a:lumMod val="10000"/>
                          </a:schemeClr>
                        </a:solidFill>
                      </a:endParaRPr>
                    </a:p>
                  </a:txBody>
                  <a:tcPr/>
                </a:tc>
                <a:tc>
                  <a:txBody>
                    <a:bodyPr/>
                    <a:lstStyle/>
                    <a:p>
                      <a:r>
                        <a:rPr lang="en-US" dirty="0" smtClean="0">
                          <a:solidFill>
                            <a:schemeClr val="accent5">
                              <a:lumMod val="10000"/>
                            </a:schemeClr>
                          </a:solidFill>
                        </a:rPr>
                        <a:t>Brief Description</a:t>
                      </a:r>
                      <a:endParaRPr lang="en-US" dirty="0">
                        <a:solidFill>
                          <a:schemeClr val="accent5">
                            <a:lumMod val="10000"/>
                          </a:schemeClr>
                        </a:solidFill>
                      </a:endParaRPr>
                    </a:p>
                  </a:txBody>
                  <a:tcPr/>
                </a:tc>
                <a:tc>
                  <a:txBody>
                    <a:bodyPr/>
                    <a:lstStyle/>
                    <a:p>
                      <a:r>
                        <a:rPr lang="en-US" dirty="0" smtClean="0">
                          <a:solidFill>
                            <a:schemeClr val="accent5">
                              <a:lumMod val="10000"/>
                            </a:schemeClr>
                          </a:solidFill>
                        </a:rPr>
                        <a:t>Owner</a:t>
                      </a:r>
                      <a:endParaRPr lang="en-US" dirty="0">
                        <a:solidFill>
                          <a:schemeClr val="accent5">
                            <a:lumMod val="10000"/>
                          </a:schemeClr>
                        </a:solidFill>
                      </a:endParaRPr>
                    </a:p>
                  </a:txBody>
                  <a:tcPr/>
                </a:tc>
              </a:tr>
              <a:tr h="370840">
                <a:tc>
                  <a:txBody>
                    <a:bodyPr/>
                    <a:lstStyle/>
                    <a:p>
                      <a:r>
                        <a:rPr lang="en-US" sz="1200" dirty="0" smtClean="0"/>
                        <a:t>Customer Service/Call</a:t>
                      </a:r>
                      <a:r>
                        <a:rPr lang="en-US" sz="1200" baseline="0" dirty="0" smtClean="0"/>
                        <a:t> Center</a:t>
                      </a:r>
                      <a:endParaRPr lang="en-US" sz="1200" dirty="0"/>
                    </a:p>
                  </a:txBody>
                  <a:tcPr/>
                </a:tc>
                <a:tc>
                  <a:txBody>
                    <a:bodyPr/>
                    <a:lstStyle/>
                    <a:p>
                      <a:r>
                        <a:rPr lang="en-US" sz="1200" dirty="0" smtClean="0"/>
                        <a:t>Address multiple issues</a:t>
                      </a:r>
                      <a:r>
                        <a:rPr lang="en-US" sz="1200" baseline="0" dirty="0" smtClean="0"/>
                        <a:t> related to providing an appropriate level of customer service for UMHS care providers.</a:t>
                      </a:r>
                      <a:endParaRPr lang="en-US" sz="1200" dirty="0"/>
                    </a:p>
                  </a:txBody>
                  <a:tcPr/>
                </a:tc>
                <a:tc>
                  <a:txBody>
                    <a:bodyPr/>
                    <a:lstStyle/>
                    <a:p>
                      <a:r>
                        <a:rPr lang="en-US" sz="1200" dirty="0" smtClean="0"/>
                        <a:t>Dr.</a:t>
                      </a:r>
                      <a:r>
                        <a:rPr lang="en-US" sz="1200" baseline="0" dirty="0" smtClean="0"/>
                        <a:t> Newton</a:t>
                      </a:r>
                      <a:endParaRPr lang="en-US" sz="1200" dirty="0"/>
                    </a:p>
                  </a:txBody>
                  <a:tcPr/>
                </a:tc>
              </a:tr>
              <a:tr h="370840">
                <a:tc>
                  <a:txBody>
                    <a:bodyPr/>
                    <a:lstStyle/>
                    <a:p>
                      <a:r>
                        <a:rPr lang="en-US" sz="1200" dirty="0" smtClean="0"/>
                        <a:t>Leaky Specimens</a:t>
                      </a:r>
                      <a:endParaRPr lang="en-US" sz="1200" dirty="0"/>
                    </a:p>
                  </a:txBody>
                  <a:tcPr/>
                </a:tc>
                <a:tc>
                  <a:txBody>
                    <a:bodyPr/>
                    <a:lstStyle/>
                    <a:p>
                      <a:r>
                        <a:rPr lang="en-US" sz="1200" baseline="0" dirty="0" smtClean="0"/>
                        <a:t>Reduce the number of leaky specimens by exploring different transport containers and/or educational opportunities </a:t>
                      </a:r>
                      <a:endParaRPr lang="en-US" sz="1200" dirty="0"/>
                    </a:p>
                  </a:txBody>
                  <a:tcPr/>
                </a:tc>
                <a:tc>
                  <a:txBody>
                    <a:bodyPr/>
                    <a:lstStyle/>
                    <a:p>
                      <a:r>
                        <a:rPr lang="en-US" sz="1200" dirty="0" smtClean="0"/>
                        <a:t>Dr. Newton</a:t>
                      </a:r>
                      <a:endParaRPr lang="en-US" sz="1200" dirty="0"/>
                    </a:p>
                  </a:txBody>
                  <a:tcPr/>
                </a:tc>
              </a:tr>
              <a:tr h="370840">
                <a:tc>
                  <a:txBody>
                    <a:bodyPr/>
                    <a:lstStyle/>
                    <a:p>
                      <a:r>
                        <a:rPr lang="en-US" sz="1200" dirty="0" smtClean="0"/>
                        <a:t>CP Brochure</a:t>
                      </a:r>
                      <a:endParaRPr lang="en-US" sz="1200" dirty="0"/>
                    </a:p>
                  </a:txBody>
                  <a:tcPr/>
                </a:tc>
                <a:tc>
                  <a:txBody>
                    <a:bodyPr/>
                    <a:lstStyle/>
                    <a:p>
                      <a:r>
                        <a:rPr lang="en-US" sz="1200" dirty="0" smtClean="0"/>
                        <a:t>Compile information and photos from the Clinical Laboratories to create a generic CP overview</a:t>
                      </a:r>
                      <a:r>
                        <a:rPr lang="en-US" sz="1200" baseline="0" dirty="0" smtClean="0"/>
                        <a:t> for visitors/prospective clients.</a:t>
                      </a:r>
                      <a:endParaRPr lang="en-US" sz="1200" dirty="0"/>
                    </a:p>
                  </a:txBody>
                  <a:tcPr/>
                </a:tc>
                <a:tc>
                  <a:txBody>
                    <a:bodyPr/>
                    <a:lstStyle/>
                    <a:p>
                      <a:r>
                        <a:rPr lang="en-US" sz="1200" dirty="0" smtClean="0"/>
                        <a:t>K. Martin</a:t>
                      </a:r>
                      <a:endParaRPr lang="en-US" sz="1200" dirty="0"/>
                    </a:p>
                  </a:txBody>
                  <a:tcPr/>
                </a:tc>
              </a:tr>
              <a:tr h="370840">
                <a:tc>
                  <a:txBody>
                    <a:bodyPr/>
                    <a:lstStyle/>
                    <a:p>
                      <a:r>
                        <a:rPr lang="en-US" sz="1200" dirty="0" err="1" smtClean="0"/>
                        <a:t>Heme-Onc</a:t>
                      </a:r>
                      <a:r>
                        <a:rPr lang="en-US" sz="1200" baseline="0" dirty="0" smtClean="0"/>
                        <a:t> TAT for ANC results</a:t>
                      </a:r>
                      <a:endParaRPr lang="en-US" sz="1200" dirty="0"/>
                    </a:p>
                  </a:txBody>
                  <a:tcPr/>
                </a:tc>
                <a:tc>
                  <a:txBody>
                    <a:bodyPr/>
                    <a:lstStyle/>
                    <a:p>
                      <a:r>
                        <a:rPr lang="en-US" sz="1200" dirty="0" smtClean="0"/>
                        <a:t>In coordination</a:t>
                      </a:r>
                      <a:r>
                        <a:rPr lang="en-US" sz="1200" baseline="0" dirty="0" smtClean="0"/>
                        <a:t> with</a:t>
                      </a:r>
                      <a:r>
                        <a:rPr lang="en-US" sz="1200" dirty="0" smtClean="0"/>
                        <a:t> the </a:t>
                      </a:r>
                      <a:r>
                        <a:rPr lang="en-US" sz="1200" dirty="0" err="1" smtClean="0"/>
                        <a:t>heme-onc</a:t>
                      </a:r>
                      <a:r>
                        <a:rPr lang="en-US" sz="1200" baseline="0" dirty="0" smtClean="0"/>
                        <a:t> clinics explore opportunities to optimize TAT for patients receiving infusions.</a:t>
                      </a:r>
                      <a:endParaRPr lang="en-US" sz="1200" dirty="0"/>
                    </a:p>
                  </a:txBody>
                  <a:tcPr/>
                </a:tc>
                <a:tc>
                  <a:txBody>
                    <a:bodyPr/>
                    <a:lstStyle/>
                    <a:p>
                      <a:r>
                        <a:rPr lang="en-US" sz="1200" dirty="0" smtClean="0"/>
                        <a:t>J. Davis/</a:t>
                      </a:r>
                      <a:r>
                        <a:rPr lang="en-US" sz="1200" dirty="0" err="1" smtClean="0"/>
                        <a:t>U.Kota</a:t>
                      </a:r>
                      <a:r>
                        <a:rPr lang="en-US" sz="1200" dirty="0" smtClean="0"/>
                        <a:t>/K.</a:t>
                      </a:r>
                      <a:r>
                        <a:rPr lang="en-US" sz="1200" baseline="0" dirty="0" smtClean="0"/>
                        <a:t> Martin/H. Neusius</a:t>
                      </a:r>
                      <a:endParaRPr lang="en-US" sz="1200" dirty="0"/>
                    </a:p>
                  </a:txBody>
                  <a:tcPr/>
                </a:tc>
              </a:tr>
              <a:tr h="370840">
                <a:tc>
                  <a:txBody>
                    <a:bodyPr/>
                    <a:lstStyle/>
                    <a:p>
                      <a:r>
                        <a:rPr lang="en-US" sz="1200" dirty="0" smtClean="0"/>
                        <a:t>ER Specimen Issues</a:t>
                      </a:r>
                      <a:endParaRPr lang="en-US" sz="1200" dirty="0"/>
                    </a:p>
                  </a:txBody>
                  <a:tcPr/>
                </a:tc>
                <a:tc>
                  <a:txBody>
                    <a:bodyPr/>
                    <a:lstStyle/>
                    <a:p>
                      <a:r>
                        <a:rPr lang="en-US" sz="1200" dirty="0" smtClean="0"/>
                        <a:t>In coordination with the Emergency Department reduce the number of RMPRO specimen</a:t>
                      </a:r>
                      <a:r>
                        <a:rPr lang="en-US" sz="1200" baseline="0" dirty="0" smtClean="0"/>
                        <a:t> errors (e.g. hemolysis, mislabels etc.)</a:t>
                      </a:r>
                      <a:endParaRPr lang="en-US" sz="1200" dirty="0"/>
                    </a:p>
                  </a:txBody>
                  <a:tcPr/>
                </a:tc>
                <a:tc>
                  <a:txBody>
                    <a:bodyPr/>
                    <a:lstStyle/>
                    <a:p>
                      <a:r>
                        <a:rPr lang="en-US" sz="1200" dirty="0" smtClean="0"/>
                        <a:t>S. </a:t>
                      </a:r>
                      <a:r>
                        <a:rPr lang="en-US" sz="1200" smtClean="0"/>
                        <a:t>Butch/K</a:t>
                      </a:r>
                      <a:r>
                        <a:rPr lang="en-US" sz="1200" dirty="0" smtClean="0"/>
                        <a:t>. Martin/T. Morrow</a:t>
                      </a:r>
                      <a:endParaRPr lang="en-US" sz="1200" dirty="0"/>
                    </a:p>
                  </a:txBody>
                  <a:tcPr/>
                </a:tc>
              </a:tr>
              <a:tr h="370840">
                <a:tc>
                  <a:txBody>
                    <a:bodyPr/>
                    <a:lstStyle/>
                    <a:p>
                      <a:r>
                        <a:rPr lang="en-US" sz="1200" dirty="0" smtClean="0"/>
                        <a:t>Pathology Handbook</a:t>
                      </a:r>
                      <a:endParaRPr lang="en-US" sz="1200" dirty="0"/>
                    </a:p>
                  </a:txBody>
                  <a:tcPr/>
                </a:tc>
                <a:tc>
                  <a:txBody>
                    <a:bodyPr/>
                    <a:lstStyle/>
                    <a:p>
                      <a:r>
                        <a:rPr lang="en-US" sz="1200" dirty="0" smtClean="0"/>
                        <a:t>Maintain and update the Pathology handbook</a:t>
                      </a:r>
                      <a:r>
                        <a:rPr lang="en-US" sz="1200" baseline="0" dirty="0" smtClean="0"/>
                        <a:t> to be a robust resource for our customers.</a:t>
                      </a:r>
                      <a:endParaRPr lang="en-US" sz="1200" dirty="0"/>
                    </a:p>
                  </a:txBody>
                  <a:tcPr/>
                </a:tc>
                <a:tc>
                  <a:txBody>
                    <a:bodyPr/>
                    <a:lstStyle/>
                    <a:p>
                      <a:r>
                        <a:rPr lang="en-US" sz="1200" dirty="0" smtClean="0"/>
                        <a:t>K. Davis</a:t>
                      </a:r>
                      <a:endParaRPr lang="en-US" sz="1200" dirty="0"/>
                    </a:p>
                  </a:txBody>
                  <a:tcPr/>
                </a:tc>
              </a:tr>
              <a:tr h="370840">
                <a:tc>
                  <a:txBody>
                    <a:bodyPr/>
                    <a:lstStyle/>
                    <a:p>
                      <a:endParaRPr lang="en-US" sz="1200" dirty="0"/>
                    </a:p>
                  </a:txBody>
                  <a:tcPr/>
                </a:tc>
                <a:tc>
                  <a:txBody>
                    <a:bodyPr/>
                    <a:lstStyle/>
                    <a:p>
                      <a:endParaRPr lang="en-US" sz="1200" dirty="0"/>
                    </a:p>
                  </a:txBody>
                  <a:tcPr/>
                </a:tc>
                <a:tc>
                  <a:txBody>
                    <a:bodyPr/>
                    <a:lstStyle/>
                    <a:p>
                      <a:endParaRPr lang="en-US" sz="1200" dirty="0"/>
                    </a:p>
                  </a:txBody>
                  <a:tcPr/>
                </a:tc>
              </a:tr>
            </a:tbl>
          </a:graphicData>
        </a:graphic>
      </p:graphicFrame>
      <p:sp>
        <p:nvSpPr>
          <p:cNvPr id="6" name="Title 1"/>
          <p:cNvSpPr>
            <a:spLocks noGrp="1"/>
          </p:cNvSpPr>
          <p:nvPr>
            <p:ph type="title"/>
          </p:nvPr>
        </p:nvSpPr>
        <p:spPr>
          <a:xfrm>
            <a:off x="304800" y="152400"/>
            <a:ext cx="6584950" cy="914400"/>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a:t>
            </a:r>
            <a:r>
              <a:rPr lang="en-US" sz="1400" b="1" dirty="0" smtClean="0">
                <a:solidFill>
                  <a:schemeClr val="accent2"/>
                </a:solidFill>
              </a:rPr>
              <a:t>Pathology-Current Projects</a:t>
            </a:r>
            <a:br>
              <a:rPr lang="en-US" sz="1400" b="1" dirty="0" smtClean="0">
                <a:solidFill>
                  <a:schemeClr val="accent2"/>
                </a:solidFill>
              </a:rPr>
            </a:br>
            <a:r>
              <a:rPr lang="en-US" sz="1400" b="1" dirty="0" smtClean="0">
                <a:solidFill>
                  <a:schemeClr val="accent2"/>
                </a:solidFill>
              </a:rPr>
              <a:t>**</a:t>
            </a:r>
            <a:r>
              <a:rPr lang="en-US" sz="1200" dirty="0" smtClean="0">
                <a:solidFill>
                  <a:schemeClr val="accent2"/>
                </a:solidFill>
              </a:rPr>
              <a:t>This is a highlight of projects ongoing in the CP labs.  This list is not meant to be all inclusive of every activity occurring in the department.</a:t>
            </a:r>
            <a:r>
              <a:rPr lang="en-US" sz="1200" u="sng" dirty="0">
                <a:solidFill>
                  <a:schemeClr val="accent2"/>
                </a:solidFill>
              </a:rPr>
              <a:t/>
            </a:r>
            <a:br>
              <a:rPr lang="en-US" sz="1200" u="sng" dirty="0">
                <a:solidFill>
                  <a:schemeClr val="accent2"/>
                </a:solidFill>
              </a:rPr>
            </a:br>
            <a:endParaRPr lang="en-US" sz="1200" dirty="0" smtClean="0"/>
          </a:p>
        </p:txBody>
      </p:sp>
    </p:spTree>
    <p:extLst>
      <p:ext uri="{BB962C8B-B14F-4D97-AF65-F5344CB8AC3E}">
        <p14:creationId xmlns:p14="http://schemas.microsoft.com/office/powerpoint/2010/main" val="3905381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12025</TotalTime>
  <Words>1710</Words>
  <Application>Microsoft Office PowerPoint</Application>
  <PresentationFormat>Custom</PresentationFormat>
  <Paragraphs>188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Clinical Pathology Patient Care Quality  Blood Bank</vt:lpstr>
      <vt:lpstr>Clinical Pathology Patient Care Quality  Chemistry</vt:lpstr>
      <vt:lpstr>Clinical Pathology Patient Care Quality  Microbiology</vt:lpstr>
      <vt:lpstr>  Clinical Pathology Patient Care Quality Point of Care  </vt:lpstr>
      <vt:lpstr>PowerPoint Presentation</vt:lpstr>
      <vt:lpstr>CP QA Meeting Highlight Histocompatibility </vt:lpstr>
      <vt:lpstr>Clinical Pathology Financials</vt:lpstr>
      <vt:lpstr>  Clinical Pathology-Current Projects **This is a highlight of projects ongoing in the CP labs.  This list is not meant to be all inclusive of every activity occurring in the department. </vt:lpstr>
      <vt:lpstr>PowerPoint Presentation</vt:lpstr>
    </vt:vector>
  </TitlesOfParts>
  <Company>University of Michigan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Michigan</dc:creator>
  <cp:lastModifiedBy>Martin, Kristina</cp:lastModifiedBy>
  <cp:revision>741</cp:revision>
  <cp:lastPrinted>2014-05-19T13:20:24Z</cp:lastPrinted>
  <dcterms:created xsi:type="dcterms:W3CDTF">2008-09-25T21:02:44Z</dcterms:created>
  <dcterms:modified xsi:type="dcterms:W3CDTF">2014-05-27T16:51:47Z</dcterms:modified>
</cp:coreProperties>
</file>