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1" r:id="rId2"/>
    <p:sldId id="277" r:id="rId3"/>
    <p:sldId id="304" r:id="rId4"/>
    <p:sldId id="297" r:id="rId5"/>
    <p:sldId id="298" r:id="rId6"/>
    <p:sldId id="265" r:id="rId7"/>
    <p:sldId id="293" r:id="rId8"/>
    <p:sldId id="292" r:id="rId9"/>
    <p:sldId id="278" r:id="rId10"/>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67" autoAdjust="0"/>
    <p:restoredTop sz="94639" autoAdjust="0"/>
  </p:normalViewPr>
  <p:slideViewPr>
    <p:cSldViewPr>
      <p:cViewPr>
        <p:scale>
          <a:sx n="100" d="100"/>
          <a:sy n="100" d="100"/>
        </p:scale>
        <p:origin x="-2964" y="216"/>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4</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1949781" y="7372856"/>
            <a:ext cx="3415643"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November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Blood Bank</a:t>
            </a:r>
            <a:endParaRPr lang="en-US" sz="1800" b="1" dirty="0" smtClean="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14400"/>
            <a:ext cx="6441892"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3581" y="4953000"/>
            <a:ext cx="5943600" cy="1708160"/>
          </a:xfrm>
          <a:prstGeom prst="rect">
            <a:avLst/>
          </a:prstGeom>
          <a:noFill/>
          <a:ln>
            <a:solidFill>
              <a:schemeClr val="tx1"/>
            </a:solidFill>
          </a:ln>
        </p:spPr>
        <p:txBody>
          <a:bodyPr wrap="square" rtlCol="0">
            <a:spAutoFit/>
          </a:bodyPr>
          <a:lstStyle/>
          <a:p>
            <a:r>
              <a:rPr lang="en-US" b="0" dirty="0"/>
              <a:t>The Blood Bank experienced an increase in TAT for Emergency </a:t>
            </a:r>
            <a:r>
              <a:rPr lang="en-US" b="0" dirty="0" smtClean="0"/>
              <a:t>Departments (ED=Adult, CES=Children’s) </a:t>
            </a:r>
            <a:r>
              <a:rPr lang="en-US" b="0" dirty="0"/>
              <a:t>type and screen testing during the Soft go-live </a:t>
            </a:r>
            <a:r>
              <a:rPr lang="en-US" b="0" dirty="0" smtClean="0"/>
              <a:t>implementation starting in June 2013.  </a:t>
            </a:r>
            <a:r>
              <a:rPr lang="en-US" b="0" dirty="0"/>
              <a:t>As staff have gained more confidence using the new </a:t>
            </a:r>
            <a:r>
              <a:rPr lang="en-US" b="0" dirty="0" smtClean="0"/>
              <a:t>software and developed more efficient processes using the system, </a:t>
            </a:r>
            <a:r>
              <a:rPr lang="en-US" b="0" dirty="0"/>
              <a:t>there has been a steady decrease in the TAT approaching pre-Soft conditions</a:t>
            </a:r>
            <a:r>
              <a:rPr lang="en-US" b="0" dirty="0" smtClean="0"/>
              <a:t>.  The TAT goal is 60 minutes.  </a:t>
            </a:r>
            <a:endParaRPr lang="en-US" b="0" dirty="0">
              <a:solidFill>
                <a:srgbClr val="FF0000"/>
              </a:solidFill>
            </a:endParaRPr>
          </a:p>
        </p:txBody>
      </p:sp>
      <p:sp>
        <p:nvSpPr>
          <p:cNvPr id="4" name="TextBox 3"/>
          <p:cNvSpPr txBox="1"/>
          <p:nvPr/>
        </p:nvSpPr>
        <p:spPr>
          <a:xfrm rot="16200000">
            <a:off x="-216373" y="2150291"/>
            <a:ext cx="1270948" cy="323165"/>
          </a:xfrm>
          <a:prstGeom prst="rect">
            <a:avLst/>
          </a:prstGeom>
          <a:noFill/>
        </p:spPr>
        <p:txBody>
          <a:bodyPr wrap="square" rtlCol="0">
            <a:spAutoFit/>
          </a:bodyPr>
          <a:lstStyle/>
          <a:p>
            <a:r>
              <a:rPr lang="en-US" dirty="0" smtClean="0"/>
              <a:t>Minutes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7" name="Content Placeholder 5"/>
          <p:cNvSpPr>
            <a:spLocks noGrp="1" noChangeArrowheads="1"/>
          </p:cNvSpPr>
          <p:nvPr>
            <p:ph idx="1"/>
          </p:nvPr>
        </p:nvSpPr>
        <p:spPr>
          <a:xfrm>
            <a:off x="231861" y="4267200"/>
            <a:ext cx="3581400" cy="5029200"/>
          </a:xfrm>
          <a:prstGeom prst="rect">
            <a:avLst/>
          </a:prstGeom>
          <a:ln>
            <a:solidFill>
              <a:schemeClr val="tx1"/>
            </a:solidFill>
          </a:ln>
        </p:spPr>
        <p:txBody>
          <a:bodyPr/>
          <a:lstStyle/>
          <a:p>
            <a:pPr marL="0" indent="0" eaLnBrk="1" hangingPunct="1">
              <a:buFontTx/>
              <a:buNone/>
            </a:pPr>
            <a:r>
              <a:rPr lang="en-US" sz="1400" b="1" dirty="0"/>
              <a:t>Description of Problem: </a:t>
            </a:r>
            <a:r>
              <a:rPr lang="en-US" sz="1400" dirty="0"/>
              <a:t>The guaiac method for detecting blood in the stool as a detection of colorectal cancer requires the patient to adhere to several dietary restrictions as well as to collect three separate stool samples.  Due to this complexity, we had low compliance (&lt;20%).  Newer methodologies such as FIT are available that only require a single sample, no dietary restrictions, and have a higher sensitivity.  </a:t>
            </a:r>
            <a:endParaRPr lang="en-US" sz="1400" b="1" dirty="0"/>
          </a:p>
          <a:p>
            <a:pPr marL="0" indent="0" eaLnBrk="1" hangingPunct="1">
              <a:buFontTx/>
              <a:buNone/>
            </a:pPr>
            <a:r>
              <a:rPr lang="en-US" sz="1400" b="1" dirty="0"/>
              <a:t>Impact of Problem: </a:t>
            </a:r>
          </a:p>
          <a:p>
            <a:pPr marL="0" indent="0" eaLnBrk="1" hangingPunct="1">
              <a:buFontTx/>
              <a:buNone/>
            </a:pPr>
            <a:r>
              <a:rPr lang="en-US" sz="1400" dirty="0"/>
              <a:t>Formerly, the guaiac cards we distributed had a low rate of return as indicated above.  Use of the newer immunochemical method has increased the rate of return almost four-fold due to ease of collection by the patient.  </a:t>
            </a:r>
            <a:endParaRPr lang="en-US" sz="1400" b="1" dirty="0"/>
          </a:p>
          <a:p>
            <a:pPr marL="0" indent="0" eaLnBrk="1" hangingPunct="1">
              <a:buFontTx/>
              <a:buNone/>
            </a:pPr>
            <a:endParaRPr lang="en-US" sz="1400" dirty="0"/>
          </a:p>
          <a:p>
            <a:pPr marL="0" indent="0" eaLnBrk="1" hangingPunct="1">
              <a:buFontTx/>
              <a:buNone/>
            </a:pPr>
            <a:r>
              <a:rPr lang="en-US" sz="1400" b="1" dirty="0"/>
              <a:t>Reporter of Problem:</a:t>
            </a:r>
          </a:p>
          <a:p>
            <a:pPr marL="0" indent="0" eaLnBrk="1" hangingPunct="1">
              <a:buFontTx/>
              <a:buNone/>
            </a:pPr>
            <a:r>
              <a:rPr lang="en-US" sz="1400" dirty="0"/>
              <a:t>Laboratories, physician offices</a:t>
            </a:r>
          </a:p>
        </p:txBody>
      </p:sp>
      <p:sp>
        <p:nvSpPr>
          <p:cNvPr id="8" name="Rectangle 3"/>
          <p:cNvSpPr txBox="1">
            <a:spLocks noChangeArrowheads="1"/>
          </p:cNvSpPr>
          <p:nvPr/>
        </p:nvSpPr>
        <p:spPr bwMode="auto">
          <a:xfrm>
            <a:off x="3962400" y="4267200"/>
            <a:ext cx="3216693" cy="5029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a:t>Description of Solution: </a:t>
            </a:r>
          </a:p>
          <a:p>
            <a:pPr marL="0" indent="0" eaLnBrk="1" hangingPunct="1">
              <a:buNone/>
            </a:pPr>
            <a:r>
              <a:rPr lang="en-US" sz="1400" b="0" dirty="0"/>
              <a:t>Implement the immunochemical method for detection of colorectal cancer. Physicians would order the test when the kit was handed to the patient. Pre-stamped envelopes provided to the patient will be returned to the laboratory where the test will be run. </a:t>
            </a:r>
          </a:p>
          <a:p>
            <a:pPr marL="0" indent="0" eaLnBrk="1" hangingPunct="1">
              <a:buNone/>
            </a:pPr>
            <a:r>
              <a:rPr lang="en-US" sz="1400" dirty="0"/>
              <a:t>How we know it worked:</a:t>
            </a:r>
          </a:p>
          <a:p>
            <a:pPr marL="0" indent="0" eaLnBrk="1" hangingPunct="1">
              <a:buNone/>
            </a:pPr>
            <a:r>
              <a:rPr lang="en-US" sz="1400" b="0" dirty="0"/>
              <a:t>We continue to  see  a positive outcome relative to patient compliance with returning the kit for testing. For the past 6 months we’ve seen a 1-2% increase each month.</a:t>
            </a:r>
          </a:p>
          <a:p>
            <a:pPr marL="0" indent="0" eaLnBrk="1" hangingPunct="1">
              <a:buNone/>
            </a:pPr>
            <a:r>
              <a:rPr lang="en-US" sz="1400" b="0" dirty="0"/>
              <a:t>Since November 2013 we have increased compliance by 40%.  Issues related to the date of order, release &amp; collection are being investigated by MiChart &amp; Chemistry.</a:t>
            </a:r>
          </a:p>
          <a:p>
            <a:pPr marL="0" indent="0" eaLnBrk="1" hangingPunct="1">
              <a:buNone/>
            </a:pPr>
            <a:r>
              <a:rPr lang="en-US" sz="1400" dirty="0"/>
              <a:t>Date Solution Implemented: </a:t>
            </a:r>
            <a:r>
              <a:rPr lang="en-US" sz="1400" b="0" dirty="0"/>
              <a:t>October 29,  2013</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811" y="990601"/>
            <a:ext cx="6864350" cy="3200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3352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786423"/>
          </a:xfrm>
          <a:prstGeom prst="rect">
            <a:avLst/>
          </a:prstGeom>
          <a:ln>
            <a:solidFill>
              <a:schemeClr val="tx1"/>
            </a:solidFill>
          </a:ln>
        </p:spPr>
        <p:txBody>
          <a:bodyPr/>
          <a:lstStyle/>
          <a:p>
            <a:pPr marL="0" indent="0" eaLnBrk="1" hangingPunct="1">
              <a:buFontTx/>
              <a:buNone/>
            </a:pPr>
            <a:r>
              <a:rPr lang="en-US" sz="1400" b="1" dirty="0"/>
              <a:t>Description of Problem: </a:t>
            </a:r>
          </a:p>
          <a:p>
            <a:pPr marL="0" indent="0" eaLnBrk="1" hangingPunct="1">
              <a:buFontTx/>
              <a:buNone/>
            </a:pPr>
            <a:r>
              <a:rPr lang="en-US" sz="1400" dirty="0"/>
              <a:t>The Hematology lab created specific parameters related to the complete blood count (CBC) that reflex to the pathologist for a review starting in 2005.</a:t>
            </a:r>
          </a:p>
          <a:p>
            <a:pPr marL="0" indent="0" eaLnBrk="1" hangingPunct="1">
              <a:buFontTx/>
              <a:buNone/>
            </a:pPr>
            <a:r>
              <a:rPr lang="en-US" sz="1400" b="1" dirty="0"/>
              <a:t>Impact of Problem: </a:t>
            </a:r>
          </a:p>
          <a:p>
            <a:pPr marL="0" indent="0" eaLnBrk="1" hangingPunct="1">
              <a:buFontTx/>
              <a:buNone/>
            </a:pPr>
            <a:r>
              <a:rPr lang="en-US" sz="1400" dirty="0"/>
              <a:t>Inappropriate requests increase cost due to the additional pathologist review (path-rev) and impair the turnaround time for patients that require a pathologist review since there is no way to prioritize these if all of the slides are reviewed.</a:t>
            </a:r>
          </a:p>
          <a:p>
            <a:pPr marL="0" indent="0" eaLnBrk="1" hangingPunct="1">
              <a:buFontTx/>
              <a:buNone/>
            </a:pPr>
            <a:r>
              <a:rPr lang="en-US" sz="1400" b="1" dirty="0"/>
              <a:t>Reporter of Problem: </a:t>
            </a:r>
          </a:p>
          <a:p>
            <a:pPr marL="0" indent="0" eaLnBrk="1" hangingPunct="1">
              <a:buFontTx/>
              <a:buNone/>
            </a:pPr>
            <a:r>
              <a:rPr lang="en-US" sz="1400" dirty="0"/>
              <a:t>Hematology Pathologists/Staff</a:t>
            </a:r>
          </a:p>
          <a:p>
            <a:pPr marL="0" lvl="0" indent="0" eaLnBrk="1" hangingPunct="1">
              <a:buNone/>
            </a:pPr>
            <a:r>
              <a:rPr lang="en-US" sz="1400" b="1" dirty="0">
                <a:solidFill>
                  <a:srgbClr val="000000"/>
                </a:solidFill>
              </a:rPr>
              <a:t>Description of Solution</a:t>
            </a:r>
            <a:r>
              <a:rPr lang="en-US" sz="1400" dirty="0">
                <a:solidFill>
                  <a:srgbClr val="000000"/>
                </a:solidFill>
              </a:rPr>
              <a:t>: Alter the current policy based on medical director guidance to allow specially trained, competency assessed technologists to prescreen path-rev slides. If screens are determined to be inappropriate for </a:t>
            </a:r>
            <a:endParaRPr lang="en-US" sz="1400" dirty="0"/>
          </a:p>
          <a:p>
            <a:pPr marL="0" indent="0" eaLnBrk="1" hangingPunct="1">
              <a:buFontTx/>
              <a:buNone/>
            </a:pPr>
            <a:endParaRPr lang="en-US" sz="1400" dirty="0"/>
          </a:p>
        </p:txBody>
      </p:sp>
      <p:sp>
        <p:nvSpPr>
          <p:cNvPr id="4" name="Rectangle 3"/>
          <p:cNvSpPr txBox="1">
            <a:spLocks noChangeArrowheads="1"/>
          </p:cNvSpPr>
          <p:nvPr/>
        </p:nvSpPr>
        <p:spPr bwMode="auto">
          <a:xfrm>
            <a:off x="4012870" y="4572000"/>
            <a:ext cx="3064293" cy="4800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lvl="0" indent="0" eaLnBrk="1" hangingPunct="1">
              <a:buNone/>
            </a:pPr>
            <a:r>
              <a:rPr lang="en-US" sz="1400" b="0" dirty="0">
                <a:solidFill>
                  <a:srgbClr val="000000"/>
                </a:solidFill>
              </a:rPr>
              <a:t>pathologist review the path-rev would be canceled.</a:t>
            </a:r>
          </a:p>
          <a:p>
            <a:pPr marL="0" indent="0" eaLnBrk="1" hangingPunct="1">
              <a:buNone/>
            </a:pPr>
            <a:r>
              <a:rPr lang="en-US" sz="1400" dirty="0"/>
              <a:t>How we know it worked?</a:t>
            </a:r>
          </a:p>
          <a:p>
            <a:pPr marL="0" indent="0" eaLnBrk="1" hangingPunct="1">
              <a:buNone/>
            </a:pPr>
            <a:r>
              <a:rPr lang="en-US" sz="1400" b="0" dirty="0"/>
              <a:t>Over 40% of all path-rev orders requests received each month are canceled thus improving turnaround time and decreasing the cost to the institution and patient.  Technologist decisions are assessed monthly.  Approximately, 10 cases per month are reviewed rotated between 5 screener technologists.  This equates to each technologist being assessed twice per year.</a:t>
            </a:r>
          </a:p>
          <a:p>
            <a:pPr marL="0" indent="0" eaLnBrk="1" hangingPunct="1">
              <a:buNone/>
            </a:pPr>
            <a:r>
              <a:rPr lang="en-US" sz="1400" dirty="0"/>
              <a:t>Areas for continued improvement: </a:t>
            </a:r>
            <a:r>
              <a:rPr lang="en-US" sz="1400" b="0" dirty="0" smtClean="0"/>
              <a:t>On 11/10/14 the Hematology lab is implements the revised criteria to </a:t>
            </a:r>
            <a:r>
              <a:rPr lang="en-US" sz="1400" b="0" dirty="0"/>
              <a:t>reflex the </a:t>
            </a:r>
            <a:r>
              <a:rPr lang="en-US" sz="1400" b="0" dirty="0" smtClean="0"/>
              <a:t>path-rev.  They will monitor the outcome of these revisions moving forward via a spot-check QC process.</a:t>
            </a:r>
            <a:endParaRPr lang="en-US" sz="1400" dirty="0"/>
          </a:p>
        </p:txBody>
      </p:sp>
      <p:pic>
        <p:nvPicPr>
          <p:cNvPr id="2050" name="Chart 2" descr="Description: Description: cid:image002.png@01CFFDEF.423E8B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00125"/>
            <a:ext cx="6772363"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13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0" y="4419600"/>
            <a:ext cx="3429000" cy="5029200"/>
          </a:xfrm>
          <a:prstGeom prst="rect">
            <a:avLst/>
          </a:prstGeom>
          <a:ln>
            <a:solidFill>
              <a:schemeClr val="tx1"/>
            </a:solidFill>
          </a:ln>
        </p:spPr>
        <p:txBody>
          <a:bodyPr/>
          <a:lstStyle/>
          <a:p>
            <a:pPr marL="0" indent="0" eaLnBrk="1" hangingPunct="1">
              <a:buFontTx/>
              <a:buNone/>
            </a:pPr>
            <a:r>
              <a:rPr lang="en-US" sz="1400" b="1" dirty="0"/>
              <a:t>Description of Problem: </a:t>
            </a:r>
          </a:p>
          <a:p>
            <a:pPr marL="0" indent="0" eaLnBrk="1" hangingPunct="1">
              <a:buFontTx/>
              <a:buNone/>
            </a:pPr>
            <a:r>
              <a:rPr lang="en-US" sz="1400" dirty="0"/>
              <a:t>Historically, MD requests have been processed as ordered.  During the past year, there has been an upward trend in the number of Pathology Review requests from providers.  Investigation into why this is occurring and whether the requests are appropriate and could be triaged in other ways is in progress.</a:t>
            </a:r>
          </a:p>
          <a:p>
            <a:pPr marL="0" indent="0" eaLnBrk="1" hangingPunct="1">
              <a:buFontTx/>
              <a:buNone/>
            </a:pPr>
            <a:r>
              <a:rPr lang="en-US" sz="1400" b="1" dirty="0"/>
              <a:t>Impact of Problem: </a:t>
            </a:r>
          </a:p>
          <a:p>
            <a:pPr marL="0" indent="0" eaLnBrk="1" hangingPunct="1">
              <a:buFontTx/>
              <a:buNone/>
            </a:pPr>
            <a:r>
              <a:rPr lang="en-US" sz="1400" dirty="0" smtClean="0"/>
              <a:t>Inappropriate </a:t>
            </a:r>
            <a:r>
              <a:rPr lang="en-US" sz="1400" dirty="0"/>
              <a:t>requests </a:t>
            </a:r>
            <a:r>
              <a:rPr lang="en-US" sz="1400" dirty="0" smtClean="0"/>
              <a:t>result </a:t>
            </a:r>
            <a:r>
              <a:rPr lang="en-US" sz="1400" dirty="0"/>
              <a:t>in the unneeded cost of Pathologist review and </a:t>
            </a:r>
            <a:r>
              <a:rPr lang="en-US" sz="1400" dirty="0" smtClean="0"/>
              <a:t>delay </a:t>
            </a:r>
            <a:r>
              <a:rPr lang="en-US" sz="1400" dirty="0"/>
              <a:t>turnaround time for patients </a:t>
            </a:r>
            <a:r>
              <a:rPr lang="en-US" sz="1400" dirty="0" smtClean="0"/>
              <a:t>who require </a:t>
            </a:r>
            <a:r>
              <a:rPr lang="en-US" sz="1400" dirty="0"/>
              <a:t>a pathologist to review their slide. </a:t>
            </a:r>
          </a:p>
          <a:p>
            <a:pPr marL="0" indent="0" eaLnBrk="1" hangingPunct="1">
              <a:buFontTx/>
              <a:buNone/>
            </a:pPr>
            <a:r>
              <a:rPr lang="en-US" sz="1400" b="1" dirty="0"/>
              <a:t>Reporter of Problem: </a:t>
            </a:r>
          </a:p>
          <a:p>
            <a:pPr marL="0" indent="0" eaLnBrk="1" hangingPunct="1">
              <a:buFontTx/>
              <a:buNone/>
            </a:pPr>
            <a:r>
              <a:rPr lang="en-US" sz="1400" dirty="0"/>
              <a:t>Hematology Pathologists/Staff</a:t>
            </a:r>
          </a:p>
          <a:p>
            <a:pPr marL="0" indent="0" eaLnBrk="1" hangingPunct="1">
              <a:buFontTx/>
              <a:buNone/>
            </a:pPr>
            <a:r>
              <a:rPr lang="en-US" sz="1400" b="1" dirty="0">
                <a:solidFill>
                  <a:srgbClr val="000000"/>
                </a:solidFill>
              </a:rPr>
              <a:t>Description of Solution: </a:t>
            </a:r>
            <a:r>
              <a:rPr lang="en-US" sz="1400" dirty="0">
                <a:solidFill>
                  <a:srgbClr val="000000"/>
                </a:solidFill>
              </a:rPr>
              <a:t>Alter the current policy and allow technologists to prescreen MD request slides similarly to the Path-rev process used for CBCs.</a:t>
            </a:r>
            <a:endParaRPr lang="en-US" sz="1400" dirty="0"/>
          </a:p>
        </p:txBody>
      </p:sp>
      <p:sp>
        <p:nvSpPr>
          <p:cNvPr id="4" name="Rectangle 3"/>
          <p:cNvSpPr txBox="1">
            <a:spLocks noChangeArrowheads="1"/>
          </p:cNvSpPr>
          <p:nvPr/>
        </p:nvSpPr>
        <p:spPr bwMode="auto">
          <a:xfrm>
            <a:off x="4031920" y="4343400"/>
            <a:ext cx="3064293" cy="5105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b="0" kern="0" dirty="0">
                <a:solidFill>
                  <a:srgbClr val="000000"/>
                </a:solidFill>
              </a:rPr>
              <a:t>This is done after </a:t>
            </a:r>
            <a:r>
              <a:rPr lang="en-US" sz="1400" b="0" kern="0" dirty="0" smtClean="0"/>
              <a:t>an </a:t>
            </a:r>
            <a:r>
              <a:rPr lang="en-US" sz="1400" b="0" kern="0" dirty="0"/>
              <a:t>initial audit by a pathologist review of cases deemed not to require MD Path Review assures patient safety</a:t>
            </a:r>
            <a:r>
              <a:rPr lang="en-US" sz="1400" b="0" kern="0" dirty="0">
                <a:solidFill>
                  <a:srgbClr val="000000"/>
                </a:solidFill>
              </a:rPr>
              <a:t>. If screens are determined to be </a:t>
            </a:r>
            <a:r>
              <a:rPr lang="en-US" sz="1400" b="0" kern="0" dirty="0" smtClean="0">
                <a:solidFill>
                  <a:srgbClr val="000000"/>
                </a:solidFill>
              </a:rPr>
              <a:t>inappropriate, </a:t>
            </a:r>
            <a:r>
              <a:rPr lang="en-US" sz="1400" b="0" kern="0" dirty="0">
                <a:solidFill>
                  <a:srgbClr val="000000"/>
                </a:solidFill>
              </a:rPr>
              <a:t>the MD Path Review would be canceled by the technologist. </a:t>
            </a:r>
          </a:p>
          <a:p>
            <a:pPr marL="0" indent="0" eaLnBrk="1" hangingPunct="1">
              <a:buFontTx/>
              <a:buNone/>
            </a:pPr>
            <a:r>
              <a:rPr lang="en-US" sz="1400" dirty="0">
                <a:solidFill>
                  <a:srgbClr val="000000"/>
                </a:solidFill>
              </a:rPr>
              <a:t>How we know it worked?</a:t>
            </a:r>
          </a:p>
          <a:p>
            <a:pPr marL="0" indent="0" eaLnBrk="1" hangingPunct="1">
              <a:buFontTx/>
              <a:buNone/>
            </a:pPr>
            <a:r>
              <a:rPr lang="en-US" sz="1400" b="0" dirty="0">
                <a:solidFill>
                  <a:srgbClr val="000000"/>
                </a:solidFill>
              </a:rPr>
              <a:t>TBD-Plans for implementation are </a:t>
            </a:r>
            <a:r>
              <a:rPr lang="en-US" sz="1400" b="0" dirty="0" smtClean="0">
                <a:solidFill>
                  <a:srgbClr val="000000"/>
                </a:solidFill>
              </a:rPr>
              <a:t>ongoing. 11/17/14 started to have technologists report out positive crystals (8 positives reported out). </a:t>
            </a:r>
            <a:r>
              <a:rPr lang="en-US" sz="1400" dirty="0" smtClean="0">
                <a:solidFill>
                  <a:srgbClr val="000000"/>
                </a:solidFill>
              </a:rPr>
              <a:t>Areas </a:t>
            </a:r>
            <a:r>
              <a:rPr lang="en-US" sz="1400" dirty="0">
                <a:solidFill>
                  <a:srgbClr val="000000"/>
                </a:solidFill>
              </a:rPr>
              <a:t>for continued improvement: </a:t>
            </a:r>
            <a:r>
              <a:rPr lang="en-US" sz="1400" b="0" dirty="0">
                <a:solidFill>
                  <a:srgbClr val="000000"/>
                </a:solidFill>
              </a:rPr>
              <a:t>Hematology </a:t>
            </a:r>
            <a:r>
              <a:rPr lang="en-US" sz="1400" b="0" dirty="0" smtClean="0">
                <a:solidFill>
                  <a:srgbClr val="000000"/>
                </a:solidFill>
              </a:rPr>
              <a:t>is investigating </a:t>
            </a:r>
            <a:r>
              <a:rPr lang="en-US" sz="1400" b="0" dirty="0">
                <a:solidFill>
                  <a:srgbClr val="000000"/>
                </a:solidFill>
              </a:rPr>
              <a:t>reasons why orders are received in error </a:t>
            </a:r>
            <a:r>
              <a:rPr lang="en-US" sz="1400" b="0" dirty="0" smtClean="0">
                <a:solidFill>
                  <a:srgbClr val="000000"/>
                </a:solidFill>
              </a:rPr>
              <a:t>from </a:t>
            </a:r>
            <a:r>
              <a:rPr lang="en-US" sz="1400" b="0" dirty="0">
                <a:solidFill>
                  <a:srgbClr val="000000"/>
                </a:solidFill>
              </a:rPr>
              <a:t>providers (e.g</a:t>
            </a:r>
            <a:r>
              <a:rPr lang="en-US" sz="1400" b="0" dirty="0" smtClean="0">
                <a:solidFill>
                  <a:srgbClr val="000000"/>
                </a:solidFill>
              </a:rPr>
              <a:t>. inappropriate </a:t>
            </a:r>
            <a:r>
              <a:rPr lang="en-US" sz="1400" b="0" dirty="0">
                <a:solidFill>
                  <a:srgbClr val="000000"/>
                </a:solidFill>
              </a:rPr>
              <a:t>standing orders, errant orders, or improper understanding of the order code</a:t>
            </a:r>
            <a:r>
              <a:rPr lang="en-US" sz="1400" b="0" dirty="0" smtClean="0">
                <a:solidFill>
                  <a:srgbClr val="000000"/>
                </a:solidFill>
              </a:rPr>
              <a:t>). Example of improper ordering=for  one day a single patient had 18 path review orders</a:t>
            </a:r>
            <a:endParaRPr lang="en-US" sz="1400" dirty="0">
              <a:solidFill>
                <a:srgbClr val="000000"/>
              </a:solidFill>
            </a:endParaRPr>
          </a:p>
        </p:txBody>
      </p:sp>
      <p:pic>
        <p:nvPicPr>
          <p:cNvPr id="3074" name="Chart 3" descr="Description: Description: cid:image003.png@01CFFDEF.423E8B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599" y="762000"/>
            <a:ext cx="684856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Microbiology</a:t>
            </a:r>
            <a:endParaRPr lang="en-US" sz="1800" b="1" dirty="0" smtClean="0"/>
          </a:p>
        </p:txBody>
      </p:sp>
      <p:sp>
        <p:nvSpPr>
          <p:cNvPr id="6" name="Content Placeholder 5"/>
          <p:cNvSpPr>
            <a:spLocks noGrp="1" noChangeArrowheads="1"/>
          </p:cNvSpPr>
          <p:nvPr>
            <p:ph idx="1"/>
          </p:nvPr>
        </p:nvSpPr>
        <p:spPr>
          <a:xfrm>
            <a:off x="136912" y="3352801"/>
            <a:ext cx="3657600" cy="6172200"/>
          </a:xfrm>
          <a:prstGeom prst="rect">
            <a:avLst/>
          </a:prstGeom>
          <a:ln>
            <a:solidFill>
              <a:schemeClr val="tx1"/>
            </a:solidFill>
          </a:ln>
        </p:spPr>
        <p:txBody>
          <a:bodyPr/>
          <a:lstStyle/>
          <a:p>
            <a:pPr marL="0" lvl="0" indent="0" eaLnBrk="1" hangingPunct="1">
              <a:buNone/>
            </a:pPr>
            <a:r>
              <a:rPr lang="en-US" sz="1600" b="1" dirty="0"/>
              <a:t>Description of Problem: </a:t>
            </a:r>
            <a:r>
              <a:rPr lang="en-US" sz="1400" dirty="0">
                <a:solidFill>
                  <a:srgbClr val="000000"/>
                </a:solidFill>
              </a:rPr>
              <a:t>Rates of catheter associated urinary tract infections (CAUTI) are a metric benchmark for patient quality of care. The inpatient population is particularly prone to high rates of infection.  The CCMU (6D) is a focus of attention due to their patient population and propensity for positive urine cultures. The NHSN (National Healthcare Safety Network) benchmark is 2.9 infections per 1000 catheter days.  In 2013 the CCMU rate was 5.5. </a:t>
            </a:r>
            <a:r>
              <a:rPr lang="en-US" sz="1400" dirty="0"/>
              <a:t>While investigating the CCMU, it was discovered that the rate was falsely elevated due to a large number of false positive cultures (&gt;</a:t>
            </a:r>
            <a:r>
              <a:rPr lang="en-US" sz="1400" dirty="0" smtClean="0"/>
              <a:t>80% </a:t>
            </a:r>
            <a:r>
              <a:rPr lang="en-US" sz="1400" dirty="0"/>
              <a:t>non-pathogen yeast with 20% of these indicating a negative urinalysis).  </a:t>
            </a:r>
            <a:endParaRPr lang="en-US" sz="1400" dirty="0">
              <a:solidFill>
                <a:srgbClr val="000000"/>
              </a:solidFill>
            </a:endParaRPr>
          </a:p>
          <a:p>
            <a:pPr marL="0" indent="0">
              <a:buNone/>
            </a:pPr>
            <a:r>
              <a:rPr lang="en-US" sz="1600" b="1" dirty="0"/>
              <a:t>Impact of Problem: </a:t>
            </a:r>
            <a:endParaRPr lang="en-US" sz="1600" dirty="0"/>
          </a:p>
          <a:p>
            <a:pPr marL="0" indent="0">
              <a:buNone/>
            </a:pPr>
            <a:r>
              <a:rPr lang="en-US" sz="1400" dirty="0"/>
              <a:t>Clinically irrelevant positive urine cultures can lead to additional testing and antibiotics, both of which may be unnecessary. Inefficient use of resources to process these specimens is also a concern. </a:t>
            </a:r>
          </a:p>
          <a:p>
            <a:pPr marL="0" indent="0" eaLnBrk="1" hangingPunct="1">
              <a:buFontTx/>
              <a:buNone/>
            </a:pPr>
            <a:r>
              <a:rPr lang="en-US" sz="1600" b="1" dirty="0"/>
              <a:t>Reporter of Problem: </a:t>
            </a:r>
            <a:r>
              <a:rPr lang="en-US" sz="1400" dirty="0"/>
              <a:t>CCMU, Microbiology leadership &amp; Infection Control</a:t>
            </a:r>
          </a:p>
          <a:p>
            <a:pPr marL="0" indent="0" eaLnBrk="1" hangingPunct="1">
              <a:buFontTx/>
              <a:buNone/>
            </a:pPr>
            <a:r>
              <a:rPr lang="en-US" sz="1600" b="1" dirty="0"/>
              <a:t>Description of Solution</a:t>
            </a:r>
            <a:r>
              <a:rPr lang="en-US" sz="1600" dirty="0"/>
              <a:t>: </a:t>
            </a:r>
          </a:p>
          <a:p>
            <a:pPr marL="0" indent="0" eaLnBrk="1" hangingPunct="1">
              <a:buFontTx/>
              <a:buNone/>
            </a:pPr>
            <a:r>
              <a:rPr lang="en-US" sz="1400" dirty="0"/>
              <a:t>Several countermeasures are being implemented or addressed. </a:t>
            </a:r>
          </a:p>
          <a:p>
            <a:pPr marL="0" indent="0" eaLnBrk="1" hangingPunct="1">
              <a:buFontTx/>
              <a:buNone/>
            </a:pPr>
            <a:endParaRPr lang="en-US" sz="1400" dirty="0" smtClean="0"/>
          </a:p>
        </p:txBody>
      </p:sp>
      <p:sp>
        <p:nvSpPr>
          <p:cNvPr id="7" name="Rectangle 3"/>
          <p:cNvSpPr txBox="1">
            <a:spLocks noChangeArrowheads="1"/>
          </p:cNvSpPr>
          <p:nvPr/>
        </p:nvSpPr>
        <p:spPr bwMode="auto">
          <a:xfrm>
            <a:off x="3886200" y="877157"/>
            <a:ext cx="3276600" cy="8647844"/>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r>
              <a:rPr lang="en-US" sz="1600" dirty="0" smtClean="0"/>
              <a:t>Areas </a:t>
            </a:r>
            <a:r>
              <a:rPr lang="en-US" sz="1600" dirty="0"/>
              <a:t>for continued improvement:</a:t>
            </a:r>
          </a:p>
          <a:p>
            <a:pPr marL="342900" indent="-342900" eaLnBrk="1" hangingPunct="1">
              <a:buAutoNum type="arabicPeriod"/>
            </a:pPr>
            <a:r>
              <a:rPr lang="en-US" sz="1400" b="0" dirty="0" smtClean="0"/>
              <a:t>Education facilitated </a:t>
            </a:r>
            <a:r>
              <a:rPr lang="en-US" sz="1400" b="0" dirty="0"/>
              <a:t>by Infection </a:t>
            </a:r>
            <a:r>
              <a:rPr lang="en-US" sz="1400" b="0" dirty="0" smtClean="0"/>
              <a:t>Control appears to be assisting in ensuring the appropriate test is ordered.  The number of UC (urine cultures reflexed from positive urinalysis screening) orders in the month of October was the highest recorded value since this project began.  Therefore, cultures are only being ordered when indicated by a positive urinalysis screening for infection.</a:t>
            </a:r>
            <a:endParaRPr lang="en-US" sz="1400" b="0" dirty="0"/>
          </a:p>
          <a:p>
            <a:pPr marL="342900" indent="-342900" eaLnBrk="1" hangingPunct="1">
              <a:buFontTx/>
              <a:buAutoNum type="arabicPeriod"/>
            </a:pPr>
            <a:r>
              <a:rPr lang="en-US" sz="1400" b="0" dirty="0" smtClean="0"/>
              <a:t>The </a:t>
            </a:r>
            <a:r>
              <a:rPr lang="en-US" sz="1400" b="0" dirty="0"/>
              <a:t>CCMU CAUTI rate has dropped to 4.5 since countermeasures have been implemented, however rates need to meet the NHSN benchmark of 2.9.</a:t>
            </a:r>
          </a:p>
          <a:p>
            <a:pPr marL="342900" indent="-342900" eaLnBrk="1" hangingPunct="1">
              <a:buAutoNum type="arabicPeriod"/>
            </a:pPr>
            <a:endParaRPr lang="en-US" sz="1400" b="0" dirty="0" smtClean="0"/>
          </a:p>
          <a:p>
            <a:pPr marL="0" indent="0" eaLnBrk="1" hangingPunct="1">
              <a:buNone/>
            </a:pPr>
            <a:endParaRPr lang="en-US" sz="1400" b="0" dirty="0" smtClean="0"/>
          </a:p>
        </p:txBody>
      </p:sp>
      <p:graphicFrame>
        <p:nvGraphicFramePr>
          <p:cNvPr id="2" name="Table 1"/>
          <p:cNvGraphicFramePr>
            <a:graphicFrameLocks noGrp="1"/>
          </p:cNvGraphicFramePr>
          <p:nvPr>
            <p:extLst>
              <p:ext uri="{D42A27DB-BD31-4B8C-83A1-F6EECF244321}">
                <p14:modId xmlns:p14="http://schemas.microsoft.com/office/powerpoint/2010/main" val="851104275"/>
              </p:ext>
            </p:extLst>
          </p:nvPr>
        </p:nvGraphicFramePr>
        <p:xfrm>
          <a:off x="3962400" y="990600"/>
          <a:ext cx="3124200" cy="3596640"/>
        </p:xfrm>
        <a:graphic>
          <a:graphicData uri="http://schemas.openxmlformats.org/drawingml/2006/table">
            <a:tbl>
              <a:tblPr firstRow="1" bandRow="1">
                <a:tableStyleId>{21E4AEA4-8DFA-4A89-87EB-49C32662AFE0}</a:tableStyleId>
              </a:tblPr>
              <a:tblGrid>
                <a:gridCol w="1574950"/>
                <a:gridCol w="1549250"/>
              </a:tblGrid>
              <a:tr h="266327">
                <a:tc>
                  <a:txBody>
                    <a:bodyPr/>
                    <a:lstStyle/>
                    <a:p>
                      <a:r>
                        <a:rPr lang="en-US" sz="1400" dirty="0" smtClean="0"/>
                        <a:t>Root Cause</a:t>
                      </a:r>
                      <a:endParaRPr lang="en-US" sz="1400" dirty="0"/>
                    </a:p>
                  </a:txBody>
                  <a:tcPr/>
                </a:tc>
                <a:tc>
                  <a:txBody>
                    <a:bodyPr/>
                    <a:lstStyle/>
                    <a:p>
                      <a:r>
                        <a:rPr lang="en-US" sz="1400" dirty="0" smtClean="0"/>
                        <a:t>Follow-up</a:t>
                      </a:r>
                      <a:endParaRPr lang="en-US" sz="1400" dirty="0"/>
                    </a:p>
                  </a:txBody>
                  <a:tcPr/>
                </a:tc>
              </a:tr>
              <a:tr h="459687">
                <a:tc>
                  <a:txBody>
                    <a:bodyPr/>
                    <a:lstStyle/>
                    <a:p>
                      <a:r>
                        <a:rPr lang="en-US" sz="1200" dirty="0" smtClean="0"/>
                        <a:t>Ordering cultures on asymptomatic patients</a:t>
                      </a:r>
                      <a:endParaRPr lang="en-US" sz="1200" dirty="0"/>
                    </a:p>
                  </a:txBody>
                  <a:tcPr/>
                </a:tc>
                <a:tc>
                  <a:txBody>
                    <a:bodyPr/>
                    <a:lstStyle/>
                    <a:p>
                      <a:r>
                        <a:rPr lang="en-US" sz="1200" dirty="0" smtClean="0"/>
                        <a:t>Training</a:t>
                      </a:r>
                      <a:r>
                        <a:rPr lang="en-US" sz="1200" baseline="0" dirty="0" smtClean="0"/>
                        <a:t> for care providers on proper test utilization</a:t>
                      </a:r>
                      <a:endParaRPr lang="en-US" sz="1200" dirty="0"/>
                    </a:p>
                  </a:txBody>
                  <a:tcPr/>
                </a:tc>
              </a:tr>
              <a:tr h="591027">
                <a:tc>
                  <a:txBody>
                    <a:bodyPr/>
                    <a:lstStyle/>
                    <a:p>
                      <a:r>
                        <a:rPr lang="en-US" sz="1200" dirty="0" smtClean="0"/>
                        <a:t>Collecting specimens from urine catheter bag not the catheter</a:t>
                      </a:r>
                      <a:r>
                        <a:rPr lang="en-US" sz="1200" baseline="0" dirty="0" smtClean="0"/>
                        <a:t> line</a:t>
                      </a:r>
                      <a:endParaRPr lang="en-US" sz="1200" dirty="0"/>
                    </a:p>
                  </a:txBody>
                  <a:tcPr/>
                </a:tc>
                <a:tc>
                  <a:txBody>
                    <a:bodyPr/>
                    <a:lstStyle/>
                    <a:p>
                      <a:r>
                        <a:rPr lang="en-US" sz="1200" dirty="0" smtClean="0"/>
                        <a:t>Training implemented</a:t>
                      </a:r>
                      <a:r>
                        <a:rPr lang="en-US" sz="1200" baseline="0" dirty="0" smtClean="0"/>
                        <a:t> for nursing</a:t>
                      </a:r>
                      <a:endParaRPr lang="en-US" sz="1200" dirty="0"/>
                    </a:p>
                  </a:txBody>
                  <a:tcPr/>
                </a:tc>
              </a:tr>
              <a:tr h="722366">
                <a:tc>
                  <a:txBody>
                    <a:bodyPr/>
                    <a:lstStyle/>
                    <a:p>
                      <a:r>
                        <a:rPr lang="en-US" sz="1200" dirty="0" smtClean="0"/>
                        <a:t>Delays</a:t>
                      </a:r>
                      <a:r>
                        <a:rPr lang="en-US" sz="1200" baseline="0" dirty="0" smtClean="0"/>
                        <a:t> in transport cause bacterial growth=false positives</a:t>
                      </a:r>
                      <a:endParaRPr lang="en-US" sz="1200" dirty="0"/>
                    </a:p>
                  </a:txBody>
                  <a:tcPr/>
                </a:tc>
                <a:tc>
                  <a:txBody>
                    <a:bodyPr/>
                    <a:lstStyle/>
                    <a:p>
                      <a:r>
                        <a:rPr lang="en-US" sz="1200" dirty="0" smtClean="0"/>
                        <a:t>Use BD urine </a:t>
                      </a:r>
                      <a:r>
                        <a:rPr lang="en-US" sz="1200" dirty="0" err="1" smtClean="0"/>
                        <a:t>vacutainers</a:t>
                      </a:r>
                      <a:r>
                        <a:rPr lang="en-US" sz="1200" baseline="0" dirty="0" smtClean="0"/>
                        <a:t> for collections to increase storage time at room temp</a:t>
                      </a:r>
                      <a:endParaRPr lang="en-US" sz="1200" dirty="0"/>
                    </a:p>
                  </a:txBody>
                  <a:tcPr/>
                </a:tc>
              </a:tr>
              <a:tr h="591027">
                <a:tc>
                  <a:txBody>
                    <a:bodyPr/>
                    <a:lstStyle/>
                    <a:p>
                      <a:r>
                        <a:rPr lang="en-US" sz="1200" dirty="0" smtClean="0"/>
                        <a:t>Urine cultures being</a:t>
                      </a:r>
                      <a:r>
                        <a:rPr lang="en-US" sz="1200" baseline="0" dirty="0" smtClean="0"/>
                        <a:t> “over worked”</a:t>
                      </a:r>
                      <a:endParaRPr lang="en-US" sz="1200" dirty="0"/>
                    </a:p>
                  </a:txBody>
                  <a:tcPr/>
                </a:tc>
                <a:tc>
                  <a:txBody>
                    <a:bodyPr/>
                    <a:lstStyle/>
                    <a:p>
                      <a:r>
                        <a:rPr lang="en-US" sz="1200" dirty="0" smtClean="0"/>
                        <a:t>Modify protocols</a:t>
                      </a:r>
                      <a:r>
                        <a:rPr lang="en-US" sz="1200" baseline="0" dirty="0" smtClean="0"/>
                        <a:t> for urine specimens to be consistent with guidelines</a:t>
                      </a:r>
                      <a:endParaRPr lang="en-US" sz="1200" dirty="0"/>
                    </a:p>
                  </a:txBody>
                  <a:tcPr/>
                </a:tc>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77156"/>
            <a:ext cx="3657600" cy="2399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977763" y="2537935"/>
            <a:ext cx="832237" cy="738664"/>
          </a:xfrm>
          <a:prstGeom prst="rect">
            <a:avLst/>
          </a:prstGeom>
          <a:noFill/>
        </p:spPr>
        <p:txBody>
          <a:bodyPr wrap="square" rtlCol="0">
            <a:spAutoFit/>
          </a:bodyPr>
          <a:lstStyle/>
          <a:p>
            <a:r>
              <a:rPr lang="en-US" sz="700" dirty="0" smtClean="0">
                <a:solidFill>
                  <a:srgbClr val="FF33CC"/>
                </a:solidFill>
              </a:rPr>
              <a:t>URCC</a:t>
            </a:r>
            <a:r>
              <a:rPr lang="en-US" sz="700" dirty="0" smtClean="0">
                <a:solidFill>
                  <a:srgbClr val="92D050"/>
                </a:solidFill>
              </a:rPr>
              <a:t>=urine culture</a:t>
            </a:r>
          </a:p>
          <a:p>
            <a:r>
              <a:rPr lang="en-US" sz="700" dirty="0" smtClean="0">
                <a:solidFill>
                  <a:srgbClr val="FF0000"/>
                </a:solidFill>
              </a:rPr>
              <a:t>UA</a:t>
            </a:r>
            <a:r>
              <a:rPr lang="en-US" sz="700" dirty="0" smtClean="0">
                <a:solidFill>
                  <a:srgbClr val="92D050"/>
                </a:solidFill>
              </a:rPr>
              <a:t>=urinalysis</a:t>
            </a:r>
          </a:p>
          <a:p>
            <a:r>
              <a:rPr lang="en-US" sz="700" dirty="0" smtClean="0">
                <a:solidFill>
                  <a:srgbClr val="FFFF00"/>
                </a:solidFill>
              </a:rPr>
              <a:t>UC</a:t>
            </a:r>
            <a:r>
              <a:rPr lang="en-US" sz="700" dirty="0" smtClean="0">
                <a:solidFill>
                  <a:srgbClr val="92D050"/>
                </a:solidFill>
              </a:rPr>
              <a:t>=UA with reflex URCC if UA=positive</a:t>
            </a:r>
            <a:endParaRPr lang="en-US" sz="700" dirty="0">
              <a:solidFill>
                <a:srgbClr val="92D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6"/>
            <a:ext cx="3429000" cy="6197083"/>
          </a:xfrm>
          <a:prstGeom prst="rect">
            <a:avLst/>
          </a:prstGeom>
          <a:ln>
            <a:solidFill>
              <a:schemeClr val="tx1"/>
            </a:solidFill>
          </a:ln>
        </p:spPr>
        <p:txBody>
          <a:bodyPr/>
          <a:lstStyle/>
          <a:p>
            <a:pPr marL="0" indent="0" eaLnBrk="1" hangingPunct="1">
              <a:buFontTx/>
              <a:buNone/>
            </a:pPr>
            <a:r>
              <a:rPr lang="en-US" sz="1200" dirty="0"/>
              <a:t>Once MiChart was implemented, a change  occurred in how the patient was identified</a:t>
            </a:r>
            <a:r>
              <a:rPr lang="en-US" sz="1200" b="1" dirty="0"/>
              <a:t>.  </a:t>
            </a:r>
            <a:r>
              <a:rPr lang="en-US" sz="1200" dirty="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RAALS laboratory middleware.  The RAALS middleware requires the current CSN to function properly. </a:t>
            </a:r>
          </a:p>
          <a:p>
            <a:pPr marL="0" indent="0" eaLnBrk="1" hangingPunct="1">
              <a:buFontTx/>
              <a:buNone/>
            </a:pPr>
            <a:r>
              <a:rPr lang="en-US" sz="1200" b="1" dirty="0"/>
              <a:t>Impact of Problem: </a:t>
            </a:r>
            <a:r>
              <a:rPr lang="en-US" sz="1200" dirty="0"/>
              <a:t>The errors cause a delay in results being reported to the patient record.  Additionally, the corrective action </a:t>
            </a:r>
            <a:r>
              <a:rPr lang="en-US" sz="1200" dirty="0" smtClean="0"/>
              <a:t>requires the </a:t>
            </a:r>
            <a:r>
              <a:rPr lang="en-US" sz="1200" dirty="0"/>
              <a:t>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a:p>
          <a:p>
            <a:pPr marL="0" indent="0" eaLnBrk="1" hangingPunct="1">
              <a:buFontTx/>
              <a:buNone/>
            </a:pPr>
            <a:r>
              <a:rPr lang="en-US" sz="1200" b="1" dirty="0"/>
              <a:t>Reporter of Problem:  </a:t>
            </a:r>
            <a:r>
              <a:rPr lang="en-US" sz="1200" dirty="0"/>
              <a:t>POC Coordinator &amp; Nursing Leadership</a:t>
            </a:r>
          </a:p>
          <a:p>
            <a:pPr marL="0" indent="0" eaLnBrk="1" hangingPunct="1">
              <a:buFontTx/>
              <a:buNone/>
            </a:pPr>
            <a:r>
              <a:rPr lang="en-US" sz="1200" b="1" dirty="0">
                <a:solidFill>
                  <a:srgbClr val="000000"/>
                </a:solidFill>
              </a:rPr>
              <a:t>Description of Root Causes Identified: </a:t>
            </a:r>
          </a:p>
          <a:p>
            <a:pPr eaLnBrk="1" hangingPunct="1"/>
            <a:r>
              <a:rPr lang="en-US" sz="1200" dirty="0">
                <a:solidFill>
                  <a:srgbClr val="000000"/>
                </a:solidFill>
              </a:rPr>
              <a:t>Nursing is not able to access the barcode and has to manually enter CSN.  Manual entry may be incorrect or the MRN (traditionally used for other tasks when identifying patients) may be used.</a:t>
            </a:r>
            <a:endParaRPr lang="en-US" sz="1200" b="1" dirty="0"/>
          </a:p>
        </p:txBody>
      </p:sp>
      <p:sp>
        <p:nvSpPr>
          <p:cNvPr id="4" name="Rectangle 3"/>
          <p:cNvSpPr txBox="1">
            <a:spLocks noChangeArrowheads="1"/>
          </p:cNvSpPr>
          <p:nvPr/>
        </p:nvSpPr>
        <p:spPr bwMode="auto">
          <a:xfrm>
            <a:off x="3862431" y="3175784"/>
            <a:ext cx="3190963" cy="6196816"/>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150" b="0" dirty="0">
                <a:solidFill>
                  <a:srgbClr val="000000"/>
                </a:solidFill>
              </a:rPr>
              <a:t>This is especially true of pediatric wristbands which are smaller. Nurse educators have refocused training on this aspect. Investigation into modifying the patient wristband to allow more barcodes to be visible is ongoing by MiChart.</a:t>
            </a:r>
          </a:p>
          <a:p>
            <a:pPr eaLnBrk="1" hangingPunct="1"/>
            <a:r>
              <a:rPr lang="en-US" sz="1150" b="0" dirty="0">
                <a:solidFill>
                  <a:srgbClr val="000000"/>
                </a:solidFill>
              </a:rPr>
              <a:t>CSN mismatch-Examples of patients presenting at the ER or IPLV (Inpatient Like Venues) and then admitted on a different day (thus different CSN) still have their “old” wristband on which is no longer valid.</a:t>
            </a:r>
            <a:r>
              <a:rPr lang="en-US" sz="1150" b="0" dirty="0">
                <a:solidFill>
                  <a:srgbClr val="FF0000"/>
                </a:solidFill>
              </a:rPr>
              <a:t> </a:t>
            </a:r>
            <a:r>
              <a:rPr lang="en-US" sz="1150" b="0" dirty="0">
                <a:solidFill>
                  <a:srgbClr val="000000"/>
                </a:solidFill>
              </a:rPr>
              <a:t>Wristband printing-future visit day used to print wristband.  Practice change by nursing to replace patient wrist band every time patient comes or returns to the floor (e.g. go to OR </a:t>
            </a:r>
            <a:r>
              <a:rPr lang="en-US" sz="1150" b="0" dirty="0" err="1">
                <a:solidFill>
                  <a:srgbClr val="000000"/>
                </a:solidFill>
              </a:rPr>
              <a:t>or</a:t>
            </a:r>
            <a:r>
              <a:rPr lang="en-US" sz="1150" b="0" dirty="0">
                <a:solidFill>
                  <a:srgbClr val="000000"/>
                </a:solidFill>
              </a:rPr>
              <a:t> procedure area and come back).</a:t>
            </a:r>
          </a:p>
          <a:p>
            <a:pPr eaLnBrk="1" hangingPunct="1"/>
            <a:r>
              <a:rPr lang="en-US" sz="1150" b="0" dirty="0">
                <a:solidFill>
                  <a:srgbClr val="000000"/>
                </a:solidFill>
              </a:rPr>
              <a:t>Identified reasons why nurses are manually entering MRNs and implementing countermeasures to address delays in downloading patient names &amp; results to the patient’s record.</a:t>
            </a:r>
          </a:p>
          <a:p>
            <a:pPr eaLnBrk="1" hangingPunct="1"/>
            <a:r>
              <a:rPr lang="en-US" sz="1150" b="0" dirty="0">
                <a:solidFill>
                  <a:srgbClr val="000000"/>
                </a:solidFill>
              </a:rPr>
              <a:t>Modification of the wristband to limit the frequency of manually entered CSNs</a:t>
            </a:r>
            <a:r>
              <a:rPr lang="en-US" sz="1150" b="0" dirty="0" smtClean="0">
                <a:solidFill>
                  <a:srgbClr val="000000"/>
                </a:solidFill>
              </a:rPr>
              <a:t>.</a:t>
            </a:r>
          </a:p>
          <a:p>
            <a:pPr eaLnBrk="1" hangingPunct="1"/>
            <a:endParaRPr lang="en-US" sz="1200" dirty="0">
              <a:solidFill>
                <a:srgbClr val="000000"/>
              </a:solidFill>
            </a:endParaRPr>
          </a:p>
          <a:p>
            <a:pPr marL="0" indent="0" eaLnBrk="1" hangingPunct="1">
              <a:buNone/>
            </a:pPr>
            <a:r>
              <a:rPr lang="en-US" sz="1200" dirty="0" smtClean="0">
                <a:solidFill>
                  <a:srgbClr val="000000"/>
                </a:solidFill>
              </a:rPr>
              <a:t>Follow-up</a:t>
            </a:r>
          </a:p>
          <a:p>
            <a:pPr marL="0" indent="0" eaLnBrk="1" hangingPunct="1">
              <a:buNone/>
            </a:pPr>
            <a:r>
              <a:rPr lang="en-US" sz="1100" b="0" dirty="0" smtClean="0">
                <a:solidFill>
                  <a:srgbClr val="000000"/>
                </a:solidFill>
              </a:rPr>
              <a:t>During the month of October there was an increase in the number of CSN-MRN mismatches.  We will monitor this in the coming months to see if this is an aberrant increase or a true increasing trend for this error.</a:t>
            </a:r>
            <a:endParaRPr lang="en-US" sz="1100" b="0" dirty="0">
              <a:solidFill>
                <a:srgbClr val="000000"/>
              </a:solidFill>
            </a:endParaRPr>
          </a:p>
        </p:txBody>
      </p:sp>
      <p:grpSp>
        <p:nvGrpSpPr>
          <p:cNvPr id="6" name="Group 5"/>
          <p:cNvGrpSpPr/>
          <p:nvPr/>
        </p:nvGrpSpPr>
        <p:grpSpPr>
          <a:xfrm>
            <a:off x="228599" y="685800"/>
            <a:ext cx="7086601" cy="2489984"/>
            <a:chOff x="-177859" y="2502991"/>
            <a:chExt cx="8258175" cy="320040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859" y="2502991"/>
              <a:ext cx="82581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107652" y="4574076"/>
              <a:ext cx="592437" cy="474706"/>
            </a:xfrm>
            <a:prstGeom prst="rect">
              <a:avLst/>
            </a:prstGeom>
            <a:noFill/>
          </p:spPr>
          <p:txBody>
            <a:bodyPr wrap="square" rtlCol="0">
              <a:spAutoFit/>
            </a:bodyPr>
            <a:lstStyle/>
            <a:p>
              <a:r>
                <a:rPr lang="en-US" sz="1800" dirty="0" smtClean="0">
                  <a:solidFill>
                    <a:srgbClr val="FF0000"/>
                  </a:solidFill>
                </a:rPr>
                <a:t> *</a:t>
              </a:r>
              <a:endParaRPr lang="en-US" sz="1800" dirty="0">
                <a:solidFill>
                  <a:srgbClr val="FF0000"/>
                </a:solidFill>
              </a:endParaRPr>
            </a:p>
          </p:txBody>
        </p:sp>
        <p:sp>
          <p:nvSpPr>
            <p:cNvPr id="2" name="TextBox 1"/>
            <p:cNvSpPr txBox="1"/>
            <p:nvPr/>
          </p:nvSpPr>
          <p:spPr>
            <a:xfrm>
              <a:off x="533399" y="3976092"/>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grpSp>
    </p:spTree>
    <p:extLst>
      <p:ext uri="{BB962C8B-B14F-4D97-AF65-F5344CB8AC3E}">
        <p14:creationId xmlns:p14="http://schemas.microsoft.com/office/powerpoint/2010/main" val="1713045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78859303"/>
              </p:ext>
            </p:extLst>
          </p:nvPr>
        </p:nvGraphicFramePr>
        <p:xfrm>
          <a:off x="457200" y="1447800"/>
          <a:ext cx="6584949" cy="32969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4955203"/>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200" dirty="0" smtClean="0"/>
          </a:p>
          <a:p>
            <a:pPr marL="342900" indent="-342900">
              <a:buFont typeface="Arial" pitchFamily="34" charset="0"/>
              <a:buChar char="•"/>
            </a:pPr>
            <a:r>
              <a:rPr lang="en-US" sz="2200" b="0" dirty="0" smtClean="0"/>
              <a:t>Congrats to </a:t>
            </a:r>
            <a:r>
              <a:rPr lang="en-US" sz="2200" dirty="0" smtClean="0">
                <a:solidFill>
                  <a:srgbClr val="FF0000"/>
                </a:solidFill>
              </a:rPr>
              <a:t>Jeana Houseman &amp; Peggy Mahlmeister</a:t>
            </a:r>
            <a:r>
              <a:rPr lang="en-US" sz="2200" b="0" dirty="0" smtClean="0">
                <a:solidFill>
                  <a:srgbClr val="FF0000"/>
                </a:solidFill>
              </a:rPr>
              <a:t> </a:t>
            </a:r>
            <a:r>
              <a:rPr lang="en-US" sz="2200" b="0" dirty="0" smtClean="0"/>
              <a:t>who</a:t>
            </a:r>
            <a:r>
              <a:rPr lang="en-US" sz="2200" b="0" dirty="0" smtClean="0">
                <a:solidFill>
                  <a:srgbClr val="FF0000"/>
                </a:solidFill>
              </a:rPr>
              <a:t> </a:t>
            </a:r>
            <a:r>
              <a:rPr lang="en-US" sz="2200" b="0" dirty="0" smtClean="0"/>
              <a:t>have assumed supervisory positions within the Microbiology laboratory.</a:t>
            </a:r>
          </a:p>
          <a:p>
            <a:pPr marL="342900" indent="-342900">
              <a:buFont typeface="Arial" pitchFamily="34" charset="0"/>
              <a:buChar char="•"/>
            </a:pPr>
            <a:endParaRPr lang="en-US" sz="2200" b="0" dirty="0"/>
          </a:p>
          <a:p>
            <a:pPr marL="342900" indent="-342900">
              <a:buFont typeface="Arial" pitchFamily="34" charset="0"/>
              <a:buChar char="•"/>
            </a:pPr>
            <a:r>
              <a:rPr lang="en-US" sz="2200" b="0" dirty="0" smtClean="0"/>
              <a:t>Welcome to </a:t>
            </a:r>
            <a:r>
              <a:rPr lang="en-US" sz="2200" dirty="0" smtClean="0">
                <a:solidFill>
                  <a:srgbClr val="FF0000"/>
                </a:solidFill>
              </a:rPr>
              <a:t>Kellen Kangas</a:t>
            </a:r>
            <a:r>
              <a:rPr lang="en-US" sz="2200" b="0" dirty="0" smtClean="0"/>
              <a:t>, who recently joined our team as Pathology’s Compliance Manager</a:t>
            </a:r>
            <a:endParaRPr lang="en-US" sz="2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14571</TotalTime>
  <Words>1758</Words>
  <Application>Microsoft Office PowerPoint</Application>
  <PresentationFormat>Custom</PresentationFormat>
  <Paragraphs>123</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Clinical Pathology Patient Care Quality  Blood Bank</vt:lpstr>
      <vt:lpstr>Clinical Pathology Patient Care Quality  Chemistry</vt:lpstr>
      <vt:lpstr>  Clinical Pathology Patient Care Quality Hematology </vt:lpstr>
      <vt:lpstr>  Clinical Pathology Patient Care Quality Hematology  </vt:lpstr>
      <vt:lpstr>Clinical Pathology Patient Care Quality  Microbiology</vt:lpstr>
      <vt:lpstr>  Clinical Pathology Patient Care Quality Point of Care  </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872</cp:revision>
  <cp:lastPrinted>2014-09-26T13:00:21Z</cp:lastPrinted>
  <dcterms:created xsi:type="dcterms:W3CDTF">2008-09-25T21:02:44Z</dcterms:created>
  <dcterms:modified xsi:type="dcterms:W3CDTF">2014-12-04T13:23:26Z</dcterms:modified>
</cp:coreProperties>
</file>