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1" r:id="rId2"/>
    <p:sldId id="300" r:id="rId3"/>
    <p:sldId id="277" r:id="rId4"/>
    <p:sldId id="297" r:id="rId5"/>
    <p:sldId id="298" r:id="rId6"/>
    <p:sldId id="265" r:id="rId7"/>
    <p:sldId id="293" r:id="rId8"/>
    <p:sldId id="299" r:id="rId9"/>
    <p:sldId id="303" r:id="rId10"/>
    <p:sldId id="301" r:id="rId11"/>
    <p:sldId id="292" r:id="rId12"/>
    <p:sldId id="278" r:id="rId13"/>
  </p:sldIdLst>
  <p:sldSz cx="7315200" cy="9601200"/>
  <p:notesSz cx="6985000" cy="9283700"/>
  <p:defaultTextStyle>
    <a:defPPr>
      <a:defRPr lang="en-US"/>
    </a:defPPr>
    <a:lvl1pPr algn="l" rtl="0" fontAlgn="base">
      <a:spcBef>
        <a:spcPct val="0"/>
      </a:spcBef>
      <a:spcAft>
        <a:spcPct val="0"/>
      </a:spcAft>
      <a:defRPr sz="1500" b="1" kern="1200">
        <a:solidFill>
          <a:schemeClr val="tx1"/>
        </a:solidFill>
        <a:latin typeface="Arial" charset="0"/>
        <a:ea typeface="+mn-ea"/>
        <a:cs typeface="Arial" charset="0"/>
      </a:defRPr>
    </a:lvl1pPr>
    <a:lvl2pPr marL="457200" algn="l" rtl="0" fontAlgn="base">
      <a:spcBef>
        <a:spcPct val="0"/>
      </a:spcBef>
      <a:spcAft>
        <a:spcPct val="0"/>
      </a:spcAft>
      <a:defRPr sz="1500" b="1" kern="1200">
        <a:solidFill>
          <a:schemeClr val="tx1"/>
        </a:solidFill>
        <a:latin typeface="Arial" charset="0"/>
        <a:ea typeface="+mn-ea"/>
        <a:cs typeface="Arial" charset="0"/>
      </a:defRPr>
    </a:lvl2pPr>
    <a:lvl3pPr marL="914400" algn="l" rtl="0" fontAlgn="base">
      <a:spcBef>
        <a:spcPct val="0"/>
      </a:spcBef>
      <a:spcAft>
        <a:spcPct val="0"/>
      </a:spcAft>
      <a:defRPr sz="1500" b="1" kern="1200">
        <a:solidFill>
          <a:schemeClr val="tx1"/>
        </a:solidFill>
        <a:latin typeface="Arial" charset="0"/>
        <a:ea typeface="+mn-ea"/>
        <a:cs typeface="Arial" charset="0"/>
      </a:defRPr>
    </a:lvl3pPr>
    <a:lvl4pPr marL="1371600" algn="l" rtl="0" fontAlgn="base">
      <a:spcBef>
        <a:spcPct val="0"/>
      </a:spcBef>
      <a:spcAft>
        <a:spcPct val="0"/>
      </a:spcAft>
      <a:defRPr sz="1500" b="1" kern="1200">
        <a:solidFill>
          <a:schemeClr val="tx1"/>
        </a:solidFill>
        <a:latin typeface="Arial" charset="0"/>
        <a:ea typeface="+mn-ea"/>
        <a:cs typeface="Arial" charset="0"/>
      </a:defRPr>
    </a:lvl4pPr>
    <a:lvl5pPr marL="1828800" algn="l" rtl="0" fontAlgn="base">
      <a:spcBef>
        <a:spcPct val="0"/>
      </a:spcBef>
      <a:spcAft>
        <a:spcPct val="0"/>
      </a:spcAft>
      <a:defRPr sz="1500" b="1" kern="1200">
        <a:solidFill>
          <a:schemeClr val="tx1"/>
        </a:solidFill>
        <a:latin typeface="Arial" charset="0"/>
        <a:ea typeface="+mn-ea"/>
        <a:cs typeface="Arial" charset="0"/>
      </a:defRPr>
    </a:lvl5pPr>
    <a:lvl6pPr marL="2286000" algn="l" defTabSz="914400" rtl="0" eaLnBrk="1" latinLnBrk="0" hangingPunct="1">
      <a:defRPr sz="1500" b="1" kern="1200">
        <a:solidFill>
          <a:schemeClr val="tx1"/>
        </a:solidFill>
        <a:latin typeface="Arial" charset="0"/>
        <a:ea typeface="+mn-ea"/>
        <a:cs typeface="Arial" charset="0"/>
      </a:defRPr>
    </a:lvl6pPr>
    <a:lvl7pPr marL="2743200" algn="l" defTabSz="914400" rtl="0" eaLnBrk="1" latinLnBrk="0" hangingPunct="1">
      <a:defRPr sz="1500" b="1" kern="1200">
        <a:solidFill>
          <a:schemeClr val="tx1"/>
        </a:solidFill>
        <a:latin typeface="Arial" charset="0"/>
        <a:ea typeface="+mn-ea"/>
        <a:cs typeface="Arial" charset="0"/>
      </a:defRPr>
    </a:lvl7pPr>
    <a:lvl8pPr marL="3200400" algn="l" defTabSz="914400" rtl="0" eaLnBrk="1" latinLnBrk="0" hangingPunct="1">
      <a:defRPr sz="1500" b="1" kern="1200">
        <a:solidFill>
          <a:schemeClr val="tx1"/>
        </a:solidFill>
        <a:latin typeface="Arial" charset="0"/>
        <a:ea typeface="+mn-ea"/>
        <a:cs typeface="Arial" charset="0"/>
      </a:defRPr>
    </a:lvl8pPr>
    <a:lvl9pPr marL="3657600" algn="l" defTabSz="914400" rtl="0" eaLnBrk="1" latinLnBrk="0" hangingPunct="1">
      <a:defRPr sz="15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67" autoAdjust="0"/>
    <p:restoredTop sz="94639" autoAdjust="0"/>
  </p:normalViewPr>
  <p:slideViewPr>
    <p:cSldViewPr>
      <p:cViewPr>
        <p:scale>
          <a:sx n="100" d="100"/>
          <a:sy n="100" d="100"/>
        </p:scale>
        <p:origin x="-2076" y="2172"/>
      </p:cViewPr>
      <p:guideLst>
        <p:guide orient="horz" pos="3024"/>
        <p:guide pos="230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56323" name="Rectangle 3"/>
          <p:cNvSpPr>
            <a:spLocks noGrp="1" noChangeArrowheads="1"/>
          </p:cNvSpPr>
          <p:nvPr>
            <p:ph type="dt" sz="quarter"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56324" name="Rectangle 4"/>
          <p:cNvSpPr>
            <a:spLocks noGrp="1" noChangeArrowheads="1"/>
          </p:cNvSpPr>
          <p:nvPr>
            <p:ph type="ftr" sz="quarter" idx="2"/>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56325" name="Rectangle 5"/>
          <p:cNvSpPr>
            <a:spLocks noGrp="1" noChangeArrowheads="1"/>
          </p:cNvSpPr>
          <p:nvPr>
            <p:ph type="sldNum" sz="quarter" idx="3"/>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080973A0-0314-40D9-8222-CAF7A3A76826}" type="slidenum">
              <a:rPr lang="en-US"/>
              <a:pPr>
                <a:defRPr/>
              </a:pPr>
              <a:t>‹#›</a:t>
            </a:fld>
            <a:endParaRPr lang="en-US"/>
          </a:p>
        </p:txBody>
      </p:sp>
    </p:spTree>
    <p:extLst>
      <p:ext uri="{BB962C8B-B14F-4D97-AF65-F5344CB8AC3E}">
        <p14:creationId xmlns:p14="http://schemas.microsoft.com/office/powerpoint/2010/main" val="4152770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32771" name="Rectangle 3"/>
          <p:cNvSpPr>
            <a:spLocks noGrp="1" noChangeArrowheads="1"/>
          </p:cNvSpPr>
          <p:nvPr>
            <p:ph type="dt"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166938" y="695325"/>
            <a:ext cx="2651125" cy="3481388"/>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98818" y="4410075"/>
            <a:ext cx="5587366" cy="4178300"/>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32775" name="Rectangle 7"/>
          <p:cNvSpPr>
            <a:spLocks noGrp="1" noChangeArrowheads="1"/>
          </p:cNvSpPr>
          <p:nvPr>
            <p:ph type="sldNum" sz="quarter" idx="5"/>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479AC776-80F3-41EA-89B2-D4AF591B1990}" type="slidenum">
              <a:rPr lang="en-US"/>
              <a:pPr>
                <a:defRPr/>
              </a:pPr>
              <a:t>‹#›</a:t>
            </a:fld>
            <a:endParaRPr lang="en-US"/>
          </a:p>
        </p:txBody>
      </p:sp>
    </p:spTree>
    <p:extLst>
      <p:ext uri="{BB962C8B-B14F-4D97-AF65-F5344CB8AC3E}">
        <p14:creationId xmlns:p14="http://schemas.microsoft.com/office/powerpoint/2010/main" val="2712796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pPr>
                <a:defRPr/>
              </a:pPr>
              <a:t>4</a:t>
            </a:fld>
            <a:endParaRPr lang="en-US"/>
          </a:p>
        </p:txBody>
      </p:sp>
    </p:spTree>
    <p:extLst>
      <p:ext uri="{BB962C8B-B14F-4D97-AF65-F5344CB8AC3E}">
        <p14:creationId xmlns:p14="http://schemas.microsoft.com/office/powerpoint/2010/main" val="3442130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3442130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pPr>
                <a:defRPr/>
              </a:pPr>
              <a:t>10</a:t>
            </a:fld>
            <a:endParaRPr lang="en-US"/>
          </a:p>
        </p:txBody>
      </p:sp>
    </p:spTree>
    <p:extLst>
      <p:ext uri="{BB962C8B-B14F-4D97-AF65-F5344CB8AC3E}">
        <p14:creationId xmlns:p14="http://schemas.microsoft.com/office/powerpoint/2010/main" val="2313222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8495" y="3915073"/>
            <a:ext cx="4736495" cy="2700338"/>
          </a:xfrm>
        </p:spPr>
        <p:txBody>
          <a:bodyPr/>
          <a:lstStyle/>
          <a:p>
            <a:r>
              <a:rPr lang="en-US" smtClean="0"/>
              <a:t>Click to edit Master title style</a:t>
            </a:r>
            <a:endParaRPr lang="en-US"/>
          </a:p>
        </p:txBody>
      </p:sp>
      <p:sp>
        <p:nvSpPr>
          <p:cNvPr id="3" name="Subtitle 2"/>
          <p:cNvSpPr>
            <a:spLocks noGrp="1"/>
          </p:cNvSpPr>
          <p:nvPr>
            <p:ph type="subTitle" idx="1"/>
          </p:nvPr>
        </p:nvSpPr>
        <p:spPr>
          <a:xfrm>
            <a:off x="835782" y="7140477"/>
            <a:ext cx="3901924" cy="322123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29AFC6-DF19-495B-9AB6-36B39B1B74A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875A14-F66C-4270-8090-6FF511A11F3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041020" y="506314"/>
            <a:ext cx="1254276" cy="107492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8191" y="506314"/>
            <a:ext cx="3646715" cy="107492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9B5ECB-2E06-44D5-895B-95C5FACBA87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78190" y="506314"/>
            <a:ext cx="5017105" cy="107492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4A5FC02-213A-4E8D-B0D3-765678F7661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DDD98E-4E61-4D30-875B-C4B56950376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0267" y="8096846"/>
            <a:ext cx="4737705" cy="25044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40267" y="5340251"/>
            <a:ext cx="4737705" cy="2756594"/>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4AB942-184B-4C2C-A445-229FCC3C52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819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84480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B7AE6E-1594-476C-BF6E-C9F79332218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8190" y="504229"/>
            <a:ext cx="5017105" cy="21002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78191" y="2821186"/>
            <a:ext cx="246259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78191" y="3996333"/>
            <a:ext cx="246259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831496" y="2821186"/>
            <a:ext cx="246380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831496" y="3996333"/>
            <a:ext cx="246380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C3C19FB-A2F2-47FA-B5CB-E95BBE47B8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6873211-624A-4B2C-BE8D-B1A603DF23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52E4BBB-E246-4D35-9631-CE29CCA641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8191" y="502147"/>
            <a:ext cx="1833638" cy="213568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179562" y="502147"/>
            <a:ext cx="3115733" cy="107555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78191" y="2637830"/>
            <a:ext cx="1833638" cy="86198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93716F-F5EF-4736-A207-EE29A492192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2201" y="8821937"/>
            <a:ext cx="3344333" cy="103971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92201" y="1125141"/>
            <a:ext cx="3344333" cy="75613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92201" y="9861650"/>
            <a:ext cx="3344333" cy="14793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56BCCF-0CE8-49FA-A970-D2B2C5EDCB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5125" y="385763"/>
            <a:ext cx="6584950" cy="1600200"/>
          </a:xfrm>
          <a:prstGeom prst="rect">
            <a:avLst/>
          </a:prstGeom>
          <a:noFill/>
          <a:ln w="9525">
            <a:noFill/>
            <a:miter lim="800000"/>
            <a:headEnd/>
            <a:tailEnd/>
          </a:ln>
        </p:spPr>
        <p:txBody>
          <a:bodyPr vert="horz" wrap="square" lIns="96661" tIns="48331" rIns="96661" bIns="4833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65125" y="2239963"/>
            <a:ext cx="6584950" cy="6335712"/>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651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b="0"/>
            </a:lvl1pPr>
          </a:lstStyle>
          <a:p>
            <a:pPr>
              <a:defRPr/>
            </a:pPr>
            <a:endParaRPr lang="en-US"/>
          </a:p>
        </p:txBody>
      </p:sp>
      <p:sp>
        <p:nvSpPr>
          <p:cNvPr id="1029" name="Rectangle 5"/>
          <p:cNvSpPr>
            <a:spLocks noGrp="1" noChangeArrowheads="1"/>
          </p:cNvSpPr>
          <p:nvPr>
            <p:ph type="ftr" sz="quarter" idx="3"/>
          </p:nvPr>
        </p:nvSpPr>
        <p:spPr bwMode="auto">
          <a:xfrm>
            <a:off x="2498725" y="8742363"/>
            <a:ext cx="23177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ctr">
              <a:defRPr b="0"/>
            </a:lvl1pPr>
          </a:lstStyle>
          <a:p>
            <a:pPr>
              <a:defRPr/>
            </a:pPr>
            <a:endParaRPr lang="en-US"/>
          </a:p>
        </p:txBody>
      </p:sp>
      <p:sp>
        <p:nvSpPr>
          <p:cNvPr id="1030" name="Rectangle 6"/>
          <p:cNvSpPr>
            <a:spLocks noGrp="1" noChangeArrowheads="1"/>
          </p:cNvSpPr>
          <p:nvPr>
            <p:ph type="sldNum" sz="quarter" idx="4"/>
          </p:nvPr>
        </p:nvSpPr>
        <p:spPr bwMode="auto">
          <a:xfrm>
            <a:off x="52419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b="0"/>
            </a:lvl1pPr>
          </a:lstStyle>
          <a:p>
            <a:pPr>
              <a:defRPr/>
            </a:pPr>
            <a:fld id="{A4409EF8-F279-4E03-9251-A7DC938D91E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66788" rtl="0" eaLnBrk="0" fontAlgn="base" hangingPunct="0">
        <a:spcBef>
          <a:spcPct val="0"/>
        </a:spcBef>
        <a:spcAft>
          <a:spcPct val="0"/>
        </a:spcAft>
        <a:defRPr sz="4700">
          <a:solidFill>
            <a:schemeClr val="tx2"/>
          </a:solidFill>
          <a:latin typeface="+mj-lt"/>
          <a:ea typeface="+mj-ea"/>
          <a:cs typeface="+mj-cs"/>
        </a:defRPr>
      </a:lvl1pPr>
      <a:lvl2pPr algn="ctr" defTabSz="966788" rtl="0" eaLnBrk="0" fontAlgn="base" hangingPunct="0">
        <a:spcBef>
          <a:spcPct val="0"/>
        </a:spcBef>
        <a:spcAft>
          <a:spcPct val="0"/>
        </a:spcAft>
        <a:defRPr sz="4700">
          <a:solidFill>
            <a:schemeClr val="tx2"/>
          </a:solidFill>
          <a:latin typeface="Arial" charset="0"/>
          <a:cs typeface="Arial" charset="0"/>
        </a:defRPr>
      </a:lvl2pPr>
      <a:lvl3pPr algn="ctr" defTabSz="966788" rtl="0" eaLnBrk="0" fontAlgn="base" hangingPunct="0">
        <a:spcBef>
          <a:spcPct val="0"/>
        </a:spcBef>
        <a:spcAft>
          <a:spcPct val="0"/>
        </a:spcAft>
        <a:defRPr sz="4700">
          <a:solidFill>
            <a:schemeClr val="tx2"/>
          </a:solidFill>
          <a:latin typeface="Arial" charset="0"/>
          <a:cs typeface="Arial" charset="0"/>
        </a:defRPr>
      </a:lvl3pPr>
      <a:lvl4pPr algn="ctr" defTabSz="966788" rtl="0" eaLnBrk="0" fontAlgn="base" hangingPunct="0">
        <a:spcBef>
          <a:spcPct val="0"/>
        </a:spcBef>
        <a:spcAft>
          <a:spcPct val="0"/>
        </a:spcAft>
        <a:defRPr sz="4700">
          <a:solidFill>
            <a:schemeClr val="tx2"/>
          </a:solidFill>
          <a:latin typeface="Arial" charset="0"/>
          <a:cs typeface="Arial" charset="0"/>
        </a:defRPr>
      </a:lvl4pPr>
      <a:lvl5pPr algn="ctr" defTabSz="966788" rtl="0" eaLnBrk="0" fontAlgn="base" hangingPunct="0">
        <a:spcBef>
          <a:spcPct val="0"/>
        </a:spcBef>
        <a:spcAft>
          <a:spcPct val="0"/>
        </a:spcAft>
        <a:defRPr sz="4700">
          <a:solidFill>
            <a:schemeClr val="tx2"/>
          </a:solidFill>
          <a:latin typeface="Arial" charset="0"/>
          <a:cs typeface="Arial" charset="0"/>
        </a:defRPr>
      </a:lvl5pPr>
      <a:lvl6pPr marL="457200" algn="ctr" defTabSz="966788" rtl="0" fontAlgn="base">
        <a:spcBef>
          <a:spcPct val="0"/>
        </a:spcBef>
        <a:spcAft>
          <a:spcPct val="0"/>
        </a:spcAft>
        <a:defRPr sz="4700">
          <a:solidFill>
            <a:schemeClr val="tx2"/>
          </a:solidFill>
          <a:latin typeface="Arial" charset="0"/>
          <a:cs typeface="Arial" charset="0"/>
        </a:defRPr>
      </a:lvl6pPr>
      <a:lvl7pPr marL="914400" algn="ctr" defTabSz="966788" rtl="0" fontAlgn="base">
        <a:spcBef>
          <a:spcPct val="0"/>
        </a:spcBef>
        <a:spcAft>
          <a:spcPct val="0"/>
        </a:spcAft>
        <a:defRPr sz="4700">
          <a:solidFill>
            <a:schemeClr val="tx2"/>
          </a:solidFill>
          <a:latin typeface="Arial" charset="0"/>
          <a:cs typeface="Arial" charset="0"/>
        </a:defRPr>
      </a:lvl7pPr>
      <a:lvl8pPr marL="1371600" algn="ctr" defTabSz="966788" rtl="0" fontAlgn="base">
        <a:spcBef>
          <a:spcPct val="0"/>
        </a:spcBef>
        <a:spcAft>
          <a:spcPct val="0"/>
        </a:spcAft>
        <a:defRPr sz="4700">
          <a:solidFill>
            <a:schemeClr val="tx2"/>
          </a:solidFill>
          <a:latin typeface="Arial" charset="0"/>
          <a:cs typeface="Arial" charset="0"/>
        </a:defRPr>
      </a:lvl8pPr>
      <a:lvl9pPr marL="1828800" algn="ctr" defTabSz="966788" rtl="0" fontAlgn="base">
        <a:spcBef>
          <a:spcPct val="0"/>
        </a:spcBef>
        <a:spcAft>
          <a:spcPct val="0"/>
        </a:spcAft>
        <a:defRPr sz="4700">
          <a:solidFill>
            <a:schemeClr val="tx2"/>
          </a:solidFill>
          <a:latin typeface="Arial" charset="0"/>
          <a:cs typeface="Arial" charset="0"/>
        </a:defRPr>
      </a:lvl9pPr>
    </p:titleStyle>
    <p:body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wolverinesforlife.org/" TargetMode="External"/><Relationship Id="rId2" Type="http://schemas.openxmlformats.org/officeDocument/2006/relationships/hyperlink" Target="mailto:martkris@umich.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6"/>
          <p:cNvSpPr txBox="1">
            <a:spLocks noChangeArrowheads="1"/>
          </p:cNvSpPr>
          <p:nvPr/>
        </p:nvSpPr>
        <p:spPr bwMode="auto">
          <a:xfrm>
            <a:off x="855663" y="4378325"/>
            <a:ext cx="5748337" cy="1738313"/>
          </a:xfrm>
          <a:prstGeom prst="rect">
            <a:avLst/>
          </a:prstGeom>
          <a:noFill/>
          <a:ln w="25400">
            <a:noFill/>
            <a:miter lim="800000"/>
            <a:headEnd/>
            <a:tailEnd/>
          </a:ln>
        </p:spPr>
        <p:txBody>
          <a:bodyPr wrap="none" lIns="193322" tIns="144992" rIns="193322" bIns="144992">
            <a:spAutoFit/>
          </a:bodyPr>
          <a:lstStyle/>
          <a:p>
            <a:pPr algn="ctr" defTabSz="966788"/>
            <a:r>
              <a:rPr lang="en-US" sz="4700">
                <a:solidFill>
                  <a:srgbClr val="000066"/>
                </a:solidFill>
              </a:rPr>
              <a:t>Clinical Pathology</a:t>
            </a:r>
          </a:p>
          <a:p>
            <a:pPr algn="ctr" defTabSz="966788"/>
            <a:r>
              <a:rPr lang="en-US" sz="4700">
                <a:solidFill>
                  <a:srgbClr val="000066"/>
                </a:solidFill>
              </a:rPr>
              <a:t>Quality Dashboard</a:t>
            </a:r>
          </a:p>
        </p:txBody>
      </p:sp>
      <p:sp>
        <p:nvSpPr>
          <p:cNvPr id="2052" name="Text Box 8"/>
          <p:cNvSpPr txBox="1">
            <a:spLocks noChangeArrowheads="1"/>
          </p:cNvSpPr>
          <p:nvPr/>
        </p:nvSpPr>
        <p:spPr bwMode="auto">
          <a:xfrm>
            <a:off x="1888865" y="7372856"/>
            <a:ext cx="3537472" cy="620826"/>
          </a:xfrm>
          <a:prstGeom prst="rect">
            <a:avLst/>
          </a:prstGeom>
          <a:noFill/>
          <a:ln w="9525">
            <a:noFill/>
            <a:miter lim="800000"/>
            <a:headEnd/>
            <a:tailEnd/>
          </a:ln>
        </p:spPr>
        <p:txBody>
          <a:bodyPr wrap="none" lIns="96661" tIns="48331" rIns="96661" bIns="48331">
            <a:spAutoFit/>
          </a:bodyPr>
          <a:lstStyle/>
          <a:p>
            <a:pPr algn="ctr" defTabSz="966788"/>
            <a:r>
              <a:rPr lang="en-US" sz="3400" dirty="0" smtClean="0">
                <a:solidFill>
                  <a:srgbClr val="000066"/>
                </a:solidFill>
              </a:rPr>
              <a:t>September 2014</a:t>
            </a:r>
            <a:endParaRPr lang="en-US" sz="3400" dirty="0">
              <a:solidFill>
                <a:srgbClr val="000066"/>
              </a:solidFill>
            </a:endParaRPr>
          </a:p>
        </p:txBody>
      </p:sp>
      <p:sp>
        <p:nvSpPr>
          <p:cNvPr id="2053" name="Rectangle 9"/>
          <p:cNvSpPr>
            <a:spLocks noChangeArrowheads="1"/>
          </p:cNvSpPr>
          <p:nvPr/>
        </p:nvSpPr>
        <p:spPr bwMode="auto">
          <a:xfrm>
            <a:off x="161925" y="160338"/>
            <a:ext cx="6991350" cy="9280525"/>
          </a:xfrm>
          <a:prstGeom prst="rect">
            <a:avLst/>
          </a:prstGeom>
          <a:noFill/>
          <a:ln w="76200" cmpd="thickThin">
            <a:solidFill>
              <a:srgbClr val="000066"/>
            </a:solidFill>
            <a:miter lim="800000"/>
            <a:headEnd/>
            <a:tailEnd/>
          </a:ln>
        </p:spPr>
        <p:txBody>
          <a:bodyPr wrap="none" anchor="ctr"/>
          <a:lstStyle/>
          <a:p>
            <a:pPr algn="ct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04170"/>
            <a:ext cx="4800600" cy="269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65125" y="385763"/>
            <a:ext cx="6584950" cy="909637"/>
          </a:xfrm>
        </p:spPr>
        <p:txBody>
          <a:bodyPr/>
          <a:lstStyle/>
          <a:p>
            <a:r>
              <a:rPr lang="en-US" sz="1600" b="1" dirty="0">
                <a:solidFill>
                  <a:schemeClr val="accent2"/>
                </a:solidFill>
              </a:rPr>
              <a:t>Clinical Pathology Financials</a:t>
            </a:r>
            <a:endParaRPr lang="en-US" sz="16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650779"/>
            <a:ext cx="6511484" cy="3108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08578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4178859303"/>
              </p:ext>
            </p:extLst>
          </p:nvPr>
        </p:nvGraphicFramePr>
        <p:xfrm>
          <a:off x="457200" y="1447800"/>
          <a:ext cx="6584949" cy="3296920"/>
        </p:xfrm>
        <a:graphic>
          <a:graphicData uri="http://schemas.openxmlformats.org/drawingml/2006/table">
            <a:tbl>
              <a:tblPr firstRow="1" bandRow="1">
                <a:tableStyleId>{5C22544A-7EE6-4342-B048-85BDC9FD1C3A}</a:tableStyleId>
              </a:tblPr>
              <a:tblGrid>
                <a:gridCol w="1752600"/>
                <a:gridCol w="2637366"/>
                <a:gridCol w="2194983"/>
              </a:tblGrid>
              <a:tr h="370840">
                <a:tc>
                  <a:txBody>
                    <a:bodyPr/>
                    <a:lstStyle/>
                    <a:p>
                      <a:r>
                        <a:rPr lang="en-US" dirty="0" smtClean="0">
                          <a:solidFill>
                            <a:schemeClr val="accent5">
                              <a:lumMod val="10000"/>
                            </a:schemeClr>
                          </a:solidFill>
                        </a:rPr>
                        <a:t>Project</a:t>
                      </a:r>
                      <a:endParaRPr lang="en-US" dirty="0">
                        <a:solidFill>
                          <a:schemeClr val="accent5">
                            <a:lumMod val="10000"/>
                          </a:schemeClr>
                        </a:solidFill>
                      </a:endParaRPr>
                    </a:p>
                  </a:txBody>
                  <a:tcPr/>
                </a:tc>
                <a:tc>
                  <a:txBody>
                    <a:bodyPr/>
                    <a:lstStyle/>
                    <a:p>
                      <a:r>
                        <a:rPr lang="en-US" dirty="0" smtClean="0">
                          <a:solidFill>
                            <a:schemeClr val="accent5">
                              <a:lumMod val="10000"/>
                            </a:schemeClr>
                          </a:solidFill>
                        </a:rPr>
                        <a:t>Brief Description</a:t>
                      </a:r>
                      <a:endParaRPr lang="en-US" dirty="0">
                        <a:solidFill>
                          <a:schemeClr val="accent5">
                            <a:lumMod val="10000"/>
                          </a:schemeClr>
                        </a:solidFill>
                      </a:endParaRPr>
                    </a:p>
                  </a:txBody>
                  <a:tcPr/>
                </a:tc>
                <a:tc>
                  <a:txBody>
                    <a:bodyPr/>
                    <a:lstStyle/>
                    <a:p>
                      <a:r>
                        <a:rPr lang="en-US" dirty="0" smtClean="0">
                          <a:solidFill>
                            <a:schemeClr val="accent5">
                              <a:lumMod val="10000"/>
                            </a:schemeClr>
                          </a:solidFill>
                        </a:rPr>
                        <a:t>Owner</a:t>
                      </a:r>
                      <a:endParaRPr lang="en-US" dirty="0">
                        <a:solidFill>
                          <a:schemeClr val="accent5">
                            <a:lumMod val="10000"/>
                          </a:schemeClr>
                        </a:solidFill>
                      </a:endParaRPr>
                    </a:p>
                  </a:txBody>
                  <a:tcPr/>
                </a:tc>
              </a:tr>
              <a:tr h="370840">
                <a:tc>
                  <a:txBody>
                    <a:bodyPr/>
                    <a:lstStyle/>
                    <a:p>
                      <a:r>
                        <a:rPr lang="en-US" sz="1200" dirty="0" smtClean="0"/>
                        <a:t>Customer Service/Call</a:t>
                      </a:r>
                      <a:r>
                        <a:rPr lang="en-US" sz="1200" baseline="0" dirty="0" smtClean="0"/>
                        <a:t> Center</a:t>
                      </a:r>
                      <a:endParaRPr lang="en-US" sz="1200" dirty="0"/>
                    </a:p>
                  </a:txBody>
                  <a:tcPr/>
                </a:tc>
                <a:tc>
                  <a:txBody>
                    <a:bodyPr/>
                    <a:lstStyle/>
                    <a:p>
                      <a:r>
                        <a:rPr lang="en-US" sz="1200" dirty="0" smtClean="0"/>
                        <a:t>Address multiple issues</a:t>
                      </a:r>
                      <a:r>
                        <a:rPr lang="en-US" sz="1200" baseline="0" dirty="0" smtClean="0"/>
                        <a:t> related to providing an appropriate level of customer service for UMHS care providers.</a:t>
                      </a:r>
                      <a:endParaRPr lang="en-US" sz="1200" dirty="0"/>
                    </a:p>
                  </a:txBody>
                  <a:tcPr/>
                </a:tc>
                <a:tc>
                  <a:txBody>
                    <a:bodyPr/>
                    <a:lstStyle/>
                    <a:p>
                      <a:r>
                        <a:rPr lang="en-US" sz="1200" dirty="0" smtClean="0"/>
                        <a:t>Dr.</a:t>
                      </a:r>
                      <a:r>
                        <a:rPr lang="en-US" sz="1200" baseline="0" dirty="0" smtClean="0"/>
                        <a:t> Newton</a:t>
                      </a:r>
                      <a:endParaRPr lang="en-US" sz="1200" dirty="0"/>
                    </a:p>
                  </a:txBody>
                  <a:tcPr/>
                </a:tc>
              </a:tr>
              <a:tr h="370840">
                <a:tc>
                  <a:txBody>
                    <a:bodyPr/>
                    <a:lstStyle/>
                    <a:p>
                      <a:r>
                        <a:rPr lang="en-US" sz="1200" dirty="0" smtClean="0"/>
                        <a:t>ER Specimen Issues</a:t>
                      </a:r>
                      <a:endParaRPr lang="en-US" sz="1200" dirty="0"/>
                    </a:p>
                  </a:txBody>
                  <a:tcPr/>
                </a:tc>
                <a:tc>
                  <a:txBody>
                    <a:bodyPr/>
                    <a:lstStyle/>
                    <a:p>
                      <a:r>
                        <a:rPr lang="en-US" sz="1200" dirty="0" smtClean="0"/>
                        <a:t>In coordination with the Emergency Department reduce the number of RMPRO specimen</a:t>
                      </a:r>
                      <a:r>
                        <a:rPr lang="en-US" sz="1200" baseline="0" dirty="0" smtClean="0"/>
                        <a:t> errors (e.g. hemolysis, mislabels etc.)</a:t>
                      </a:r>
                      <a:endParaRPr lang="en-US" sz="1200" dirty="0"/>
                    </a:p>
                  </a:txBody>
                  <a:tcPr/>
                </a:tc>
                <a:tc>
                  <a:txBody>
                    <a:bodyPr/>
                    <a:lstStyle/>
                    <a:p>
                      <a:r>
                        <a:rPr lang="en-US" sz="1200" dirty="0" smtClean="0"/>
                        <a:t>S. </a:t>
                      </a:r>
                      <a:r>
                        <a:rPr lang="en-US" sz="1200" smtClean="0"/>
                        <a:t>Butch/K</a:t>
                      </a:r>
                      <a:r>
                        <a:rPr lang="en-US" sz="1200" dirty="0" smtClean="0"/>
                        <a:t>. Martin/T. Morrow</a:t>
                      </a:r>
                      <a:endParaRPr lang="en-US" sz="1200" dirty="0"/>
                    </a:p>
                  </a:txBody>
                  <a:tcPr/>
                </a:tc>
              </a:tr>
              <a:tr h="370840">
                <a:tc>
                  <a:txBody>
                    <a:bodyPr/>
                    <a:lstStyle/>
                    <a:p>
                      <a:r>
                        <a:rPr lang="en-US" sz="1200" dirty="0" smtClean="0"/>
                        <a:t>Pathology Handbook</a:t>
                      </a:r>
                      <a:endParaRPr lang="en-US" sz="1200" dirty="0"/>
                    </a:p>
                  </a:txBody>
                  <a:tcPr/>
                </a:tc>
                <a:tc>
                  <a:txBody>
                    <a:bodyPr/>
                    <a:lstStyle/>
                    <a:p>
                      <a:r>
                        <a:rPr lang="en-US" sz="1200" dirty="0" smtClean="0"/>
                        <a:t>Maintain and update the Pathology handbook</a:t>
                      </a:r>
                      <a:r>
                        <a:rPr lang="en-US" sz="1200" baseline="0" dirty="0" smtClean="0"/>
                        <a:t> to be a robust resource for our customers.</a:t>
                      </a:r>
                      <a:endParaRPr lang="en-US" sz="1200" dirty="0"/>
                    </a:p>
                  </a:txBody>
                  <a:tcPr/>
                </a:tc>
                <a:tc>
                  <a:txBody>
                    <a:bodyPr/>
                    <a:lstStyle/>
                    <a:p>
                      <a:r>
                        <a:rPr lang="en-US" sz="1200" dirty="0" smtClean="0"/>
                        <a:t>K. Davis/K. Martin</a:t>
                      </a:r>
                      <a:endParaRPr lang="en-US" sz="1200" dirty="0"/>
                    </a:p>
                  </a:txBody>
                  <a:tcPr/>
                </a:tc>
              </a:tr>
              <a:tr h="370840">
                <a:tc>
                  <a:txBody>
                    <a:bodyPr/>
                    <a:lstStyle/>
                    <a:p>
                      <a:r>
                        <a:rPr lang="en-US" sz="1200" dirty="0" smtClean="0"/>
                        <a:t>NCRC</a:t>
                      </a:r>
                      <a:r>
                        <a:rPr lang="en-US" sz="1200" baseline="0" dirty="0" smtClean="0"/>
                        <a:t> Planning</a:t>
                      </a:r>
                      <a:endParaRPr lang="en-US" sz="1200" dirty="0"/>
                    </a:p>
                  </a:txBody>
                  <a:tcPr/>
                </a:tc>
                <a:tc>
                  <a:txBody>
                    <a:bodyPr/>
                    <a:lstStyle/>
                    <a:p>
                      <a:r>
                        <a:rPr lang="en-US" sz="1200" dirty="0" smtClean="0"/>
                        <a:t>Begin work to</a:t>
                      </a:r>
                      <a:r>
                        <a:rPr lang="en-US" sz="1200" baseline="0" dirty="0" smtClean="0"/>
                        <a:t> plan for the future state of the non-STAT Clinical Labs move to NCRC</a:t>
                      </a:r>
                      <a:endParaRPr lang="en-US" sz="1200" dirty="0"/>
                    </a:p>
                  </a:txBody>
                  <a:tcPr/>
                </a:tc>
                <a:tc>
                  <a:txBody>
                    <a:bodyPr/>
                    <a:lstStyle/>
                    <a:p>
                      <a:r>
                        <a:rPr lang="en-US" sz="1200" dirty="0" smtClean="0"/>
                        <a:t>PRR Committee</a:t>
                      </a:r>
                      <a:endParaRPr lang="en-US" sz="1200" dirty="0"/>
                    </a:p>
                  </a:txBody>
                  <a:tcPr/>
                </a:tc>
              </a:tr>
            </a:tbl>
          </a:graphicData>
        </a:graphic>
      </p:graphicFrame>
      <p:sp>
        <p:nvSpPr>
          <p:cNvPr id="6" name="Title 1"/>
          <p:cNvSpPr>
            <a:spLocks noGrp="1"/>
          </p:cNvSpPr>
          <p:nvPr>
            <p:ph type="title"/>
          </p:nvPr>
        </p:nvSpPr>
        <p:spPr>
          <a:xfrm>
            <a:off x="304800" y="152400"/>
            <a:ext cx="6584950" cy="914400"/>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a:t>
            </a:r>
            <a:r>
              <a:rPr lang="en-US" sz="1400" b="1" dirty="0" smtClean="0">
                <a:solidFill>
                  <a:schemeClr val="accent2"/>
                </a:solidFill>
              </a:rPr>
              <a:t>Pathology-Current Projects</a:t>
            </a:r>
            <a:br>
              <a:rPr lang="en-US" sz="1400" b="1" dirty="0" smtClean="0">
                <a:solidFill>
                  <a:schemeClr val="accent2"/>
                </a:solidFill>
              </a:rPr>
            </a:br>
            <a:r>
              <a:rPr lang="en-US" sz="1400" b="1" dirty="0" smtClean="0">
                <a:solidFill>
                  <a:schemeClr val="accent2"/>
                </a:solidFill>
              </a:rPr>
              <a:t>**</a:t>
            </a:r>
            <a:r>
              <a:rPr lang="en-US" sz="1200" dirty="0" smtClean="0">
                <a:solidFill>
                  <a:schemeClr val="accent2"/>
                </a:solidFill>
              </a:rPr>
              <a:t>This is a highlight of projects ongoing in the CP labs.  This list is not meant to be all inclusive of every activity occurring in the department.</a:t>
            </a:r>
            <a:r>
              <a:rPr lang="en-US" sz="1200" u="sng" dirty="0">
                <a:solidFill>
                  <a:schemeClr val="accent2"/>
                </a:solidFill>
              </a:rPr>
              <a:t/>
            </a:r>
            <a:br>
              <a:rPr lang="en-US" sz="1200" u="sng" dirty="0">
                <a:solidFill>
                  <a:schemeClr val="accent2"/>
                </a:solidFill>
              </a:rPr>
            </a:br>
            <a:endParaRPr lang="en-US" sz="1200" dirty="0" smtClean="0"/>
          </a:p>
        </p:txBody>
      </p:sp>
    </p:spTree>
    <p:extLst>
      <p:ext uri="{BB962C8B-B14F-4D97-AF65-F5344CB8AC3E}">
        <p14:creationId xmlns:p14="http://schemas.microsoft.com/office/powerpoint/2010/main" val="3905381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Box 4"/>
          <p:cNvSpPr txBox="1">
            <a:spLocks noChangeArrowheads="1"/>
          </p:cNvSpPr>
          <p:nvPr/>
        </p:nvSpPr>
        <p:spPr bwMode="auto">
          <a:xfrm>
            <a:off x="609600" y="838200"/>
            <a:ext cx="6248400" cy="8340745"/>
          </a:xfrm>
          <a:prstGeom prst="rect">
            <a:avLst/>
          </a:prstGeom>
          <a:noFill/>
          <a:ln w="9525">
            <a:noFill/>
            <a:miter lim="800000"/>
            <a:headEnd/>
            <a:tailEnd/>
          </a:ln>
        </p:spPr>
        <p:txBody>
          <a:bodyPr wrap="square">
            <a:spAutoFit/>
          </a:bodyPr>
          <a:lstStyle/>
          <a:p>
            <a:r>
              <a:rPr lang="en-US" sz="2200" dirty="0"/>
              <a:t>Clinical Laboratory </a:t>
            </a:r>
            <a:r>
              <a:rPr lang="en-US" sz="2200" dirty="0" smtClean="0"/>
              <a:t>News, Notes, and Kudos</a:t>
            </a:r>
            <a:endParaRPr lang="en-US" sz="2200" dirty="0"/>
          </a:p>
          <a:p>
            <a:r>
              <a:rPr lang="en-US" sz="1600" b="0" dirty="0" smtClean="0"/>
              <a:t>------------------------------------------------------------------------------------</a:t>
            </a:r>
            <a:endParaRPr lang="en-US" sz="2200" dirty="0"/>
          </a:p>
          <a:p>
            <a:pPr>
              <a:buFont typeface="Arial" charset="0"/>
              <a:buChar char="•"/>
            </a:pPr>
            <a:r>
              <a:rPr lang="en-US" sz="1600" dirty="0"/>
              <a:t>Labs that are working on process improvement projects that would like to display data can contact Kristina Martin (</a:t>
            </a:r>
            <a:r>
              <a:rPr lang="en-US" sz="1600" dirty="0">
                <a:hlinkClick r:id="rId2"/>
              </a:rPr>
              <a:t>martkris@umich.edu</a:t>
            </a:r>
            <a:r>
              <a:rPr lang="en-US" sz="1600" dirty="0"/>
              <a:t>) </a:t>
            </a:r>
            <a:r>
              <a:rPr lang="en-US" sz="1600" dirty="0" smtClean="0"/>
              <a:t>for future </a:t>
            </a:r>
            <a:r>
              <a:rPr lang="en-US" sz="1600" dirty="0"/>
              <a:t>dashboards.</a:t>
            </a:r>
          </a:p>
          <a:p>
            <a:endParaRPr lang="en-US" sz="1600" b="0" dirty="0"/>
          </a:p>
          <a:p>
            <a:pPr>
              <a:buFont typeface="Arial" charset="0"/>
              <a:buChar char="•"/>
            </a:pPr>
            <a:endParaRPr lang="en-US" sz="1600" b="0" dirty="0"/>
          </a:p>
          <a:p>
            <a:r>
              <a:rPr lang="en-US" sz="2200" dirty="0" smtClean="0"/>
              <a:t>Kudos</a:t>
            </a:r>
          </a:p>
          <a:p>
            <a:pPr marL="342900" indent="-342900">
              <a:buFont typeface="Arial" pitchFamily="34" charset="0"/>
              <a:buChar char="•"/>
            </a:pPr>
            <a:r>
              <a:rPr lang="en-US" sz="2200" dirty="0" smtClean="0">
                <a:solidFill>
                  <a:srgbClr val="FF0000"/>
                </a:solidFill>
              </a:rPr>
              <a:t>Dr. Daniel Ramon &amp; </a:t>
            </a:r>
            <a:r>
              <a:rPr lang="en-US" sz="2200" dirty="0" err="1" smtClean="0">
                <a:solidFill>
                  <a:srgbClr val="FF0000"/>
                </a:solidFill>
              </a:rPr>
              <a:t>Timm</a:t>
            </a:r>
            <a:r>
              <a:rPr lang="en-US" sz="2200" dirty="0" smtClean="0">
                <a:solidFill>
                  <a:srgbClr val="FF0000"/>
                </a:solidFill>
              </a:rPr>
              <a:t> Williams-Histocompatibility </a:t>
            </a:r>
            <a:r>
              <a:rPr lang="en-US" sz="1800" b="0" dirty="0" smtClean="0"/>
              <a:t>- </a:t>
            </a:r>
            <a:r>
              <a:rPr lang="en-US" sz="2200" b="0" dirty="0" smtClean="0"/>
              <a:t>Leading the way to promote blood, tissue &amp; organ donations by organizing a running group for the Wolverines for Life.  This group will meet for fun runs along with attending races to volunteer and provide a face to this cause.</a:t>
            </a:r>
            <a:endParaRPr lang="en-US" sz="2200" dirty="0" smtClean="0">
              <a:solidFill>
                <a:srgbClr val="FF0000"/>
              </a:solidFill>
            </a:endParaRPr>
          </a:p>
          <a:p>
            <a:pPr algn="ctr"/>
            <a:r>
              <a:rPr lang="en-US" sz="2200" dirty="0">
                <a:hlinkClick r:id="rId3"/>
              </a:rPr>
              <a:t>http://www.wolverinesforlife.org</a:t>
            </a:r>
            <a:r>
              <a:rPr lang="en-US" sz="2200" dirty="0" smtClean="0">
                <a:hlinkClick r:id="rId3"/>
              </a:rPr>
              <a:t>/</a:t>
            </a:r>
            <a:endParaRPr lang="en-US" sz="2200" dirty="0" smtClean="0"/>
          </a:p>
          <a:p>
            <a:pPr algn="ctr"/>
            <a:endParaRPr lang="en-US" sz="2200" dirty="0" smtClean="0"/>
          </a:p>
          <a:p>
            <a:pPr marL="342900" indent="-342900">
              <a:buFont typeface="Arial" pitchFamily="34" charset="0"/>
              <a:buChar char="•"/>
            </a:pPr>
            <a:r>
              <a:rPr lang="en-US" sz="2200" dirty="0" smtClean="0">
                <a:solidFill>
                  <a:srgbClr val="FF0000"/>
                </a:solidFill>
              </a:rPr>
              <a:t>Carol Young-Microbiology</a:t>
            </a:r>
            <a:r>
              <a:rPr lang="en-US" sz="2200" b="0" dirty="0" smtClean="0"/>
              <a:t>-Presenting at the Michigan Fall SCACM Meeting on September 26</a:t>
            </a:r>
            <a:r>
              <a:rPr lang="en-US" sz="2200" b="0" baseline="30000" dirty="0" smtClean="0"/>
              <a:t>th</a:t>
            </a:r>
            <a:r>
              <a:rPr lang="en-US" sz="2200" b="0" dirty="0" smtClean="0"/>
              <a:t> titled Rapid Rewards: </a:t>
            </a:r>
            <a:r>
              <a:rPr lang="en-US" sz="2200" b="0" i="1" dirty="0" smtClean="0"/>
              <a:t>Identification from Positive Blood Cultures</a:t>
            </a:r>
          </a:p>
          <a:p>
            <a:pPr marL="342900" indent="-342900">
              <a:buFont typeface="Arial" pitchFamily="34" charset="0"/>
              <a:buChar char="•"/>
            </a:pPr>
            <a:endParaRPr lang="en-US" sz="2200" b="0" i="1" dirty="0">
              <a:solidFill>
                <a:srgbClr val="FF0000"/>
              </a:solidFill>
            </a:endParaRPr>
          </a:p>
          <a:p>
            <a:pPr marL="342900" indent="-342900">
              <a:buFont typeface="Arial" pitchFamily="34" charset="0"/>
              <a:buChar char="•"/>
            </a:pPr>
            <a:r>
              <a:rPr lang="en-US" sz="2200" dirty="0" smtClean="0">
                <a:solidFill>
                  <a:srgbClr val="FF0000"/>
                </a:solidFill>
              </a:rPr>
              <a:t>Louann Dake-Blood Bank</a:t>
            </a:r>
            <a:r>
              <a:rPr lang="en-US" sz="2200" b="0" dirty="0" smtClean="0"/>
              <a:t>- Receiving the Michigan Association of Blood Banks 2014 Founders Award</a:t>
            </a:r>
            <a:endParaRPr lang="en-US" sz="2200" dirty="0" smtClean="0">
              <a:solidFill>
                <a:srgbClr val="FF0000"/>
              </a:solidFill>
            </a:endParaRPr>
          </a:p>
          <a:p>
            <a:endParaRPr lang="en-US" sz="2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228600"/>
            <a:ext cx="6584950" cy="833437"/>
          </a:xfrm>
        </p:spPr>
        <p:txBody>
          <a:bodyPr/>
          <a:lstStyle/>
          <a:p>
            <a:r>
              <a:rPr lang="en-US" sz="1400" b="1" dirty="0" smtClean="0">
                <a:solidFill>
                  <a:schemeClr val="accent2"/>
                </a:solidFill>
              </a:rPr>
              <a:t>Clinical Pathology Patient Care Quality</a:t>
            </a:r>
            <a:r>
              <a:rPr lang="en-US" sz="1400" b="1" u="sng" dirty="0" smtClean="0">
                <a:solidFill>
                  <a:schemeClr val="accent2"/>
                </a:solidFill>
              </a:rPr>
              <a:t/>
            </a:r>
            <a:br>
              <a:rPr lang="en-US" sz="1400" b="1" u="sng" dirty="0" smtClean="0">
                <a:solidFill>
                  <a:schemeClr val="accent2"/>
                </a:solidFill>
              </a:rPr>
            </a:br>
            <a:r>
              <a:rPr lang="en-US" sz="1400" b="1" u="sng" dirty="0" smtClean="0">
                <a:solidFill>
                  <a:schemeClr val="accent2"/>
                </a:solidFill>
              </a:rPr>
              <a:t/>
            </a:r>
            <a:br>
              <a:rPr lang="en-US" sz="1400" b="1" u="sng" dirty="0" smtClean="0">
                <a:solidFill>
                  <a:schemeClr val="accent2"/>
                </a:solidFill>
              </a:rPr>
            </a:br>
            <a:r>
              <a:rPr lang="en-US" sz="1600" dirty="0" smtClean="0">
                <a:solidFill>
                  <a:schemeClr val="accent2"/>
                </a:solidFill>
              </a:rPr>
              <a:t>Pathology-Blood Drive</a:t>
            </a:r>
            <a:endParaRPr lang="en-US" sz="1600" dirty="0" smtClean="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38980" y="990600"/>
            <a:ext cx="5267401"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4038600"/>
            <a:ext cx="5211763"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57981" y="6858000"/>
            <a:ext cx="6629400" cy="2677656"/>
          </a:xfrm>
          <a:prstGeom prst="rect">
            <a:avLst/>
          </a:prstGeom>
          <a:noFill/>
        </p:spPr>
        <p:txBody>
          <a:bodyPr wrap="square" rtlCol="0">
            <a:spAutoFit/>
          </a:bodyPr>
          <a:lstStyle/>
          <a:p>
            <a:pPr marL="285750" indent="-285750">
              <a:buFont typeface="Arial" pitchFamily="34" charset="0"/>
              <a:buChar char="•"/>
            </a:pPr>
            <a:r>
              <a:rPr lang="en-US" sz="1200" b="0" dirty="0" smtClean="0"/>
              <a:t>We have not been able to meet our goal despite numerous endeavors to create incentives for donors. We’ve also teamed up with Wolverines for Life for donor recruitment and Blood Battle events.</a:t>
            </a:r>
          </a:p>
          <a:p>
            <a:pPr marL="285750" indent="-285750">
              <a:buFont typeface="Arial" pitchFamily="34" charset="0"/>
              <a:buChar char="•"/>
            </a:pPr>
            <a:r>
              <a:rPr lang="en-US" sz="1200" b="0" dirty="0"/>
              <a:t>T</a:t>
            </a:r>
            <a:r>
              <a:rPr lang="en-US" sz="1200" b="0" dirty="0" smtClean="0"/>
              <a:t>ypically there are ~ 10 presenting donors per drive that are deferred either due to their current health status or answers on the donor questionnaire.</a:t>
            </a:r>
          </a:p>
          <a:p>
            <a:pPr marL="285750" indent="-285750">
              <a:buFont typeface="Arial" pitchFamily="34" charset="0"/>
              <a:buChar char="•"/>
            </a:pPr>
            <a:r>
              <a:rPr lang="en-US" sz="1200" b="0" dirty="0" smtClean="0"/>
              <a:t>We’ve consistently had a large number of no shows that hovers around 25% per drive.  Several investigations with direct communication to donors indicated people either forgot or were too busy to come to the appointment.</a:t>
            </a:r>
          </a:p>
          <a:p>
            <a:pPr marL="285750" indent="-285750">
              <a:buFont typeface="Arial" pitchFamily="34" charset="0"/>
              <a:buChar char="•"/>
            </a:pPr>
            <a:r>
              <a:rPr lang="en-US" sz="1200" b="0" dirty="0" smtClean="0"/>
              <a:t>In response to donor need we have moved the start time starting in August from 7am to 6am so more staff could donate before work.</a:t>
            </a:r>
          </a:p>
          <a:p>
            <a:pPr marL="285750" indent="-285750">
              <a:buFont typeface="Arial" pitchFamily="34" charset="0"/>
              <a:buChar char="•"/>
            </a:pPr>
            <a:r>
              <a:rPr lang="en-US" sz="1200" b="0" dirty="0" smtClean="0"/>
              <a:t>Blood drives are typically held monthly and can range from 1-2 days.  There are numerous other drives held throughout the University of Michigan campus.  </a:t>
            </a:r>
          </a:p>
          <a:p>
            <a:pPr marL="285750" indent="-285750">
              <a:buFont typeface="Arial" pitchFamily="34" charset="0"/>
              <a:buChar char="•"/>
            </a:pPr>
            <a:r>
              <a:rPr lang="en-US" sz="1200" b="0" dirty="0" smtClean="0"/>
              <a:t>Donors can find upcoming drives by going to </a:t>
            </a:r>
            <a:r>
              <a:rPr lang="en-US" sz="1200" dirty="0" smtClean="0">
                <a:solidFill>
                  <a:srgbClr val="FF0000"/>
                </a:solidFill>
              </a:rPr>
              <a:t>wwww.redcrossblood.org</a:t>
            </a:r>
            <a:r>
              <a:rPr lang="en-US" sz="1200" b="0" dirty="0" smtClean="0"/>
              <a:t> and searching under the </a:t>
            </a:r>
            <a:r>
              <a:rPr lang="en-US" sz="1200" dirty="0" smtClean="0">
                <a:solidFill>
                  <a:srgbClr val="000066"/>
                </a:solidFill>
              </a:rPr>
              <a:t>Sponsor Code=</a:t>
            </a:r>
            <a:r>
              <a:rPr lang="en-US" sz="1200" dirty="0" err="1" smtClean="0">
                <a:solidFill>
                  <a:srgbClr val="000066"/>
                </a:solidFill>
              </a:rPr>
              <a:t>goblue</a:t>
            </a:r>
            <a:endParaRPr lang="en-US" sz="1200" dirty="0">
              <a:solidFill>
                <a:srgbClr val="000066"/>
              </a:solidFill>
            </a:endParaRPr>
          </a:p>
        </p:txBody>
      </p:sp>
    </p:spTree>
    <p:extLst>
      <p:ext uri="{BB962C8B-B14F-4D97-AF65-F5344CB8AC3E}">
        <p14:creationId xmlns:p14="http://schemas.microsoft.com/office/powerpoint/2010/main" val="955614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Chemistry</a:t>
            </a:r>
            <a:endParaRPr lang="en-US" sz="1800" b="1" dirty="0" smtClean="0"/>
          </a:p>
        </p:txBody>
      </p:sp>
      <p:sp>
        <p:nvSpPr>
          <p:cNvPr id="7" name="Content Placeholder 5"/>
          <p:cNvSpPr>
            <a:spLocks noGrp="1" noChangeArrowheads="1"/>
          </p:cNvSpPr>
          <p:nvPr>
            <p:ph idx="1"/>
          </p:nvPr>
        </p:nvSpPr>
        <p:spPr>
          <a:xfrm>
            <a:off x="228600" y="4495800"/>
            <a:ext cx="3581400" cy="4952999"/>
          </a:xfrm>
          <a:prstGeom prst="rect">
            <a:avLst/>
          </a:prstGeom>
          <a:ln>
            <a:solidFill>
              <a:schemeClr val="tx1"/>
            </a:solidFill>
          </a:ln>
        </p:spPr>
        <p:txBody>
          <a:bodyPr/>
          <a:lstStyle/>
          <a:p>
            <a:pPr marL="0" indent="0" eaLnBrk="1" hangingPunct="1">
              <a:buFontTx/>
              <a:buNone/>
            </a:pPr>
            <a:r>
              <a:rPr lang="en-US" sz="1400" b="1" dirty="0" smtClean="0"/>
              <a:t>Description of Problem: </a:t>
            </a:r>
            <a:r>
              <a:rPr lang="en-US" sz="1400" dirty="0" smtClean="0"/>
              <a:t>The guaiac method for detecting blood in the stool as a detection of colorectal cancer requires the patient to adhere to several diet restrictions as well as to collect three separate stool samples.  Due to this complexity, we had low compliance (&lt;20%).  Newer methodologies such as IFOB are available that only require a single sample, no diet restrictions, and have a higher sensitivity.  </a:t>
            </a:r>
            <a:endParaRPr lang="en-US" sz="1400" b="1" dirty="0" smtClean="0"/>
          </a:p>
          <a:p>
            <a:pPr marL="0" indent="0" eaLnBrk="1" hangingPunct="1">
              <a:buFontTx/>
              <a:buNone/>
            </a:pPr>
            <a:r>
              <a:rPr lang="en-US" sz="1400" b="1" dirty="0" smtClean="0"/>
              <a:t>Impact of Problem: </a:t>
            </a:r>
          </a:p>
          <a:p>
            <a:pPr marL="0" indent="0" eaLnBrk="1" hangingPunct="1">
              <a:buFontTx/>
              <a:buNone/>
            </a:pPr>
            <a:r>
              <a:rPr lang="en-US" sz="1400" dirty="0"/>
              <a:t>Historically, the </a:t>
            </a:r>
            <a:r>
              <a:rPr lang="en-US" sz="1400" dirty="0" smtClean="0"/>
              <a:t>amount of guaiac </a:t>
            </a:r>
            <a:r>
              <a:rPr lang="en-US" sz="1400" dirty="0"/>
              <a:t>cards distributed had a low rate of </a:t>
            </a:r>
            <a:r>
              <a:rPr lang="en-US" sz="1400" dirty="0" smtClean="0"/>
              <a:t>return as indicated above.  Use of the newer immunochemical method has increased the rate of return more than two-fold due to ease of collection by the patient.  </a:t>
            </a:r>
            <a:endParaRPr lang="en-US" sz="1400" b="1" dirty="0"/>
          </a:p>
          <a:p>
            <a:pPr marL="0" indent="0" eaLnBrk="1" hangingPunct="1">
              <a:buFontTx/>
              <a:buNone/>
            </a:pPr>
            <a:endParaRPr lang="en-US" sz="1400" dirty="0"/>
          </a:p>
          <a:p>
            <a:pPr marL="0" indent="0" eaLnBrk="1" hangingPunct="1">
              <a:buFontTx/>
              <a:buNone/>
            </a:pPr>
            <a:r>
              <a:rPr lang="en-US" sz="1400" b="1" dirty="0" smtClean="0"/>
              <a:t>Reporter of Problem:</a:t>
            </a:r>
            <a:endParaRPr lang="en-US" sz="1400" b="1" dirty="0"/>
          </a:p>
          <a:p>
            <a:pPr marL="0" indent="0" eaLnBrk="1" hangingPunct="1">
              <a:buFontTx/>
              <a:buNone/>
            </a:pPr>
            <a:r>
              <a:rPr lang="en-US" sz="1400" dirty="0" smtClean="0"/>
              <a:t>Laboratories, physician offices</a:t>
            </a:r>
          </a:p>
        </p:txBody>
      </p:sp>
      <p:sp>
        <p:nvSpPr>
          <p:cNvPr id="8" name="Rectangle 3"/>
          <p:cNvSpPr txBox="1">
            <a:spLocks noChangeArrowheads="1"/>
          </p:cNvSpPr>
          <p:nvPr/>
        </p:nvSpPr>
        <p:spPr bwMode="auto">
          <a:xfrm>
            <a:off x="4012869" y="4495800"/>
            <a:ext cx="3064293" cy="49530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b="1" dirty="0" smtClean="0"/>
              <a:t>Description of </a:t>
            </a:r>
            <a:r>
              <a:rPr lang="en-US" sz="1400" dirty="0" smtClean="0"/>
              <a:t>Solution: </a:t>
            </a:r>
          </a:p>
          <a:p>
            <a:pPr marL="0" indent="0" eaLnBrk="1" hangingPunct="1">
              <a:buNone/>
            </a:pPr>
            <a:r>
              <a:rPr lang="en-US" sz="1400" b="0" dirty="0" smtClean="0"/>
              <a:t>Implement the immunochemical method for detection of colorectal cancer. Physicians would order the test when the kit was handed to the patient. </a:t>
            </a:r>
            <a:r>
              <a:rPr lang="en-US" sz="1400" b="0" dirty="0"/>
              <a:t>Pre-stamped envelopes provided to the patient will be returned to the laboratory where the test will be run. </a:t>
            </a:r>
            <a:endParaRPr lang="en-US" sz="1400" b="0" dirty="0" smtClean="0"/>
          </a:p>
          <a:p>
            <a:pPr marL="0" indent="0" eaLnBrk="1" hangingPunct="1">
              <a:buNone/>
            </a:pPr>
            <a:r>
              <a:rPr lang="en-US" sz="1400" dirty="0" smtClean="0"/>
              <a:t>How we know it worked:</a:t>
            </a:r>
          </a:p>
          <a:p>
            <a:pPr marL="0" indent="0" eaLnBrk="1" hangingPunct="1">
              <a:buNone/>
            </a:pPr>
            <a:r>
              <a:rPr lang="en-US" sz="1400" b="0" dirty="0" smtClean="0"/>
              <a:t> We continue to  see  a positive outcome relative to patient compliance with returning the kit for testing. </a:t>
            </a:r>
            <a:r>
              <a:rPr lang="en-US" sz="1400" b="0" dirty="0"/>
              <a:t>For the past 6 months we’ve seen a 1-2% increase each month.</a:t>
            </a:r>
          </a:p>
          <a:p>
            <a:pPr marL="0" indent="0" eaLnBrk="1" hangingPunct="1">
              <a:buNone/>
            </a:pPr>
            <a:r>
              <a:rPr lang="en-US" sz="1400" b="0" dirty="0" smtClean="0"/>
              <a:t>Since November 2013 we have increased compliance by 40%.  </a:t>
            </a:r>
          </a:p>
          <a:p>
            <a:pPr marL="0" indent="0" eaLnBrk="1" hangingPunct="1">
              <a:buNone/>
            </a:pPr>
            <a:endParaRPr lang="en-US" sz="1400" b="0" dirty="0"/>
          </a:p>
          <a:p>
            <a:pPr marL="0" indent="0" eaLnBrk="1" hangingPunct="1">
              <a:buNone/>
            </a:pPr>
            <a:r>
              <a:rPr lang="en-US" sz="1400" b="1" dirty="0" smtClean="0"/>
              <a:t>Date Solution Implemented</a:t>
            </a:r>
            <a:r>
              <a:rPr lang="en-US" sz="1400" dirty="0" smtClean="0"/>
              <a:t>: </a:t>
            </a:r>
            <a:r>
              <a:rPr lang="en-US" sz="1400" b="0" dirty="0" smtClean="0"/>
              <a:t>October 29,  2013</a:t>
            </a: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609" y="914401"/>
            <a:ext cx="686435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152400"/>
            <a:ext cx="6584950" cy="4905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a:t>
            </a: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40242" y="4586176"/>
            <a:ext cx="3429000" cy="4938824"/>
          </a:xfrm>
          <a:prstGeom prst="rect">
            <a:avLst/>
          </a:prstGeom>
          <a:ln>
            <a:solidFill>
              <a:schemeClr val="tx1"/>
            </a:solidFill>
          </a:ln>
        </p:spPr>
        <p:txBody>
          <a:bodyPr/>
          <a:lstStyle/>
          <a:p>
            <a:pPr marL="0" indent="0" eaLnBrk="1" hangingPunct="1">
              <a:buFontTx/>
              <a:buNone/>
            </a:pPr>
            <a:r>
              <a:rPr lang="en-US" sz="1400" b="1" dirty="0" smtClean="0"/>
              <a:t>Description of Problem: </a:t>
            </a:r>
          </a:p>
          <a:p>
            <a:pPr marL="0" indent="0" eaLnBrk="1" hangingPunct="1">
              <a:buFontTx/>
              <a:buNone/>
            </a:pPr>
            <a:r>
              <a:rPr lang="en-US" sz="1400" dirty="0" smtClean="0"/>
              <a:t>The Hematology lab created specific parameters related to the complete blood count that reflex to the pathologist for a review starting in 2005.</a:t>
            </a:r>
            <a:endParaRPr lang="en-US" sz="1400" dirty="0"/>
          </a:p>
          <a:p>
            <a:pPr marL="0" indent="0" eaLnBrk="1" hangingPunct="1">
              <a:buFontTx/>
              <a:buNone/>
            </a:pPr>
            <a:r>
              <a:rPr lang="en-US" sz="1400" b="1" dirty="0" smtClean="0"/>
              <a:t>Impact of Problem: </a:t>
            </a:r>
          </a:p>
          <a:p>
            <a:pPr marL="0" indent="0" eaLnBrk="1" hangingPunct="1">
              <a:buFontTx/>
              <a:buNone/>
            </a:pPr>
            <a:r>
              <a:rPr lang="en-US" sz="1400" dirty="0" smtClean="0"/>
              <a:t>If requests are not appropriate this can increase cost due to the additional pathologist review(path-rev). It can also impair the turnaround time for patients that require a </a:t>
            </a:r>
            <a:r>
              <a:rPr lang="en-US" sz="1400" dirty="0" smtClean="0"/>
              <a:t>pathologist </a:t>
            </a:r>
            <a:r>
              <a:rPr lang="en-US" sz="1400" dirty="0" smtClean="0"/>
              <a:t>review since there is no way to prioritize these if all of the slides are reviewed.</a:t>
            </a:r>
          </a:p>
          <a:p>
            <a:pPr marL="0" indent="0" eaLnBrk="1" hangingPunct="1">
              <a:buFontTx/>
              <a:buNone/>
            </a:pPr>
            <a:r>
              <a:rPr lang="en-US" sz="1400" b="1" dirty="0" smtClean="0"/>
              <a:t>Reporter of Problem: </a:t>
            </a:r>
          </a:p>
          <a:p>
            <a:pPr marL="0" indent="0" eaLnBrk="1" hangingPunct="1">
              <a:buFontTx/>
              <a:buNone/>
            </a:pPr>
            <a:r>
              <a:rPr lang="en-US" sz="1400" dirty="0" smtClean="0"/>
              <a:t>Hematology Pathologists/Staff</a:t>
            </a:r>
          </a:p>
          <a:p>
            <a:pPr marL="0" lvl="0" indent="0" eaLnBrk="1" hangingPunct="1">
              <a:buNone/>
            </a:pPr>
            <a:r>
              <a:rPr lang="en-US" sz="1400" b="1" dirty="0">
                <a:solidFill>
                  <a:srgbClr val="000000"/>
                </a:solidFill>
              </a:rPr>
              <a:t>Description of Solution</a:t>
            </a:r>
            <a:r>
              <a:rPr lang="en-US" sz="1400" dirty="0">
                <a:solidFill>
                  <a:srgbClr val="000000"/>
                </a:solidFill>
              </a:rPr>
              <a:t>: Alter the current policy </a:t>
            </a:r>
            <a:r>
              <a:rPr lang="en-US" sz="1400" dirty="0" smtClean="0">
                <a:solidFill>
                  <a:srgbClr val="000000"/>
                </a:solidFill>
              </a:rPr>
              <a:t>based on medical director guidance to </a:t>
            </a:r>
            <a:r>
              <a:rPr lang="en-US" sz="1400" dirty="0">
                <a:solidFill>
                  <a:srgbClr val="000000"/>
                </a:solidFill>
              </a:rPr>
              <a:t>allow </a:t>
            </a:r>
            <a:r>
              <a:rPr lang="en-US" sz="1400" dirty="0" smtClean="0">
                <a:solidFill>
                  <a:srgbClr val="000000"/>
                </a:solidFill>
              </a:rPr>
              <a:t>specially trained, competency assessed technologists </a:t>
            </a:r>
            <a:r>
              <a:rPr lang="en-US" sz="1400" dirty="0">
                <a:solidFill>
                  <a:srgbClr val="000000"/>
                </a:solidFill>
              </a:rPr>
              <a:t>to prescreen </a:t>
            </a:r>
            <a:r>
              <a:rPr lang="en-US" sz="1400" dirty="0" smtClean="0">
                <a:solidFill>
                  <a:srgbClr val="000000"/>
                </a:solidFill>
              </a:rPr>
              <a:t>p</a:t>
            </a:r>
            <a:r>
              <a:rPr lang="en-US" sz="1400" dirty="0" smtClean="0">
                <a:solidFill>
                  <a:srgbClr val="000000"/>
                </a:solidFill>
              </a:rPr>
              <a:t>ath-rev</a:t>
            </a:r>
            <a:r>
              <a:rPr lang="en-US" sz="1400" dirty="0" smtClean="0">
                <a:solidFill>
                  <a:srgbClr val="000000"/>
                </a:solidFill>
              </a:rPr>
              <a:t> </a:t>
            </a:r>
            <a:r>
              <a:rPr lang="en-US" sz="1400" dirty="0">
                <a:solidFill>
                  <a:srgbClr val="000000"/>
                </a:solidFill>
              </a:rPr>
              <a:t>slides. If screens are determined to be inappropriate </a:t>
            </a:r>
            <a:r>
              <a:rPr lang="en-US" sz="1400" dirty="0" smtClean="0">
                <a:solidFill>
                  <a:srgbClr val="000000"/>
                </a:solidFill>
              </a:rPr>
              <a:t>the</a:t>
            </a:r>
            <a:endParaRPr lang="en-US" sz="1400" dirty="0"/>
          </a:p>
        </p:txBody>
      </p:sp>
      <p:sp>
        <p:nvSpPr>
          <p:cNvPr id="4" name="Rectangle 3"/>
          <p:cNvSpPr txBox="1">
            <a:spLocks noChangeArrowheads="1"/>
          </p:cNvSpPr>
          <p:nvPr/>
        </p:nvSpPr>
        <p:spPr bwMode="auto">
          <a:xfrm>
            <a:off x="4012870" y="4572000"/>
            <a:ext cx="3064293" cy="49530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lvl="0" indent="0" eaLnBrk="1" hangingPunct="1">
              <a:buNone/>
            </a:pPr>
            <a:r>
              <a:rPr lang="en-US" sz="1400" b="0" dirty="0">
                <a:solidFill>
                  <a:srgbClr val="000000"/>
                </a:solidFill>
              </a:rPr>
              <a:t>p</a:t>
            </a:r>
            <a:r>
              <a:rPr lang="en-US" sz="1400" b="0" dirty="0" smtClean="0">
                <a:solidFill>
                  <a:srgbClr val="000000"/>
                </a:solidFill>
              </a:rPr>
              <a:t>ath-rev </a:t>
            </a:r>
            <a:r>
              <a:rPr lang="en-US" sz="1400" b="0" dirty="0">
                <a:solidFill>
                  <a:srgbClr val="000000"/>
                </a:solidFill>
              </a:rPr>
              <a:t>would be canceled by the technologist.</a:t>
            </a:r>
          </a:p>
          <a:p>
            <a:pPr marL="0" indent="0" eaLnBrk="1" hangingPunct="1">
              <a:buNone/>
            </a:pPr>
            <a:r>
              <a:rPr lang="en-US" sz="1400" dirty="0" smtClean="0"/>
              <a:t>How </a:t>
            </a:r>
            <a:r>
              <a:rPr lang="en-US" sz="1400" dirty="0" smtClean="0"/>
              <a:t>we know it worked?</a:t>
            </a:r>
          </a:p>
          <a:p>
            <a:pPr marL="0" indent="0" eaLnBrk="1" hangingPunct="1">
              <a:buNone/>
            </a:pPr>
            <a:r>
              <a:rPr lang="en-US" sz="1400" b="0" dirty="0" smtClean="0"/>
              <a:t>Over 40% of all orders requests received each month are canceled before reaching the pathologist thus saving time and decreasing the cost to the institution and patient.  Technologists are assessed monthly.  Approximately, 10 cases per month are reviewed rotated between 5 screener technologists.  This equates to each technologist being assessed twice per year.</a:t>
            </a:r>
          </a:p>
          <a:p>
            <a:pPr marL="0" indent="0" eaLnBrk="1" hangingPunct="1">
              <a:buNone/>
            </a:pPr>
            <a:r>
              <a:rPr lang="en-US" sz="1400" dirty="0" smtClean="0"/>
              <a:t>Areas </a:t>
            </a:r>
            <a:r>
              <a:rPr lang="en-US" sz="1400" dirty="0" smtClean="0"/>
              <a:t>for continued improvement: </a:t>
            </a:r>
            <a:r>
              <a:rPr lang="en-US" sz="1400" b="0" dirty="0" smtClean="0"/>
              <a:t>The Hematology lab is in the process of reviewing the criteria set to reflex the path-rev to determine which criteria require a pathologist intervention versus review by qualified technologists.</a:t>
            </a:r>
            <a:endParaRPr lang="en-US" sz="1400" dirty="0" smtClean="0"/>
          </a:p>
        </p:txBody>
      </p:sp>
      <p:pic>
        <p:nvPicPr>
          <p:cNvPr id="1028" name="Chart 2" descr="image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142999"/>
            <a:ext cx="6372225"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4135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81001" y="4724400"/>
            <a:ext cx="3429000" cy="4633686"/>
          </a:xfrm>
          <a:prstGeom prst="rect">
            <a:avLst/>
          </a:prstGeom>
          <a:ln>
            <a:solidFill>
              <a:schemeClr val="tx1"/>
            </a:solidFill>
          </a:ln>
        </p:spPr>
        <p:txBody>
          <a:bodyPr/>
          <a:lstStyle/>
          <a:p>
            <a:pPr marL="0" indent="0" eaLnBrk="1" hangingPunct="1">
              <a:buFontTx/>
              <a:buNone/>
            </a:pPr>
            <a:r>
              <a:rPr lang="en-US" sz="1400" b="1" dirty="0" smtClean="0"/>
              <a:t>Description of Problem: </a:t>
            </a:r>
          </a:p>
          <a:p>
            <a:pPr marL="0" indent="0" eaLnBrk="1" hangingPunct="1">
              <a:buFontTx/>
              <a:buNone/>
            </a:pPr>
            <a:r>
              <a:rPr lang="en-US" sz="1400" dirty="0" smtClean="0"/>
              <a:t>Historically, any MD requests have been processed as ordered.  During the past year, there has been an upward trend in the number of Pathology Review requests from providers.  Investigation into why this is occurring and whether the requests are appropriate and could be triaged in other ways in progress.</a:t>
            </a:r>
            <a:endParaRPr lang="en-US" sz="1400" dirty="0"/>
          </a:p>
          <a:p>
            <a:pPr marL="0" indent="0" eaLnBrk="1" hangingPunct="1">
              <a:buFontTx/>
              <a:buNone/>
            </a:pPr>
            <a:r>
              <a:rPr lang="en-US" sz="1400" b="1" dirty="0" smtClean="0"/>
              <a:t>Impact of Problem: </a:t>
            </a:r>
          </a:p>
          <a:p>
            <a:pPr marL="0" indent="0" eaLnBrk="1" hangingPunct="1">
              <a:buFontTx/>
              <a:buNone/>
            </a:pPr>
            <a:r>
              <a:rPr lang="en-US" sz="1400" dirty="0" smtClean="0"/>
              <a:t>If requests are not appropriate this results in the unneeded cost of Pathologist review and delays turnaround time for patients that should have a Pathologist review. </a:t>
            </a:r>
          </a:p>
          <a:p>
            <a:pPr marL="0" indent="0" eaLnBrk="1" hangingPunct="1">
              <a:buFontTx/>
              <a:buNone/>
            </a:pPr>
            <a:r>
              <a:rPr lang="en-US" sz="1400" b="1" dirty="0" smtClean="0"/>
              <a:t>Reporter of Problem: </a:t>
            </a:r>
          </a:p>
          <a:p>
            <a:pPr marL="0" indent="0" eaLnBrk="1" hangingPunct="1">
              <a:buFontTx/>
              <a:buNone/>
            </a:pPr>
            <a:r>
              <a:rPr lang="en-US" sz="1400" dirty="0" smtClean="0"/>
              <a:t>Hematology Pathologists/Staff</a:t>
            </a:r>
            <a:endParaRPr lang="en-US" sz="1400" dirty="0"/>
          </a:p>
        </p:txBody>
      </p:sp>
      <p:sp>
        <p:nvSpPr>
          <p:cNvPr id="4" name="Rectangle 3"/>
          <p:cNvSpPr txBox="1">
            <a:spLocks noChangeArrowheads="1"/>
          </p:cNvSpPr>
          <p:nvPr/>
        </p:nvSpPr>
        <p:spPr bwMode="auto">
          <a:xfrm>
            <a:off x="4012870" y="4724400"/>
            <a:ext cx="3064293" cy="46482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r>
              <a:rPr lang="en-US" sz="1400" kern="0" dirty="0" smtClean="0">
                <a:solidFill>
                  <a:srgbClr val="000000"/>
                </a:solidFill>
              </a:rPr>
              <a:t>Description </a:t>
            </a:r>
            <a:r>
              <a:rPr lang="en-US" sz="1400" kern="0" dirty="0">
                <a:solidFill>
                  <a:srgbClr val="000000"/>
                </a:solidFill>
              </a:rPr>
              <a:t>of Solution: </a:t>
            </a:r>
            <a:r>
              <a:rPr lang="en-US" sz="1400" b="0" kern="0" dirty="0" smtClean="0">
                <a:solidFill>
                  <a:srgbClr val="000000"/>
                </a:solidFill>
              </a:rPr>
              <a:t>Alter the current policy and allow technologists to prescreen </a:t>
            </a:r>
            <a:r>
              <a:rPr lang="en-US" sz="1400" b="0" kern="0" dirty="0">
                <a:solidFill>
                  <a:srgbClr val="000000"/>
                </a:solidFill>
              </a:rPr>
              <a:t>MD request </a:t>
            </a:r>
            <a:r>
              <a:rPr lang="en-US" sz="1400" b="0" kern="0" dirty="0" smtClean="0">
                <a:solidFill>
                  <a:srgbClr val="000000"/>
                </a:solidFill>
              </a:rPr>
              <a:t>slides </a:t>
            </a:r>
            <a:r>
              <a:rPr lang="en-US" sz="1400" b="0" kern="0" dirty="0"/>
              <a:t>after an initial audit by pathologist review of cases deemed not to require MD Path Review assures patient </a:t>
            </a:r>
            <a:r>
              <a:rPr lang="en-US" sz="1400" b="0" kern="0" dirty="0" smtClean="0"/>
              <a:t>safety</a:t>
            </a:r>
            <a:r>
              <a:rPr lang="en-US" sz="1400" b="0" kern="0" dirty="0" smtClean="0">
                <a:solidFill>
                  <a:srgbClr val="000000"/>
                </a:solidFill>
              </a:rPr>
              <a:t>. </a:t>
            </a:r>
            <a:r>
              <a:rPr lang="en-US" sz="1400" b="0" kern="0" dirty="0">
                <a:solidFill>
                  <a:srgbClr val="000000"/>
                </a:solidFill>
              </a:rPr>
              <a:t>If screens are determined to be inappropriate the </a:t>
            </a:r>
            <a:r>
              <a:rPr lang="en-US" sz="1400" b="0" kern="0" dirty="0" smtClean="0">
                <a:solidFill>
                  <a:srgbClr val="000000"/>
                </a:solidFill>
              </a:rPr>
              <a:t>MD Path Review would be canceled by the technologist. </a:t>
            </a:r>
          </a:p>
          <a:p>
            <a:pPr marL="0" indent="0" eaLnBrk="1" hangingPunct="1">
              <a:buFontTx/>
              <a:buNone/>
            </a:pPr>
            <a:r>
              <a:rPr lang="en-US" sz="1400" dirty="0" smtClean="0">
                <a:solidFill>
                  <a:srgbClr val="000000"/>
                </a:solidFill>
              </a:rPr>
              <a:t>How we know it worked?</a:t>
            </a:r>
          </a:p>
          <a:p>
            <a:pPr marL="0" indent="0" eaLnBrk="1" hangingPunct="1">
              <a:buFontTx/>
              <a:buNone/>
            </a:pPr>
            <a:r>
              <a:rPr lang="en-US" sz="1400" b="0" dirty="0" smtClean="0">
                <a:solidFill>
                  <a:srgbClr val="000000"/>
                </a:solidFill>
              </a:rPr>
              <a:t>TBD-Late 2014 is the anticipated target date for implementation.</a:t>
            </a:r>
            <a:endParaRPr lang="en-US" sz="1400" b="0" dirty="0">
              <a:solidFill>
                <a:srgbClr val="000000"/>
              </a:solidFill>
            </a:endParaRPr>
          </a:p>
          <a:p>
            <a:pPr marL="0" indent="0" eaLnBrk="1" hangingPunct="1">
              <a:buFontTx/>
              <a:buNone/>
            </a:pPr>
            <a:r>
              <a:rPr lang="en-US" sz="1400" dirty="0" smtClean="0">
                <a:solidFill>
                  <a:srgbClr val="000000"/>
                </a:solidFill>
              </a:rPr>
              <a:t>Areas for continued improvement: </a:t>
            </a:r>
            <a:r>
              <a:rPr lang="en-US" sz="1400" b="0" dirty="0" smtClean="0">
                <a:solidFill>
                  <a:srgbClr val="000000"/>
                </a:solidFill>
              </a:rPr>
              <a:t>Hematology will be investigating reasons why orders are received in error to providers (e.g. standing orders, errant orders, or improper reasons).</a:t>
            </a:r>
            <a:endParaRPr lang="en-US" sz="1400" dirty="0" smtClean="0">
              <a:solidFill>
                <a:srgbClr val="000000"/>
              </a:solidFill>
            </a:endParaRPr>
          </a:p>
        </p:txBody>
      </p:sp>
      <p:pic>
        <p:nvPicPr>
          <p:cNvPr id="2051" name="Chart 3" descr="image0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990600"/>
            <a:ext cx="6372225" cy="349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795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Microbiology</a:t>
            </a:r>
            <a:endParaRPr lang="en-US" sz="1800" b="1" dirty="0" smtClean="0"/>
          </a:p>
        </p:txBody>
      </p:sp>
      <p:sp>
        <p:nvSpPr>
          <p:cNvPr id="6" name="Content Placeholder 5"/>
          <p:cNvSpPr>
            <a:spLocks noGrp="1" noChangeArrowheads="1"/>
          </p:cNvSpPr>
          <p:nvPr>
            <p:ph idx="1"/>
          </p:nvPr>
        </p:nvSpPr>
        <p:spPr>
          <a:xfrm>
            <a:off x="144070" y="3581400"/>
            <a:ext cx="3657600" cy="5943600"/>
          </a:xfrm>
          <a:prstGeom prst="rect">
            <a:avLst/>
          </a:prstGeom>
          <a:ln>
            <a:solidFill>
              <a:schemeClr val="tx1"/>
            </a:solidFill>
          </a:ln>
        </p:spPr>
        <p:txBody>
          <a:bodyPr/>
          <a:lstStyle/>
          <a:p>
            <a:pPr marL="0" lvl="0" indent="0" eaLnBrk="1" hangingPunct="1">
              <a:buNone/>
            </a:pPr>
            <a:r>
              <a:rPr lang="en-US" sz="1400" b="1" dirty="0" smtClean="0"/>
              <a:t>Description of Problem: </a:t>
            </a:r>
            <a:r>
              <a:rPr lang="en-US" sz="1300" dirty="0">
                <a:solidFill>
                  <a:srgbClr val="000000"/>
                </a:solidFill>
              </a:rPr>
              <a:t>Rates of catheter associated urinary tract infections (CAUTI) are a metric benchmarked for quality of care for patients. The inpatient population is particularly prone to high rates of infection.  The CCMU (6D) is a focus of attention due to their patient population and propensity for positive urine cultures. The NHSN (National Healthcare Safety Network) benchmark is 2.9 infections per 1000 catheter days.  In 2013 the CCMU rate was 5.5. </a:t>
            </a:r>
            <a:r>
              <a:rPr lang="en-US" sz="1300" dirty="0"/>
              <a:t>While investigating </a:t>
            </a:r>
            <a:r>
              <a:rPr lang="en-US" sz="1300" dirty="0" smtClean="0"/>
              <a:t>the CCMU it </a:t>
            </a:r>
            <a:r>
              <a:rPr lang="en-US" sz="1300" dirty="0"/>
              <a:t>was discovered that the rate was falsely elevated due to a large number of false positive </a:t>
            </a:r>
            <a:r>
              <a:rPr lang="en-US" sz="1300" dirty="0" smtClean="0"/>
              <a:t>cultures (&gt;80 % non-pathogen yeast with 20% of these indicating a negative urinalysis).  </a:t>
            </a:r>
            <a:endParaRPr lang="en-US" sz="1300" dirty="0">
              <a:solidFill>
                <a:srgbClr val="000000"/>
              </a:solidFill>
            </a:endParaRPr>
          </a:p>
          <a:p>
            <a:pPr marL="0" indent="0">
              <a:buNone/>
            </a:pPr>
            <a:r>
              <a:rPr lang="en-US" sz="1400" b="1" dirty="0" smtClean="0"/>
              <a:t>Impact of Problem: </a:t>
            </a:r>
            <a:endParaRPr lang="en-US" sz="1400" dirty="0"/>
          </a:p>
          <a:p>
            <a:pPr marL="0" indent="0">
              <a:buNone/>
            </a:pPr>
            <a:r>
              <a:rPr lang="en-US" sz="1300" dirty="0" smtClean="0"/>
              <a:t>Clinically </a:t>
            </a:r>
            <a:r>
              <a:rPr lang="en-US" sz="1300" dirty="0"/>
              <a:t>irrelevant positive urine cultures can lead to additional testing and antibiotics, both of which may be </a:t>
            </a:r>
            <a:r>
              <a:rPr lang="en-US" sz="1300" dirty="0" smtClean="0"/>
              <a:t>unnecessary. Inefficient </a:t>
            </a:r>
            <a:r>
              <a:rPr lang="en-US" sz="1300" dirty="0"/>
              <a:t>use of resources to process these </a:t>
            </a:r>
            <a:r>
              <a:rPr lang="en-US" sz="1300" dirty="0" smtClean="0"/>
              <a:t>specimens is also a concern. </a:t>
            </a:r>
          </a:p>
          <a:p>
            <a:pPr marL="0" indent="0" eaLnBrk="1" hangingPunct="1">
              <a:buFontTx/>
              <a:buNone/>
            </a:pPr>
            <a:r>
              <a:rPr lang="en-US" sz="1400" b="1" dirty="0" smtClean="0"/>
              <a:t>Reporter of Problem: </a:t>
            </a:r>
            <a:r>
              <a:rPr lang="en-US" sz="1300" dirty="0" smtClean="0"/>
              <a:t>CCMU, Microbiology leadership &amp; Infection Control</a:t>
            </a:r>
          </a:p>
          <a:p>
            <a:pPr marL="0" indent="0" eaLnBrk="1" hangingPunct="1">
              <a:buFontTx/>
              <a:buNone/>
            </a:pPr>
            <a:r>
              <a:rPr lang="en-US" sz="1400" b="1" dirty="0"/>
              <a:t>Description of Solution</a:t>
            </a:r>
            <a:r>
              <a:rPr lang="en-US" sz="1400" dirty="0"/>
              <a:t>: </a:t>
            </a:r>
          </a:p>
          <a:p>
            <a:pPr marL="0" indent="0" eaLnBrk="1" hangingPunct="1">
              <a:buFontTx/>
              <a:buNone/>
            </a:pPr>
            <a:r>
              <a:rPr lang="en-US" sz="1300" dirty="0"/>
              <a:t>Several countermeasures are being implemented or addressed</a:t>
            </a:r>
            <a:r>
              <a:rPr lang="en-US" sz="1300" dirty="0" smtClean="0"/>
              <a:t>. </a:t>
            </a:r>
            <a:endParaRPr lang="en-US" sz="1300" dirty="0"/>
          </a:p>
          <a:p>
            <a:pPr marL="0" indent="0" eaLnBrk="1" hangingPunct="1">
              <a:buFontTx/>
              <a:buNone/>
            </a:pPr>
            <a:endParaRPr lang="en-US" sz="1400" dirty="0" smtClean="0"/>
          </a:p>
        </p:txBody>
      </p:sp>
      <p:sp>
        <p:nvSpPr>
          <p:cNvPr id="7" name="Rectangle 3"/>
          <p:cNvSpPr txBox="1">
            <a:spLocks noChangeArrowheads="1"/>
          </p:cNvSpPr>
          <p:nvPr/>
        </p:nvSpPr>
        <p:spPr bwMode="auto">
          <a:xfrm>
            <a:off x="3886200" y="877157"/>
            <a:ext cx="3276600" cy="8647844"/>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endParaRPr lang="en-US" sz="1400" dirty="0" smtClean="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r>
              <a:rPr lang="en-US" sz="1400" dirty="0" smtClean="0"/>
              <a:t>Areas for continued improvement:</a:t>
            </a:r>
          </a:p>
          <a:p>
            <a:pPr marL="342900" indent="-342900" eaLnBrk="1" hangingPunct="1">
              <a:buAutoNum type="arabicPeriod"/>
            </a:pPr>
            <a:r>
              <a:rPr lang="en-US" sz="1300" b="0" dirty="0" smtClean="0"/>
              <a:t>Data pertaining to the use of the UC and UA/URCC orders indicates that re-education regarding use of the test codes is warranted. This is being facilitated by Infection Control.</a:t>
            </a:r>
          </a:p>
          <a:p>
            <a:pPr marL="342900" indent="-342900" eaLnBrk="1" hangingPunct="1">
              <a:buAutoNum type="arabicPeriod"/>
            </a:pPr>
            <a:r>
              <a:rPr lang="en-US" sz="1300" b="0" dirty="0" smtClean="0"/>
              <a:t>Continue to revise Microbiology protocol for culture work-up</a:t>
            </a:r>
          </a:p>
          <a:p>
            <a:pPr marL="342900" indent="-342900" eaLnBrk="1" hangingPunct="1">
              <a:buFontTx/>
              <a:buAutoNum type="arabicPeriod"/>
            </a:pPr>
            <a:r>
              <a:rPr lang="en-US" sz="1300" b="0" dirty="0" smtClean="0"/>
              <a:t>The CCMU CAUTI rate has dropped </a:t>
            </a:r>
            <a:r>
              <a:rPr lang="en-US" sz="1300" b="0" dirty="0"/>
              <a:t>to 4.3 since </a:t>
            </a:r>
            <a:r>
              <a:rPr lang="en-US" sz="1300" b="0" dirty="0" smtClean="0"/>
              <a:t>countermeasures </a:t>
            </a:r>
            <a:r>
              <a:rPr lang="en-US" sz="1300" b="0" dirty="0"/>
              <a:t>have been </a:t>
            </a:r>
            <a:r>
              <a:rPr lang="en-US" sz="1300" b="0" dirty="0" smtClean="0"/>
              <a:t>implemented, however rates need to meet the NHSN benchmark of 2.9.</a:t>
            </a:r>
            <a:endParaRPr lang="en-US" sz="1300" b="0" dirty="0"/>
          </a:p>
          <a:p>
            <a:pPr marL="342900" indent="-342900" eaLnBrk="1" hangingPunct="1">
              <a:buAutoNum type="arabicPeriod"/>
            </a:pPr>
            <a:endParaRPr lang="en-US" sz="1400" b="0" dirty="0" smtClean="0"/>
          </a:p>
          <a:p>
            <a:pPr marL="0" indent="0" eaLnBrk="1" hangingPunct="1">
              <a:buNone/>
            </a:pPr>
            <a:endParaRPr lang="en-US" sz="1400" b="0" dirty="0" smtClean="0"/>
          </a:p>
        </p:txBody>
      </p:sp>
      <p:graphicFrame>
        <p:nvGraphicFramePr>
          <p:cNvPr id="2" name="Table 1"/>
          <p:cNvGraphicFramePr>
            <a:graphicFrameLocks noGrp="1"/>
          </p:cNvGraphicFramePr>
          <p:nvPr>
            <p:extLst>
              <p:ext uri="{D42A27DB-BD31-4B8C-83A1-F6EECF244321}">
                <p14:modId xmlns:p14="http://schemas.microsoft.com/office/powerpoint/2010/main" val="734564918"/>
              </p:ext>
            </p:extLst>
          </p:nvPr>
        </p:nvGraphicFramePr>
        <p:xfrm>
          <a:off x="3962400" y="1219200"/>
          <a:ext cx="3124200" cy="4602480"/>
        </p:xfrm>
        <a:graphic>
          <a:graphicData uri="http://schemas.openxmlformats.org/drawingml/2006/table">
            <a:tbl>
              <a:tblPr firstRow="1" bandRow="1">
                <a:tableStyleId>{5C22544A-7EE6-4342-B048-85BDC9FD1C3A}</a:tableStyleId>
              </a:tblPr>
              <a:tblGrid>
                <a:gridCol w="1574950"/>
                <a:gridCol w="1549250"/>
              </a:tblGrid>
              <a:tr h="266327">
                <a:tc>
                  <a:txBody>
                    <a:bodyPr/>
                    <a:lstStyle/>
                    <a:p>
                      <a:r>
                        <a:rPr lang="en-US" sz="1400" dirty="0" smtClean="0"/>
                        <a:t>Root Cause</a:t>
                      </a:r>
                      <a:endParaRPr lang="en-US" sz="1400" dirty="0"/>
                    </a:p>
                  </a:txBody>
                  <a:tcPr/>
                </a:tc>
                <a:tc>
                  <a:txBody>
                    <a:bodyPr/>
                    <a:lstStyle/>
                    <a:p>
                      <a:r>
                        <a:rPr lang="en-US" sz="1400" dirty="0" smtClean="0"/>
                        <a:t>Follow-up</a:t>
                      </a:r>
                      <a:endParaRPr lang="en-US" sz="1400" dirty="0"/>
                    </a:p>
                  </a:txBody>
                  <a:tcPr/>
                </a:tc>
              </a:tr>
              <a:tr h="459687">
                <a:tc>
                  <a:txBody>
                    <a:bodyPr/>
                    <a:lstStyle/>
                    <a:p>
                      <a:r>
                        <a:rPr lang="en-US" sz="1200" dirty="0" smtClean="0"/>
                        <a:t>Ordering cultures on asymptomatic patients</a:t>
                      </a:r>
                      <a:endParaRPr lang="en-US" sz="1200" dirty="0"/>
                    </a:p>
                  </a:txBody>
                  <a:tcPr/>
                </a:tc>
                <a:tc>
                  <a:txBody>
                    <a:bodyPr/>
                    <a:lstStyle/>
                    <a:p>
                      <a:r>
                        <a:rPr lang="en-US" sz="1200" dirty="0" smtClean="0"/>
                        <a:t>Training</a:t>
                      </a:r>
                      <a:r>
                        <a:rPr lang="en-US" sz="1200" baseline="0" dirty="0" smtClean="0"/>
                        <a:t> for care providers on proper test utilization</a:t>
                      </a:r>
                      <a:endParaRPr lang="en-US" sz="1200" dirty="0"/>
                    </a:p>
                  </a:txBody>
                  <a:tcPr/>
                </a:tc>
              </a:tr>
              <a:tr h="591027">
                <a:tc>
                  <a:txBody>
                    <a:bodyPr/>
                    <a:lstStyle/>
                    <a:p>
                      <a:r>
                        <a:rPr lang="en-US" sz="1200" dirty="0" smtClean="0"/>
                        <a:t>Collecting specimens from urine catheter bag not the catheter</a:t>
                      </a:r>
                      <a:r>
                        <a:rPr lang="en-US" sz="1200" baseline="0" dirty="0" smtClean="0"/>
                        <a:t> line</a:t>
                      </a:r>
                      <a:endParaRPr lang="en-US" sz="1200" dirty="0"/>
                    </a:p>
                  </a:txBody>
                  <a:tcPr/>
                </a:tc>
                <a:tc>
                  <a:txBody>
                    <a:bodyPr/>
                    <a:lstStyle/>
                    <a:p>
                      <a:r>
                        <a:rPr lang="en-US" sz="1200" dirty="0" smtClean="0"/>
                        <a:t>Training implemented</a:t>
                      </a:r>
                      <a:r>
                        <a:rPr lang="en-US" sz="1200" baseline="0" dirty="0" smtClean="0"/>
                        <a:t> for nursing</a:t>
                      </a:r>
                      <a:endParaRPr lang="en-US" sz="1200" dirty="0"/>
                    </a:p>
                  </a:txBody>
                  <a:tcPr/>
                </a:tc>
              </a:tr>
              <a:tr h="722366">
                <a:tc>
                  <a:txBody>
                    <a:bodyPr/>
                    <a:lstStyle/>
                    <a:p>
                      <a:r>
                        <a:rPr lang="en-US" sz="1200" dirty="0" smtClean="0"/>
                        <a:t>Delays</a:t>
                      </a:r>
                      <a:r>
                        <a:rPr lang="en-US" sz="1200" baseline="0" dirty="0" smtClean="0"/>
                        <a:t> in transport cause bacterial growth=false positives</a:t>
                      </a:r>
                      <a:endParaRPr lang="en-US" sz="1200" dirty="0"/>
                    </a:p>
                  </a:txBody>
                  <a:tcPr/>
                </a:tc>
                <a:tc>
                  <a:txBody>
                    <a:bodyPr/>
                    <a:lstStyle/>
                    <a:p>
                      <a:r>
                        <a:rPr lang="en-US" sz="1200" dirty="0" smtClean="0"/>
                        <a:t>Use BD urine </a:t>
                      </a:r>
                      <a:r>
                        <a:rPr lang="en-US" sz="1200" dirty="0" err="1" smtClean="0"/>
                        <a:t>vacutainers</a:t>
                      </a:r>
                      <a:r>
                        <a:rPr lang="en-US" sz="1200" baseline="0" dirty="0" smtClean="0"/>
                        <a:t> for collections to increase storage time at room temp</a:t>
                      </a:r>
                      <a:endParaRPr lang="en-US" sz="1200" dirty="0"/>
                    </a:p>
                  </a:txBody>
                  <a:tcPr/>
                </a:tc>
              </a:tr>
              <a:tr h="722366">
                <a:tc>
                  <a:txBody>
                    <a:bodyPr/>
                    <a:lstStyle/>
                    <a:p>
                      <a:r>
                        <a:rPr lang="en-US" sz="1200" dirty="0" smtClean="0"/>
                        <a:t>Triage</a:t>
                      </a:r>
                      <a:r>
                        <a:rPr lang="en-US" sz="1200" baseline="0" dirty="0" smtClean="0"/>
                        <a:t> screening test UC (UA with reflex URCC) not available for inpatients</a:t>
                      </a:r>
                      <a:endParaRPr lang="en-US" sz="1200" dirty="0"/>
                    </a:p>
                  </a:txBody>
                  <a:tcPr/>
                </a:tc>
                <a:tc>
                  <a:txBody>
                    <a:bodyPr/>
                    <a:lstStyle/>
                    <a:p>
                      <a:r>
                        <a:rPr lang="en-US" sz="1200" dirty="0" smtClean="0"/>
                        <a:t>Made UC</a:t>
                      </a:r>
                      <a:r>
                        <a:rPr lang="en-US" sz="1200" baseline="0" dirty="0" smtClean="0"/>
                        <a:t> available for inpatients</a:t>
                      </a:r>
                      <a:endParaRPr lang="en-US" sz="1200" dirty="0"/>
                    </a:p>
                  </a:txBody>
                  <a:tcPr/>
                </a:tc>
              </a:tr>
              <a:tr h="591027">
                <a:tc>
                  <a:txBody>
                    <a:bodyPr/>
                    <a:lstStyle/>
                    <a:p>
                      <a:r>
                        <a:rPr lang="en-US" sz="1200" dirty="0" smtClean="0"/>
                        <a:t>Urine cultures being</a:t>
                      </a:r>
                      <a:r>
                        <a:rPr lang="en-US" sz="1200" baseline="0" dirty="0" smtClean="0"/>
                        <a:t> “over worked”</a:t>
                      </a:r>
                      <a:endParaRPr lang="en-US" sz="1200" dirty="0"/>
                    </a:p>
                  </a:txBody>
                  <a:tcPr/>
                </a:tc>
                <a:tc>
                  <a:txBody>
                    <a:bodyPr/>
                    <a:lstStyle/>
                    <a:p>
                      <a:r>
                        <a:rPr lang="en-US" sz="1200" dirty="0" smtClean="0"/>
                        <a:t>Modify protocols</a:t>
                      </a:r>
                      <a:r>
                        <a:rPr lang="en-US" sz="1200" baseline="0" dirty="0" smtClean="0"/>
                        <a:t> for urine specimens to be consistent with guidelines</a:t>
                      </a:r>
                      <a:endParaRPr lang="en-US" sz="1200" dirty="0"/>
                    </a:p>
                  </a:txBody>
                  <a:tcPr/>
                </a:tc>
              </a:tr>
            </a:tbl>
          </a:graphicData>
        </a:graphic>
      </p:graphicFrame>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463" y="877156"/>
            <a:ext cx="3508374" cy="26280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2971800" y="2667000"/>
            <a:ext cx="832237" cy="738664"/>
          </a:xfrm>
          <a:prstGeom prst="rect">
            <a:avLst/>
          </a:prstGeom>
          <a:noFill/>
        </p:spPr>
        <p:txBody>
          <a:bodyPr wrap="square" rtlCol="0">
            <a:spAutoFit/>
          </a:bodyPr>
          <a:lstStyle/>
          <a:p>
            <a:r>
              <a:rPr lang="en-US" sz="700" dirty="0" smtClean="0">
                <a:solidFill>
                  <a:srgbClr val="FF0000"/>
                </a:solidFill>
              </a:rPr>
              <a:t>URCC</a:t>
            </a:r>
            <a:r>
              <a:rPr lang="en-US" sz="700" dirty="0" smtClean="0"/>
              <a:t>=urine culture</a:t>
            </a:r>
          </a:p>
          <a:p>
            <a:r>
              <a:rPr lang="en-US" sz="700" dirty="0" smtClean="0">
                <a:solidFill>
                  <a:srgbClr val="FF0000"/>
                </a:solidFill>
              </a:rPr>
              <a:t>UA</a:t>
            </a:r>
            <a:r>
              <a:rPr lang="en-US" sz="700" dirty="0" smtClean="0"/>
              <a:t>=urinalysis</a:t>
            </a:r>
          </a:p>
          <a:p>
            <a:r>
              <a:rPr lang="en-US" sz="700" dirty="0" smtClean="0">
                <a:solidFill>
                  <a:srgbClr val="FF0000"/>
                </a:solidFill>
              </a:rPr>
              <a:t>UC</a:t>
            </a:r>
            <a:r>
              <a:rPr lang="en-US" sz="700" dirty="0" smtClean="0"/>
              <a:t>=UA with reflex URCC if UA=positive</a:t>
            </a:r>
            <a:endParaRPr lang="en-US" sz="7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Point of Care</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228600" y="3175516"/>
            <a:ext cx="3429000" cy="6197083"/>
          </a:xfrm>
          <a:prstGeom prst="rect">
            <a:avLst/>
          </a:prstGeom>
          <a:ln>
            <a:solidFill>
              <a:schemeClr val="tx1"/>
            </a:solidFill>
          </a:ln>
        </p:spPr>
        <p:txBody>
          <a:bodyPr/>
          <a:lstStyle/>
          <a:p>
            <a:pPr marL="0" indent="0" eaLnBrk="1" hangingPunct="1">
              <a:buFontTx/>
              <a:buNone/>
            </a:pPr>
            <a:r>
              <a:rPr lang="en-US" sz="1200" b="1" dirty="0" smtClean="0"/>
              <a:t>Description of Problem:</a:t>
            </a:r>
          </a:p>
          <a:p>
            <a:pPr marL="0" indent="0" eaLnBrk="1" hangingPunct="1">
              <a:buFontTx/>
              <a:buNone/>
            </a:pPr>
            <a:r>
              <a:rPr lang="en-US" sz="1200" dirty="0" smtClean="0"/>
              <a:t>Once MiChart was implemented, a </a:t>
            </a:r>
            <a:r>
              <a:rPr lang="en-US" sz="1200" dirty="0"/>
              <a:t>change  </a:t>
            </a:r>
            <a:r>
              <a:rPr lang="en-US" sz="1200" dirty="0" smtClean="0"/>
              <a:t>occurred in how the patient was identified</a:t>
            </a:r>
            <a:r>
              <a:rPr lang="en-US" sz="1200" b="1" dirty="0" smtClean="0"/>
              <a:t>.  </a:t>
            </a:r>
            <a:r>
              <a:rPr lang="en-US" sz="1200" dirty="0" smtClean="0"/>
              <a:t>In order to correlate billing information relative to the specific patient stay, the CSN number on the patient’s wristband is used rather than the MRN. The patient’s wristband was changed so that the glucometer CSN number is now a 1D barcode versus the MRN which is a 2D barcode. Since making this change, numerous errors have occurred where the MRN was manually entered by mistake into the RAALS laboratory middleware.  The RAALS middleware requires the current CSN to function properly. </a:t>
            </a:r>
          </a:p>
          <a:p>
            <a:pPr marL="0" indent="0" eaLnBrk="1" hangingPunct="1">
              <a:buFontTx/>
              <a:buNone/>
            </a:pPr>
            <a:r>
              <a:rPr lang="en-US" sz="1200" b="1" dirty="0" smtClean="0"/>
              <a:t>Impact of Problem: </a:t>
            </a:r>
            <a:r>
              <a:rPr lang="en-US" sz="1200" dirty="0" smtClean="0"/>
              <a:t>The errors cause a delay in results being reported to the patient record.  Additionally,  the corrective action is for the POC Coordinator to match the misidentified patient results and then manually report them to the correct CSN.  This opens the opportunity for human transcription errors along with inefficient use of the coordinator’s time to work on other tasks.</a:t>
            </a:r>
            <a:endParaRPr lang="en-US" sz="1200" b="1" dirty="0" smtClean="0"/>
          </a:p>
          <a:p>
            <a:pPr marL="0" indent="0" eaLnBrk="1" hangingPunct="1">
              <a:buFontTx/>
              <a:buNone/>
            </a:pPr>
            <a:r>
              <a:rPr lang="en-US" sz="1200" b="1" dirty="0" smtClean="0"/>
              <a:t>Reporter of Problem:  </a:t>
            </a:r>
            <a:r>
              <a:rPr lang="en-US" sz="1200" dirty="0" smtClean="0"/>
              <a:t>POC Coordinator &amp; Nursing Leadership</a:t>
            </a:r>
          </a:p>
          <a:p>
            <a:pPr marL="0" indent="0" eaLnBrk="1" hangingPunct="1">
              <a:buFontTx/>
              <a:buNone/>
            </a:pPr>
            <a:r>
              <a:rPr lang="en-US" sz="1200" b="1" dirty="0">
                <a:solidFill>
                  <a:srgbClr val="000000"/>
                </a:solidFill>
              </a:rPr>
              <a:t>Description of Root Causes Identified: </a:t>
            </a:r>
          </a:p>
          <a:p>
            <a:pPr eaLnBrk="1" hangingPunct="1"/>
            <a:r>
              <a:rPr lang="en-US" sz="1200" dirty="0">
                <a:solidFill>
                  <a:srgbClr val="000000"/>
                </a:solidFill>
              </a:rPr>
              <a:t>Nursing is not able to access the barcode and has to manually enter CSN.  This can be entered incorrectly or the MRN is used which is traditionally used for other methods of </a:t>
            </a:r>
            <a:r>
              <a:rPr lang="en-US" sz="1200" dirty="0" smtClean="0">
                <a:solidFill>
                  <a:srgbClr val="000000"/>
                </a:solidFill>
              </a:rPr>
              <a:t>identifying patients.</a:t>
            </a:r>
            <a:endParaRPr lang="en-US" sz="1200" b="1" dirty="0" smtClean="0"/>
          </a:p>
        </p:txBody>
      </p:sp>
      <p:sp>
        <p:nvSpPr>
          <p:cNvPr id="4" name="Rectangle 3"/>
          <p:cNvSpPr txBox="1">
            <a:spLocks noChangeArrowheads="1"/>
          </p:cNvSpPr>
          <p:nvPr/>
        </p:nvSpPr>
        <p:spPr bwMode="auto">
          <a:xfrm>
            <a:off x="3862431" y="3175784"/>
            <a:ext cx="3190963" cy="6196816"/>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r>
              <a:rPr lang="en-US" sz="1150" b="0" dirty="0" smtClean="0">
                <a:solidFill>
                  <a:srgbClr val="000000"/>
                </a:solidFill>
              </a:rPr>
              <a:t>This is especially true of pediatric wristbands which are smaller. Nurse educators have refocused training on this aspect. Investigation into modifying the patient wristband to allow more barcodes to be visible is ongoing by MiChart.</a:t>
            </a:r>
          </a:p>
          <a:p>
            <a:pPr eaLnBrk="1" hangingPunct="1"/>
            <a:r>
              <a:rPr lang="en-US" sz="1150" b="0" dirty="0" smtClean="0">
                <a:solidFill>
                  <a:srgbClr val="000000"/>
                </a:solidFill>
              </a:rPr>
              <a:t>CSN mismatch-Examples of patients presenting at the ER or IPLV(Inpatient Like Venues) and then admitted on a different day (thus different CSN) still have their “old” wristband on which is no longer valid.</a:t>
            </a:r>
            <a:r>
              <a:rPr lang="en-US" sz="1150" b="0" dirty="0" smtClean="0">
                <a:solidFill>
                  <a:srgbClr val="FF0000"/>
                </a:solidFill>
              </a:rPr>
              <a:t> </a:t>
            </a:r>
            <a:r>
              <a:rPr lang="en-US" sz="1150" b="0" dirty="0" smtClean="0">
                <a:solidFill>
                  <a:srgbClr val="000000"/>
                </a:solidFill>
              </a:rPr>
              <a:t>Wristband printing-future visit day used to print wristband.  Practice change by nursing to replace patient wrist band every time patient comes or returns to the floor (e.g. go to OR </a:t>
            </a:r>
            <a:r>
              <a:rPr lang="en-US" sz="1150" b="0" dirty="0" err="1" smtClean="0">
                <a:solidFill>
                  <a:srgbClr val="000000"/>
                </a:solidFill>
              </a:rPr>
              <a:t>or</a:t>
            </a:r>
            <a:r>
              <a:rPr lang="en-US" sz="1150" b="0" dirty="0" smtClean="0">
                <a:solidFill>
                  <a:srgbClr val="000000"/>
                </a:solidFill>
              </a:rPr>
              <a:t> procedure area and come back).</a:t>
            </a:r>
          </a:p>
          <a:p>
            <a:pPr eaLnBrk="1" hangingPunct="1"/>
            <a:r>
              <a:rPr lang="en-US" sz="1150" b="0" dirty="0" smtClean="0">
                <a:solidFill>
                  <a:srgbClr val="000000"/>
                </a:solidFill>
              </a:rPr>
              <a:t>Identified reasons why nurses are manually entering MRNs and implementing countermeasures to address delays in downloading patient names &amp; results to the patient’s record.</a:t>
            </a:r>
          </a:p>
          <a:p>
            <a:pPr marL="0" indent="0" eaLnBrk="1" hangingPunct="1">
              <a:buFontTx/>
              <a:buNone/>
            </a:pPr>
            <a:r>
              <a:rPr lang="en-US" sz="1200" dirty="0" smtClean="0">
                <a:solidFill>
                  <a:srgbClr val="000000"/>
                </a:solidFill>
              </a:rPr>
              <a:t>How we know it worked:</a:t>
            </a:r>
          </a:p>
          <a:p>
            <a:pPr marL="0" indent="0" eaLnBrk="1" hangingPunct="1">
              <a:buFontTx/>
              <a:buNone/>
            </a:pPr>
            <a:r>
              <a:rPr lang="en-US" sz="1150" b="0" dirty="0" smtClean="0">
                <a:solidFill>
                  <a:srgbClr val="000000"/>
                </a:solidFill>
              </a:rPr>
              <a:t>We continue to see a decrease in the number of incidents that are largely composed of glucometer errors.  In the coming months it’s anticipated this will continue to decrease </a:t>
            </a:r>
            <a:r>
              <a:rPr lang="en-US" sz="1150" b="0" dirty="0" smtClean="0"/>
              <a:t>because our new glucometers have </a:t>
            </a:r>
            <a:r>
              <a:rPr lang="en-US" sz="1150" b="0" dirty="0" smtClean="0">
                <a:solidFill>
                  <a:srgbClr val="000000"/>
                </a:solidFill>
              </a:rPr>
              <a:t>screens that display the patient’s name when the barcode is scanned. We are also working with nursing to address the core reasons why nurses might manually enter an ID. This may involve modifications of the patient wristband.</a:t>
            </a:r>
          </a:p>
          <a:p>
            <a:pPr marL="0" indent="0" eaLnBrk="1" hangingPunct="1">
              <a:buFontTx/>
              <a:buNone/>
            </a:pPr>
            <a:endParaRPr lang="en-US" sz="1200" dirty="0">
              <a:solidFill>
                <a:srgbClr val="000000"/>
              </a:solidFill>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053" t="23851" r="9102" b="5928"/>
          <a:stretch/>
        </p:blipFill>
        <p:spPr bwMode="auto">
          <a:xfrm>
            <a:off x="228601" y="727441"/>
            <a:ext cx="6934200" cy="2396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914400" y="1896762"/>
            <a:ext cx="1905000" cy="584775"/>
          </a:xfrm>
          <a:prstGeom prst="rect">
            <a:avLst/>
          </a:prstGeom>
          <a:noFill/>
        </p:spPr>
        <p:txBody>
          <a:bodyPr wrap="square" rtlCol="0">
            <a:spAutoFit/>
          </a:bodyPr>
          <a:lstStyle/>
          <a:p>
            <a:r>
              <a:rPr lang="en-US" sz="800" dirty="0" smtClean="0">
                <a:solidFill>
                  <a:srgbClr val="FF0000"/>
                </a:solidFill>
              </a:rPr>
              <a:t>*</a:t>
            </a:r>
            <a:r>
              <a:rPr lang="en-US" sz="800" dirty="0" smtClean="0">
                <a:solidFill>
                  <a:srgbClr val="000000"/>
                </a:solidFill>
              </a:rPr>
              <a:t>Note Aug 2013 data decreased due to POC coordinator absence and RMPRO reports not entered during this time frame.</a:t>
            </a:r>
            <a:endParaRPr lang="en-US" sz="800" dirty="0">
              <a:solidFill>
                <a:srgbClr val="000000"/>
              </a:solidFill>
            </a:endParaRPr>
          </a:p>
        </p:txBody>
      </p:sp>
      <p:sp>
        <p:nvSpPr>
          <p:cNvPr id="5" name="TextBox 4"/>
          <p:cNvSpPr txBox="1"/>
          <p:nvPr/>
        </p:nvSpPr>
        <p:spPr>
          <a:xfrm>
            <a:off x="3505201" y="2296871"/>
            <a:ext cx="381000" cy="369332"/>
          </a:xfrm>
          <a:prstGeom prst="rect">
            <a:avLst/>
          </a:prstGeom>
          <a:noFill/>
        </p:spPr>
        <p:txBody>
          <a:bodyPr wrap="square" rtlCol="0">
            <a:spAutoFit/>
          </a:bodyPr>
          <a:lstStyle/>
          <a:p>
            <a:r>
              <a:rPr lang="en-US" sz="1800" dirty="0" smtClean="0">
                <a:solidFill>
                  <a:srgbClr val="FF0000"/>
                </a:solidFill>
              </a:rPr>
              <a:t> *</a:t>
            </a:r>
            <a:endParaRPr lang="en-US" sz="1800" dirty="0">
              <a:solidFill>
                <a:srgbClr val="FF0000"/>
              </a:solidFill>
            </a:endParaRPr>
          </a:p>
        </p:txBody>
      </p:sp>
    </p:spTree>
    <p:extLst>
      <p:ext uri="{BB962C8B-B14F-4D97-AF65-F5344CB8AC3E}">
        <p14:creationId xmlns:p14="http://schemas.microsoft.com/office/powerpoint/2010/main" val="1713045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rot="16200000">
            <a:off x="-2570956" y="4399757"/>
            <a:ext cx="6584950" cy="1138237"/>
          </a:xfrm>
        </p:spPr>
        <p:txBody>
          <a:bodyPr/>
          <a:lstStyle/>
          <a:p>
            <a:r>
              <a:rPr lang="en-US" sz="1400" b="1" dirty="0" smtClean="0">
                <a:solidFill>
                  <a:schemeClr val="accent2"/>
                </a:solidFill>
              </a:rPr>
              <a:t>Clinical Pathology Quality and Performance</a:t>
            </a:r>
            <a:r>
              <a:rPr lang="en-US" sz="1400" b="1" u="sng" dirty="0" smtClean="0">
                <a:solidFill>
                  <a:schemeClr val="accent2"/>
                </a:solidFill>
              </a:rPr>
              <a:t/>
            </a:r>
            <a:br>
              <a:rPr lang="en-US" sz="1400" b="1" u="sng" dirty="0" smtClean="0">
                <a:solidFill>
                  <a:schemeClr val="accent2"/>
                </a:solidFill>
              </a:rPr>
            </a:br>
            <a:r>
              <a:rPr lang="en-US" sz="1400" b="1" u="sng" dirty="0" smtClean="0">
                <a:solidFill>
                  <a:schemeClr val="accent2"/>
                </a:solidFill>
              </a:rPr>
              <a:t/>
            </a:r>
            <a:br>
              <a:rPr lang="en-US" sz="1400" b="1" u="sng" dirty="0" smtClean="0">
                <a:solidFill>
                  <a:schemeClr val="accent2"/>
                </a:solidFill>
              </a:rPr>
            </a:br>
            <a:r>
              <a:rPr lang="en-US" sz="1400" dirty="0" smtClean="0">
                <a:solidFill>
                  <a:schemeClr val="accent2"/>
                </a:solidFill>
              </a:rPr>
              <a:t>Health Center Safety Audits</a:t>
            </a:r>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endParaRPr lang="en-US" sz="1400" dirty="0" smtClean="0"/>
          </a:p>
        </p:txBody>
      </p:sp>
      <p:sp>
        <p:nvSpPr>
          <p:cNvPr id="2" name="TextBox 1"/>
          <p:cNvSpPr txBox="1"/>
          <p:nvPr/>
        </p:nvSpPr>
        <p:spPr>
          <a:xfrm rot="16200000">
            <a:off x="4048899" y="4838700"/>
            <a:ext cx="5257800" cy="553998"/>
          </a:xfrm>
          <a:prstGeom prst="rect">
            <a:avLst/>
          </a:prstGeom>
          <a:noFill/>
        </p:spPr>
        <p:txBody>
          <a:bodyPr wrap="square" rtlCol="0">
            <a:spAutoFit/>
          </a:bodyPr>
          <a:lstStyle/>
          <a:p>
            <a:r>
              <a:rPr lang="en-US" dirty="0" smtClean="0"/>
              <a:t>Safety Audits were performed by the Pathology Safety Liaisons between </a:t>
            </a:r>
            <a:r>
              <a:rPr lang="en-US" dirty="0"/>
              <a:t>March </a:t>
            </a:r>
            <a:r>
              <a:rPr lang="en-US" dirty="0" smtClean="0"/>
              <a:t>and September </a:t>
            </a:r>
            <a:r>
              <a:rPr lang="en-US" dirty="0"/>
              <a:t>2014</a:t>
            </a:r>
            <a:r>
              <a:rPr lang="en-US" dirty="0" smtClean="0"/>
              <a:t>.</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761999" y="2057399"/>
            <a:ext cx="9067799" cy="5410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8871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rot="16200000">
            <a:off x="-2570956" y="4399757"/>
            <a:ext cx="6584950" cy="1138237"/>
          </a:xfrm>
        </p:spPr>
        <p:txBody>
          <a:bodyPr/>
          <a:lstStyle/>
          <a:p>
            <a:r>
              <a:rPr lang="en-US" sz="1400" b="1" dirty="0" smtClean="0">
                <a:solidFill>
                  <a:schemeClr val="accent2"/>
                </a:solidFill>
              </a:rPr>
              <a:t>Clinical Pathology Quality and Performance</a:t>
            </a:r>
            <a:r>
              <a:rPr lang="en-US" sz="1400" b="1" u="sng" dirty="0" smtClean="0">
                <a:solidFill>
                  <a:schemeClr val="accent2"/>
                </a:solidFill>
              </a:rPr>
              <a:t/>
            </a:r>
            <a:br>
              <a:rPr lang="en-US" sz="1400" b="1" u="sng" dirty="0" smtClean="0">
                <a:solidFill>
                  <a:schemeClr val="accent2"/>
                </a:solidFill>
              </a:rPr>
            </a:br>
            <a:r>
              <a:rPr lang="en-US" sz="1400" b="1" u="sng" dirty="0" smtClean="0">
                <a:solidFill>
                  <a:schemeClr val="accent2"/>
                </a:solidFill>
              </a:rPr>
              <a:t/>
            </a:r>
            <a:br>
              <a:rPr lang="en-US" sz="1400" b="1" u="sng" dirty="0" smtClean="0">
                <a:solidFill>
                  <a:schemeClr val="accent2"/>
                </a:solidFill>
              </a:rPr>
            </a:br>
            <a:r>
              <a:rPr lang="en-US" sz="1400" dirty="0" smtClean="0">
                <a:solidFill>
                  <a:schemeClr val="accent2"/>
                </a:solidFill>
              </a:rPr>
              <a:t>Laboratory Safety Audits</a:t>
            </a:r>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endParaRPr lang="en-US" sz="1400" dirty="0" smtClean="0"/>
          </a:p>
        </p:txBody>
      </p:sp>
      <p:sp>
        <p:nvSpPr>
          <p:cNvPr id="2" name="TextBox 1"/>
          <p:cNvSpPr txBox="1"/>
          <p:nvPr/>
        </p:nvSpPr>
        <p:spPr>
          <a:xfrm rot="16200000">
            <a:off x="4048899" y="4838700"/>
            <a:ext cx="5257800" cy="553998"/>
          </a:xfrm>
          <a:prstGeom prst="rect">
            <a:avLst/>
          </a:prstGeom>
          <a:noFill/>
        </p:spPr>
        <p:txBody>
          <a:bodyPr wrap="square" rtlCol="0">
            <a:spAutoFit/>
          </a:bodyPr>
          <a:lstStyle/>
          <a:p>
            <a:r>
              <a:rPr lang="en-US" dirty="0" smtClean="0"/>
              <a:t>Safety Audits were performed by the Pathology Safety Liaisons between </a:t>
            </a:r>
            <a:r>
              <a:rPr lang="en-US" dirty="0"/>
              <a:t>March </a:t>
            </a:r>
            <a:r>
              <a:rPr lang="en-US" dirty="0" smtClean="0"/>
              <a:t>and September </a:t>
            </a:r>
            <a:r>
              <a:rPr lang="en-US" dirty="0"/>
              <a:t>2014</a:t>
            </a:r>
            <a:r>
              <a:rPr lang="en-US" dirty="0" smtClean="0"/>
              <a:t>.</a:t>
            </a:r>
            <a:endParaRPr lang="en-US" dirty="0"/>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710266" y="2535257"/>
            <a:ext cx="9337714"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634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14122</TotalTime>
  <Words>1922</Words>
  <Application>Microsoft Office PowerPoint</Application>
  <PresentationFormat>Custom</PresentationFormat>
  <Paragraphs>142</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Clinical Pathology Patient Care Quality  Pathology-Blood Drive</vt:lpstr>
      <vt:lpstr>Clinical Pathology Patient Care Quality  Chemistry</vt:lpstr>
      <vt:lpstr>  Clinical Pathology Patient Care Quality Hematology </vt:lpstr>
      <vt:lpstr>  Clinical Pathology Patient Care Quality Hematology  </vt:lpstr>
      <vt:lpstr>Clinical Pathology Patient Care Quality  Microbiology</vt:lpstr>
      <vt:lpstr>  Clinical Pathology Patient Care Quality Point of Care  </vt:lpstr>
      <vt:lpstr>Clinical Pathology Quality and Performance  Health Center Safety Audits  </vt:lpstr>
      <vt:lpstr>Clinical Pathology Quality and Performance  Laboratory Safety Audits  </vt:lpstr>
      <vt:lpstr>Clinical Pathology Financials</vt:lpstr>
      <vt:lpstr>  Clinical Pathology-Current Projects **This is a highlight of projects ongoing in the CP labs.  This list is not meant to be all inclusive of every activity occurring in the department. </vt:lpstr>
      <vt:lpstr>PowerPoint Presentation</vt:lpstr>
    </vt:vector>
  </TitlesOfParts>
  <Company>University of Michigan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Michigan</dc:creator>
  <cp:lastModifiedBy>Martin, Kristina</cp:lastModifiedBy>
  <cp:revision>834</cp:revision>
  <cp:lastPrinted>2014-09-26T13:00:21Z</cp:lastPrinted>
  <dcterms:created xsi:type="dcterms:W3CDTF">2008-09-25T21:02:44Z</dcterms:created>
  <dcterms:modified xsi:type="dcterms:W3CDTF">2014-10-21T18:37:11Z</dcterms:modified>
</cp:coreProperties>
</file>