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2.xml" ContentType="application/vnd.openxmlformats-officedocument.drawingml.chart+xml"/>
  <Override PartName="/ppt/charts/chart3.xml" ContentType="application/vnd.openxmlformats-officedocument.drawingml.char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61" r:id="rId2"/>
    <p:sldId id="307" r:id="rId3"/>
    <p:sldId id="277" r:id="rId4"/>
    <p:sldId id="304" r:id="rId5"/>
    <p:sldId id="309" r:id="rId6"/>
    <p:sldId id="311" r:id="rId7"/>
    <p:sldId id="297" r:id="rId8"/>
    <p:sldId id="312" r:id="rId9"/>
    <p:sldId id="308" r:id="rId10"/>
    <p:sldId id="298" r:id="rId11"/>
    <p:sldId id="292" r:id="rId12"/>
    <p:sldId id="278" r:id="rId13"/>
  </p:sldIdLst>
  <p:sldSz cx="7315200" cy="9601200"/>
  <p:notesSz cx="6985000" cy="9283700"/>
  <p:defaultTextStyle>
    <a:defPPr>
      <a:defRPr lang="en-US"/>
    </a:defPPr>
    <a:lvl1pPr algn="l" rtl="0" fontAlgn="base">
      <a:spcBef>
        <a:spcPct val="0"/>
      </a:spcBef>
      <a:spcAft>
        <a:spcPct val="0"/>
      </a:spcAft>
      <a:defRPr sz="1500" b="1" kern="1200">
        <a:solidFill>
          <a:schemeClr val="tx1"/>
        </a:solidFill>
        <a:latin typeface="Arial" charset="0"/>
        <a:ea typeface="+mn-ea"/>
        <a:cs typeface="Arial" charset="0"/>
      </a:defRPr>
    </a:lvl1pPr>
    <a:lvl2pPr marL="457200" algn="l" rtl="0" fontAlgn="base">
      <a:spcBef>
        <a:spcPct val="0"/>
      </a:spcBef>
      <a:spcAft>
        <a:spcPct val="0"/>
      </a:spcAft>
      <a:defRPr sz="1500" b="1" kern="1200">
        <a:solidFill>
          <a:schemeClr val="tx1"/>
        </a:solidFill>
        <a:latin typeface="Arial" charset="0"/>
        <a:ea typeface="+mn-ea"/>
        <a:cs typeface="Arial" charset="0"/>
      </a:defRPr>
    </a:lvl2pPr>
    <a:lvl3pPr marL="914400" algn="l" rtl="0" fontAlgn="base">
      <a:spcBef>
        <a:spcPct val="0"/>
      </a:spcBef>
      <a:spcAft>
        <a:spcPct val="0"/>
      </a:spcAft>
      <a:defRPr sz="1500" b="1" kern="1200">
        <a:solidFill>
          <a:schemeClr val="tx1"/>
        </a:solidFill>
        <a:latin typeface="Arial" charset="0"/>
        <a:ea typeface="+mn-ea"/>
        <a:cs typeface="Arial" charset="0"/>
      </a:defRPr>
    </a:lvl3pPr>
    <a:lvl4pPr marL="1371600" algn="l" rtl="0" fontAlgn="base">
      <a:spcBef>
        <a:spcPct val="0"/>
      </a:spcBef>
      <a:spcAft>
        <a:spcPct val="0"/>
      </a:spcAft>
      <a:defRPr sz="1500" b="1" kern="1200">
        <a:solidFill>
          <a:schemeClr val="tx1"/>
        </a:solidFill>
        <a:latin typeface="Arial" charset="0"/>
        <a:ea typeface="+mn-ea"/>
        <a:cs typeface="Arial" charset="0"/>
      </a:defRPr>
    </a:lvl4pPr>
    <a:lvl5pPr marL="1828800" algn="l" rtl="0" fontAlgn="base">
      <a:spcBef>
        <a:spcPct val="0"/>
      </a:spcBef>
      <a:spcAft>
        <a:spcPct val="0"/>
      </a:spcAft>
      <a:defRPr sz="1500" b="1" kern="1200">
        <a:solidFill>
          <a:schemeClr val="tx1"/>
        </a:solidFill>
        <a:latin typeface="Arial" charset="0"/>
        <a:ea typeface="+mn-ea"/>
        <a:cs typeface="Arial" charset="0"/>
      </a:defRPr>
    </a:lvl5pPr>
    <a:lvl6pPr marL="2286000" algn="l" defTabSz="914400" rtl="0" eaLnBrk="1" latinLnBrk="0" hangingPunct="1">
      <a:defRPr sz="1500" b="1" kern="1200">
        <a:solidFill>
          <a:schemeClr val="tx1"/>
        </a:solidFill>
        <a:latin typeface="Arial" charset="0"/>
        <a:ea typeface="+mn-ea"/>
        <a:cs typeface="Arial" charset="0"/>
      </a:defRPr>
    </a:lvl6pPr>
    <a:lvl7pPr marL="2743200" algn="l" defTabSz="914400" rtl="0" eaLnBrk="1" latinLnBrk="0" hangingPunct="1">
      <a:defRPr sz="1500" b="1" kern="1200">
        <a:solidFill>
          <a:schemeClr val="tx1"/>
        </a:solidFill>
        <a:latin typeface="Arial" charset="0"/>
        <a:ea typeface="+mn-ea"/>
        <a:cs typeface="Arial" charset="0"/>
      </a:defRPr>
    </a:lvl7pPr>
    <a:lvl8pPr marL="3200400" algn="l" defTabSz="914400" rtl="0" eaLnBrk="1" latinLnBrk="0" hangingPunct="1">
      <a:defRPr sz="1500" b="1" kern="1200">
        <a:solidFill>
          <a:schemeClr val="tx1"/>
        </a:solidFill>
        <a:latin typeface="Arial" charset="0"/>
        <a:ea typeface="+mn-ea"/>
        <a:cs typeface="Arial" charset="0"/>
      </a:defRPr>
    </a:lvl8pPr>
    <a:lvl9pPr marL="3657600" algn="l" defTabSz="914400" rtl="0" eaLnBrk="1" latinLnBrk="0" hangingPunct="1">
      <a:defRPr sz="1500" b="1"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D9961D"/>
    <a:srgbClr val="FF33CC"/>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367" autoAdjust="0"/>
    <p:restoredTop sz="94639" autoAdjust="0"/>
  </p:normalViewPr>
  <p:slideViewPr>
    <p:cSldViewPr>
      <p:cViewPr>
        <p:scale>
          <a:sx n="120" d="100"/>
          <a:sy n="120" d="100"/>
        </p:scale>
        <p:origin x="-2190" y="1932"/>
      </p:cViewPr>
      <p:guideLst>
        <p:guide orient="horz" pos="3024"/>
        <p:guide pos="2304"/>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oleObject" Target="../embeddings/oleObject1.bin"/></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b="1" i="0" u="none" strike="noStrike" baseline="0">
                <a:solidFill>
                  <a:srgbClr val="000000"/>
                </a:solidFill>
                <a:latin typeface="Arial"/>
                <a:ea typeface="Arial"/>
                <a:cs typeface="Arial"/>
              </a:defRPr>
            </a:pPr>
            <a:r>
              <a:rPr lang="en-US"/>
              <a:t>ESA</a:t>
            </a:r>
            <a:r>
              <a:rPr lang="en-US" baseline="0"/>
              <a:t> BASIC </a:t>
            </a:r>
            <a:r>
              <a:rPr lang="en-US"/>
              <a:t>Sample Turn-Around Time (Collect to Complete)</a:t>
            </a:r>
          </a:p>
          <a:p>
            <a:pPr>
              <a:defRPr sz="1200" b="1" i="0" u="none" strike="noStrike" baseline="0">
                <a:solidFill>
                  <a:srgbClr val="000000"/>
                </a:solidFill>
                <a:latin typeface="Arial"/>
                <a:ea typeface="Arial"/>
                <a:cs typeface="Arial"/>
              </a:defRPr>
            </a:pPr>
            <a:endParaRPr lang="en-US"/>
          </a:p>
        </c:rich>
      </c:tx>
      <c:layout>
        <c:manualLayout>
          <c:xMode val="edge"/>
          <c:yMode val="edge"/>
          <c:x val="0.13146359030702556"/>
          <c:y val="6.4267419402763329E-2"/>
        </c:manualLayout>
      </c:layout>
      <c:overlay val="0"/>
      <c:spPr>
        <a:noFill/>
        <a:ln w="25400">
          <a:noFill/>
        </a:ln>
      </c:spPr>
    </c:title>
    <c:autoTitleDeleted val="0"/>
    <c:plotArea>
      <c:layout>
        <c:manualLayout>
          <c:layoutTarget val="inner"/>
          <c:xMode val="edge"/>
          <c:yMode val="edge"/>
          <c:x val="0.13500616186417558"/>
          <c:y val="0.18251928020565553"/>
          <c:w val="0.7228207226784823"/>
          <c:h val="0.50642673521850901"/>
        </c:manualLayout>
      </c:layout>
      <c:lineChart>
        <c:grouping val="standard"/>
        <c:varyColors val="0"/>
        <c:ser>
          <c:idx val="0"/>
          <c:order val="0"/>
          <c:tx>
            <c:v>Average TAT</c:v>
          </c:tx>
          <c:cat>
            <c:strRef>
              <c:f>Sheet1!$H$41:$H$58</c:f>
              <c:strCache>
                <c:ptCount val="18"/>
                <c:pt idx="0">
                  <c:v>October</c:v>
                </c:pt>
                <c:pt idx="1">
                  <c:v>November</c:v>
                </c:pt>
                <c:pt idx="2">
                  <c:v>December</c:v>
                </c:pt>
                <c:pt idx="3">
                  <c:v>January</c:v>
                </c:pt>
                <c:pt idx="4">
                  <c:v>February</c:v>
                </c:pt>
                <c:pt idx="5">
                  <c:v>March</c:v>
                </c:pt>
                <c:pt idx="6">
                  <c:v>April</c:v>
                </c:pt>
                <c:pt idx="7">
                  <c:v>May</c:v>
                </c:pt>
                <c:pt idx="8">
                  <c:v>June</c:v>
                </c:pt>
                <c:pt idx="9">
                  <c:v>July</c:v>
                </c:pt>
                <c:pt idx="10">
                  <c:v>August</c:v>
                </c:pt>
                <c:pt idx="11">
                  <c:v>September</c:v>
                </c:pt>
                <c:pt idx="12">
                  <c:v>October</c:v>
                </c:pt>
                <c:pt idx="13">
                  <c:v>November</c:v>
                </c:pt>
                <c:pt idx="14">
                  <c:v>December</c:v>
                </c:pt>
                <c:pt idx="15">
                  <c:v>January</c:v>
                </c:pt>
                <c:pt idx="16">
                  <c:v>February</c:v>
                </c:pt>
                <c:pt idx="17">
                  <c:v>March</c:v>
                </c:pt>
              </c:strCache>
            </c:strRef>
          </c:cat>
          <c:val>
            <c:numRef>
              <c:f>Sheet1!$I$41:$I$58</c:f>
              <c:numCache>
                <c:formatCode>0</c:formatCode>
                <c:ptCount val="18"/>
                <c:pt idx="0" formatCode="General">
                  <c:v>54</c:v>
                </c:pt>
                <c:pt idx="1">
                  <c:v>54</c:v>
                </c:pt>
                <c:pt idx="2">
                  <c:v>54</c:v>
                </c:pt>
                <c:pt idx="3">
                  <c:v>55</c:v>
                </c:pt>
                <c:pt idx="4">
                  <c:v>58</c:v>
                </c:pt>
                <c:pt idx="5">
                  <c:v>54</c:v>
                </c:pt>
                <c:pt idx="6">
                  <c:v>55</c:v>
                </c:pt>
                <c:pt idx="7">
                  <c:v>54</c:v>
                </c:pt>
                <c:pt idx="8">
                  <c:v>51</c:v>
                </c:pt>
                <c:pt idx="9">
                  <c:v>55</c:v>
                </c:pt>
                <c:pt idx="10">
                  <c:v>53</c:v>
                </c:pt>
                <c:pt idx="11">
                  <c:v>52</c:v>
                </c:pt>
                <c:pt idx="12">
                  <c:v>53</c:v>
                </c:pt>
                <c:pt idx="13">
                  <c:v>56</c:v>
                </c:pt>
                <c:pt idx="14">
                  <c:v>53</c:v>
                </c:pt>
                <c:pt idx="15">
                  <c:v>52</c:v>
                </c:pt>
                <c:pt idx="16">
                  <c:v>53</c:v>
                </c:pt>
                <c:pt idx="17">
                  <c:v>55</c:v>
                </c:pt>
              </c:numCache>
            </c:numRef>
          </c:val>
          <c:smooth val="0"/>
        </c:ser>
        <c:ser>
          <c:idx val="1"/>
          <c:order val="1"/>
          <c:tx>
            <c:v>Median TAT</c:v>
          </c:tx>
          <c:spPr>
            <a:ln w="12700">
              <a:solidFill>
                <a:srgbClr val="FF00FF"/>
              </a:solidFill>
              <a:prstDash val="solid"/>
            </a:ln>
          </c:spPr>
          <c:marker>
            <c:symbol val="circle"/>
            <c:size val="5"/>
            <c:spPr>
              <a:solidFill>
                <a:srgbClr val="FF00FF"/>
              </a:solidFill>
              <a:ln>
                <a:solidFill>
                  <a:srgbClr val="FF00FF"/>
                </a:solidFill>
                <a:prstDash val="solid"/>
              </a:ln>
            </c:spPr>
          </c:marker>
          <c:cat>
            <c:strRef>
              <c:f>Sheet1!$H$41:$H$58</c:f>
              <c:strCache>
                <c:ptCount val="18"/>
                <c:pt idx="0">
                  <c:v>October</c:v>
                </c:pt>
                <c:pt idx="1">
                  <c:v>November</c:v>
                </c:pt>
                <c:pt idx="2">
                  <c:v>December</c:v>
                </c:pt>
                <c:pt idx="3">
                  <c:v>January</c:v>
                </c:pt>
                <c:pt idx="4">
                  <c:v>February</c:v>
                </c:pt>
                <c:pt idx="5">
                  <c:v>March</c:v>
                </c:pt>
                <c:pt idx="6">
                  <c:v>April</c:v>
                </c:pt>
                <c:pt idx="7">
                  <c:v>May</c:v>
                </c:pt>
                <c:pt idx="8">
                  <c:v>June</c:v>
                </c:pt>
                <c:pt idx="9">
                  <c:v>July</c:v>
                </c:pt>
                <c:pt idx="10">
                  <c:v>August</c:v>
                </c:pt>
                <c:pt idx="11">
                  <c:v>September</c:v>
                </c:pt>
                <c:pt idx="12">
                  <c:v>October</c:v>
                </c:pt>
                <c:pt idx="13">
                  <c:v>November</c:v>
                </c:pt>
                <c:pt idx="14">
                  <c:v>December</c:v>
                </c:pt>
                <c:pt idx="15">
                  <c:v>January</c:v>
                </c:pt>
                <c:pt idx="16">
                  <c:v>February</c:v>
                </c:pt>
                <c:pt idx="17">
                  <c:v>March</c:v>
                </c:pt>
              </c:strCache>
            </c:strRef>
          </c:cat>
          <c:val>
            <c:numRef>
              <c:f>Sheet1!$J$41:$J$58</c:f>
              <c:numCache>
                <c:formatCode>General</c:formatCode>
                <c:ptCount val="18"/>
                <c:pt idx="0">
                  <c:v>48</c:v>
                </c:pt>
                <c:pt idx="1">
                  <c:v>48</c:v>
                </c:pt>
                <c:pt idx="2">
                  <c:v>49</c:v>
                </c:pt>
                <c:pt idx="3">
                  <c:v>51</c:v>
                </c:pt>
                <c:pt idx="4">
                  <c:v>49</c:v>
                </c:pt>
                <c:pt idx="5">
                  <c:v>48</c:v>
                </c:pt>
                <c:pt idx="6">
                  <c:v>49</c:v>
                </c:pt>
                <c:pt idx="7">
                  <c:v>49</c:v>
                </c:pt>
                <c:pt idx="8">
                  <c:v>48</c:v>
                </c:pt>
                <c:pt idx="9">
                  <c:v>49</c:v>
                </c:pt>
                <c:pt idx="10">
                  <c:v>49</c:v>
                </c:pt>
                <c:pt idx="11">
                  <c:v>48</c:v>
                </c:pt>
                <c:pt idx="12">
                  <c:v>49</c:v>
                </c:pt>
                <c:pt idx="13">
                  <c:v>49</c:v>
                </c:pt>
                <c:pt idx="14">
                  <c:v>50</c:v>
                </c:pt>
                <c:pt idx="15">
                  <c:v>48</c:v>
                </c:pt>
                <c:pt idx="16">
                  <c:v>50</c:v>
                </c:pt>
                <c:pt idx="17">
                  <c:v>50</c:v>
                </c:pt>
              </c:numCache>
            </c:numRef>
          </c:val>
          <c:smooth val="0"/>
        </c:ser>
        <c:ser>
          <c:idx val="2"/>
          <c:order val="2"/>
          <c:tx>
            <c:v>95th Percentile</c:v>
          </c:tx>
          <c:spPr>
            <a:ln w="12700">
              <a:solidFill>
                <a:srgbClr val="FFFF00"/>
              </a:solidFill>
              <a:prstDash val="solid"/>
            </a:ln>
          </c:spPr>
          <c:marker>
            <c:symbol val="triangle"/>
            <c:size val="5"/>
            <c:spPr>
              <a:solidFill>
                <a:srgbClr val="FFFF00"/>
              </a:solidFill>
              <a:ln>
                <a:solidFill>
                  <a:srgbClr val="FFFF00"/>
                </a:solidFill>
                <a:prstDash val="solid"/>
              </a:ln>
            </c:spPr>
          </c:marker>
          <c:cat>
            <c:strRef>
              <c:f>Sheet1!$H$41:$H$58</c:f>
              <c:strCache>
                <c:ptCount val="18"/>
                <c:pt idx="0">
                  <c:v>October</c:v>
                </c:pt>
                <c:pt idx="1">
                  <c:v>November</c:v>
                </c:pt>
                <c:pt idx="2">
                  <c:v>December</c:v>
                </c:pt>
                <c:pt idx="3">
                  <c:v>January</c:v>
                </c:pt>
                <c:pt idx="4">
                  <c:v>February</c:v>
                </c:pt>
                <c:pt idx="5">
                  <c:v>March</c:v>
                </c:pt>
                <c:pt idx="6">
                  <c:v>April</c:v>
                </c:pt>
                <c:pt idx="7">
                  <c:v>May</c:v>
                </c:pt>
                <c:pt idx="8">
                  <c:v>June</c:v>
                </c:pt>
                <c:pt idx="9">
                  <c:v>July</c:v>
                </c:pt>
                <c:pt idx="10">
                  <c:v>August</c:v>
                </c:pt>
                <c:pt idx="11">
                  <c:v>September</c:v>
                </c:pt>
                <c:pt idx="12">
                  <c:v>October</c:v>
                </c:pt>
                <c:pt idx="13">
                  <c:v>November</c:v>
                </c:pt>
                <c:pt idx="14">
                  <c:v>December</c:v>
                </c:pt>
                <c:pt idx="15">
                  <c:v>January</c:v>
                </c:pt>
                <c:pt idx="16">
                  <c:v>February</c:v>
                </c:pt>
                <c:pt idx="17">
                  <c:v>March</c:v>
                </c:pt>
              </c:strCache>
            </c:strRef>
          </c:cat>
          <c:val>
            <c:numRef>
              <c:f>Sheet1!$K$41:$K$58</c:f>
              <c:numCache>
                <c:formatCode>General</c:formatCode>
                <c:ptCount val="18"/>
                <c:pt idx="0">
                  <c:v>88</c:v>
                </c:pt>
                <c:pt idx="1">
                  <c:v>87</c:v>
                </c:pt>
                <c:pt idx="2">
                  <c:v>85</c:v>
                </c:pt>
                <c:pt idx="3">
                  <c:v>88</c:v>
                </c:pt>
                <c:pt idx="4">
                  <c:v>86</c:v>
                </c:pt>
                <c:pt idx="5">
                  <c:v>87</c:v>
                </c:pt>
                <c:pt idx="6">
                  <c:v>89</c:v>
                </c:pt>
                <c:pt idx="7">
                  <c:v>86</c:v>
                </c:pt>
                <c:pt idx="8">
                  <c:v>78</c:v>
                </c:pt>
                <c:pt idx="9">
                  <c:v>80</c:v>
                </c:pt>
                <c:pt idx="10">
                  <c:v>82</c:v>
                </c:pt>
                <c:pt idx="11">
                  <c:v>75</c:v>
                </c:pt>
                <c:pt idx="12">
                  <c:v>79</c:v>
                </c:pt>
                <c:pt idx="13">
                  <c:v>85</c:v>
                </c:pt>
                <c:pt idx="14">
                  <c:v>79</c:v>
                </c:pt>
                <c:pt idx="15">
                  <c:v>77</c:v>
                </c:pt>
                <c:pt idx="16">
                  <c:v>81</c:v>
                </c:pt>
                <c:pt idx="17">
                  <c:v>86</c:v>
                </c:pt>
              </c:numCache>
            </c:numRef>
          </c:val>
          <c:smooth val="0"/>
        </c:ser>
        <c:dLbls>
          <c:showLegendKey val="0"/>
          <c:showVal val="0"/>
          <c:showCatName val="0"/>
          <c:showSerName val="0"/>
          <c:showPercent val="0"/>
          <c:showBubbleSize val="0"/>
        </c:dLbls>
        <c:marker val="1"/>
        <c:smooth val="0"/>
        <c:axId val="21215488"/>
        <c:axId val="21222144"/>
      </c:lineChart>
      <c:catAx>
        <c:axId val="21215488"/>
        <c:scaling>
          <c:orientation val="minMax"/>
        </c:scaling>
        <c:delete val="0"/>
        <c:axPos val="b"/>
        <c:title>
          <c:tx>
            <c:rich>
              <a:bodyPr/>
              <a:lstStyle/>
              <a:p>
                <a:pPr algn="l">
                  <a:defRPr sz="1150" b="1" i="0" u="none" strike="noStrike" baseline="0">
                    <a:solidFill>
                      <a:srgbClr val="000000"/>
                    </a:solidFill>
                    <a:latin typeface="Arial"/>
                    <a:ea typeface="Arial"/>
                    <a:cs typeface="Arial"/>
                  </a:defRPr>
                </a:pPr>
                <a:r>
                  <a:rPr lang="en-US" baseline="0"/>
                  <a:t>October 2013 - March 2015</a:t>
                </a:r>
              </a:p>
            </c:rich>
          </c:tx>
          <c:layout>
            <c:manualLayout>
              <c:xMode val="edge"/>
              <c:yMode val="edge"/>
              <c:x val="0.30936132983377079"/>
              <c:y val="0.1236192394263361"/>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2700000" vert="horz"/>
          <a:lstStyle/>
          <a:p>
            <a:pPr>
              <a:defRPr sz="1150" b="0" i="0" u="none" strike="noStrike" baseline="0">
                <a:solidFill>
                  <a:srgbClr val="000000"/>
                </a:solidFill>
                <a:latin typeface="Arial"/>
                <a:ea typeface="Arial"/>
                <a:cs typeface="Arial"/>
              </a:defRPr>
            </a:pPr>
            <a:endParaRPr lang="en-US"/>
          </a:p>
        </c:txPr>
        <c:crossAx val="21222144"/>
        <c:crosses val="autoZero"/>
        <c:auto val="1"/>
        <c:lblAlgn val="ctr"/>
        <c:lblOffset val="100"/>
        <c:tickLblSkip val="3"/>
        <c:tickMarkSkip val="1"/>
        <c:noMultiLvlLbl val="0"/>
      </c:catAx>
      <c:valAx>
        <c:axId val="21222144"/>
        <c:scaling>
          <c:orientation val="minMax"/>
          <c:max val="100"/>
          <c:min val="30"/>
        </c:scaling>
        <c:delete val="0"/>
        <c:axPos val="l"/>
        <c:majorGridlines>
          <c:spPr>
            <a:ln w="3175">
              <a:solidFill>
                <a:srgbClr val="000000"/>
              </a:solidFill>
              <a:prstDash val="solid"/>
            </a:ln>
          </c:spPr>
        </c:majorGridlines>
        <c:title>
          <c:tx>
            <c:rich>
              <a:bodyPr/>
              <a:lstStyle/>
              <a:p>
                <a:pPr>
                  <a:defRPr sz="1150" b="1" i="0" u="none" strike="noStrike" baseline="0">
                    <a:solidFill>
                      <a:srgbClr val="000000"/>
                    </a:solidFill>
                    <a:latin typeface="Arial"/>
                    <a:ea typeface="Arial"/>
                    <a:cs typeface="Arial"/>
                  </a:defRPr>
                </a:pPr>
                <a:r>
                  <a:rPr lang="en-US"/>
                  <a:t>Minutes</a:t>
                </a:r>
              </a:p>
            </c:rich>
          </c:tx>
          <c:layout>
            <c:manualLayout>
              <c:xMode val="edge"/>
              <c:yMode val="edge"/>
              <c:x val="2.8673950639890946E-2"/>
              <c:y val="0.32390729460704204"/>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150" b="0" i="0" u="none" strike="noStrike" baseline="0">
                <a:solidFill>
                  <a:srgbClr val="000000"/>
                </a:solidFill>
                <a:latin typeface="Arial"/>
                <a:ea typeface="Arial"/>
                <a:cs typeface="Arial"/>
              </a:defRPr>
            </a:pPr>
            <a:endParaRPr lang="en-US"/>
          </a:p>
        </c:txPr>
        <c:crossAx val="21215488"/>
        <c:crosses val="autoZero"/>
        <c:crossBetween val="between"/>
        <c:majorUnit val="5"/>
      </c:valAx>
      <c:spPr>
        <a:solidFill>
          <a:srgbClr val="C0C0C0"/>
        </a:solidFill>
        <a:ln w="12700">
          <a:solidFill>
            <a:srgbClr val="FF0000"/>
          </a:solidFill>
          <a:prstDash val="solid"/>
        </a:ln>
      </c:spPr>
    </c:plotArea>
    <c:legend>
      <c:legendPos val="r"/>
      <c:layout>
        <c:manualLayout>
          <c:xMode val="edge"/>
          <c:yMode val="edge"/>
          <c:x val="6.3574518301491384E-2"/>
          <c:y val="0.87625434556529491"/>
          <c:w val="0.81270341207349084"/>
          <c:h val="0.1237456544347051"/>
        </c:manualLayout>
      </c:layout>
      <c:overlay val="0"/>
      <c:spPr>
        <a:solidFill>
          <a:srgbClr val="FFFFFF"/>
        </a:solidFill>
        <a:ln w="3175">
          <a:solidFill>
            <a:srgbClr val="000000"/>
          </a:solidFill>
          <a:prstDash val="solid"/>
        </a:ln>
      </c:spPr>
      <c:txPr>
        <a:bodyPr/>
        <a:lstStyle/>
        <a:p>
          <a:pPr>
            <a:defRPr sz="970" b="0" i="0" u="none" strike="noStrike" baseline="0">
              <a:solidFill>
                <a:srgbClr val="000000"/>
              </a:solidFill>
              <a:latin typeface="Arial"/>
              <a:ea typeface="Arial"/>
              <a:cs typeface="Arial"/>
            </a:defRPr>
          </a:pPr>
          <a:endParaRPr lang="en-US"/>
        </a:p>
      </c:txPr>
    </c:legend>
    <c:plotVisOnly val="1"/>
    <c:dispBlanksAs val="gap"/>
    <c:showDLblsOverMax val="0"/>
  </c:chart>
  <c:spPr>
    <a:solidFill>
      <a:srgbClr val="FFFFFF"/>
    </a:solidFill>
    <a:ln w="3175">
      <a:solidFill>
        <a:srgbClr val="000000"/>
      </a:solidFill>
      <a:prstDash val="solid"/>
    </a:ln>
  </c:spPr>
  <c:txPr>
    <a:bodyPr/>
    <a:lstStyle/>
    <a:p>
      <a:pPr>
        <a:defRPr sz="115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Average Feb 2015 TAT </a:t>
            </a:r>
            <a:r>
              <a:rPr lang="en-US" dirty="0"/>
              <a:t>for Specimen Collection</a:t>
            </a:r>
          </a:p>
        </c:rich>
      </c:tx>
      <c:layout/>
      <c:overlay val="0"/>
    </c:title>
    <c:autoTitleDeleted val="0"/>
    <c:plotArea>
      <c:layout/>
      <c:barChart>
        <c:barDir val="col"/>
        <c:grouping val="clustered"/>
        <c:varyColors val="0"/>
        <c:ser>
          <c:idx val="0"/>
          <c:order val="0"/>
          <c:tx>
            <c:strRef>
              <c:f>Sheet1!$B$2</c:f>
              <c:strCache>
                <c:ptCount val="1"/>
                <c:pt idx="0">
                  <c:v>Number</c:v>
                </c:pt>
              </c:strCache>
            </c:strRef>
          </c:tx>
          <c:spPr>
            <a:pattFill prst="pct90">
              <a:fgClr>
                <a:srgbClr val="C00000"/>
              </a:fgClr>
              <a:bgClr>
                <a:schemeClr val="bg1"/>
              </a:bgClr>
            </a:pattFill>
          </c:spPr>
          <c:invertIfNegative val="0"/>
          <c:dPt>
            <c:idx val="1"/>
            <c:invertIfNegative val="0"/>
            <c:bubble3D val="0"/>
            <c:spPr>
              <a:pattFill prst="pct90">
                <a:fgClr>
                  <a:srgbClr val="000066"/>
                </a:fgClr>
                <a:bgClr>
                  <a:schemeClr val="bg1"/>
                </a:bgClr>
              </a:pattFill>
            </c:spPr>
          </c:dPt>
          <c:cat>
            <c:strRef>
              <c:f>Sheet1!$A$3:$A$4</c:f>
              <c:strCache>
                <c:ptCount val="2"/>
                <c:pt idx="0">
                  <c:v>Infusion</c:v>
                </c:pt>
                <c:pt idx="1">
                  <c:v>Non-infusion</c:v>
                </c:pt>
              </c:strCache>
            </c:strRef>
          </c:cat>
          <c:val>
            <c:numRef>
              <c:f>Sheet1!$B$3:$B$4</c:f>
              <c:numCache>
                <c:formatCode>General</c:formatCode>
                <c:ptCount val="2"/>
                <c:pt idx="0">
                  <c:v>38</c:v>
                </c:pt>
                <c:pt idx="1">
                  <c:v>32</c:v>
                </c:pt>
              </c:numCache>
            </c:numRef>
          </c:val>
        </c:ser>
        <c:dLbls>
          <c:showLegendKey val="0"/>
          <c:showVal val="0"/>
          <c:showCatName val="0"/>
          <c:showSerName val="0"/>
          <c:showPercent val="0"/>
          <c:showBubbleSize val="0"/>
        </c:dLbls>
        <c:gapWidth val="150"/>
        <c:axId val="25054592"/>
        <c:axId val="22959232"/>
      </c:barChart>
      <c:catAx>
        <c:axId val="25054592"/>
        <c:scaling>
          <c:orientation val="minMax"/>
        </c:scaling>
        <c:delete val="0"/>
        <c:axPos val="b"/>
        <c:majorTickMark val="out"/>
        <c:minorTickMark val="none"/>
        <c:tickLblPos val="nextTo"/>
        <c:crossAx val="22959232"/>
        <c:crosses val="autoZero"/>
        <c:auto val="1"/>
        <c:lblAlgn val="ctr"/>
        <c:lblOffset val="100"/>
        <c:noMultiLvlLbl val="0"/>
      </c:catAx>
      <c:valAx>
        <c:axId val="22959232"/>
        <c:scaling>
          <c:orientation val="minMax"/>
        </c:scaling>
        <c:delete val="0"/>
        <c:axPos val="l"/>
        <c:majorGridlines/>
        <c:title>
          <c:tx>
            <c:rich>
              <a:bodyPr rot="-5400000" vert="horz"/>
              <a:lstStyle/>
              <a:p>
                <a:pPr>
                  <a:defRPr/>
                </a:pPr>
                <a:r>
                  <a:rPr lang="en-US"/>
                  <a:t>Minutes</a:t>
                </a:r>
              </a:p>
            </c:rich>
          </c:tx>
          <c:layout/>
          <c:overlay val="0"/>
        </c:title>
        <c:numFmt formatCode="General" sourceLinked="1"/>
        <c:majorTickMark val="out"/>
        <c:minorTickMark val="none"/>
        <c:tickLblPos val="nextTo"/>
        <c:crossAx val="25054592"/>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Percent </a:t>
            </a:r>
            <a:r>
              <a:rPr lang="en-US" dirty="0"/>
              <a:t>of Draws by Draw </a:t>
            </a:r>
            <a:r>
              <a:rPr lang="en-US" dirty="0" smtClean="0"/>
              <a:t>Type </a:t>
            </a:r>
            <a:r>
              <a:rPr lang="en-US" dirty="0"/>
              <a:t>Feb 2015</a:t>
            </a:r>
          </a:p>
        </c:rich>
      </c:tx>
      <c:layout/>
      <c:overlay val="0"/>
    </c:title>
    <c:autoTitleDeleted val="0"/>
    <c:plotArea>
      <c:layout/>
      <c:barChart>
        <c:barDir val="col"/>
        <c:grouping val="clustered"/>
        <c:varyColors val="0"/>
        <c:ser>
          <c:idx val="0"/>
          <c:order val="0"/>
          <c:tx>
            <c:strRef>
              <c:f>Sheet1!$C$21</c:f>
              <c:strCache>
                <c:ptCount val="1"/>
                <c:pt idx="0">
                  <c:v>Non-Infusion</c:v>
                </c:pt>
              </c:strCache>
            </c:strRef>
          </c:tx>
          <c:spPr>
            <a:solidFill>
              <a:srgbClr val="D9961D"/>
            </a:solidFill>
          </c:spPr>
          <c:invertIfNegative val="0"/>
          <c:cat>
            <c:strRef>
              <c:f>Sheet1!$B$22:$B$25</c:f>
              <c:strCache>
                <c:ptCount val="4"/>
                <c:pt idx="0">
                  <c:v>Venipuncture</c:v>
                </c:pt>
                <c:pt idx="1">
                  <c:v>Line Draw</c:v>
                </c:pt>
                <c:pt idx="2">
                  <c:v>Port</c:v>
                </c:pt>
                <c:pt idx="3">
                  <c:v>Neostar</c:v>
                </c:pt>
              </c:strCache>
            </c:strRef>
          </c:cat>
          <c:val>
            <c:numRef>
              <c:f>Sheet1!$C$22:$C$25</c:f>
              <c:numCache>
                <c:formatCode>General</c:formatCode>
                <c:ptCount val="4"/>
                <c:pt idx="0">
                  <c:v>66</c:v>
                </c:pt>
                <c:pt idx="1">
                  <c:v>8</c:v>
                </c:pt>
                <c:pt idx="2">
                  <c:v>13</c:v>
                </c:pt>
                <c:pt idx="3">
                  <c:v>13</c:v>
                </c:pt>
              </c:numCache>
            </c:numRef>
          </c:val>
        </c:ser>
        <c:ser>
          <c:idx val="1"/>
          <c:order val="1"/>
          <c:tx>
            <c:strRef>
              <c:f>Sheet1!$D$21</c:f>
              <c:strCache>
                <c:ptCount val="1"/>
                <c:pt idx="0">
                  <c:v>Infusion</c:v>
                </c:pt>
              </c:strCache>
            </c:strRef>
          </c:tx>
          <c:invertIfNegative val="0"/>
          <c:dLbls>
            <c:showLegendKey val="0"/>
            <c:showVal val="1"/>
            <c:showCatName val="0"/>
            <c:showSerName val="0"/>
            <c:showPercent val="0"/>
            <c:showBubbleSize val="0"/>
            <c:showLeaderLines val="0"/>
          </c:dLbls>
          <c:cat>
            <c:strRef>
              <c:f>Sheet1!$B$22:$B$25</c:f>
              <c:strCache>
                <c:ptCount val="4"/>
                <c:pt idx="0">
                  <c:v>Venipuncture</c:v>
                </c:pt>
                <c:pt idx="1">
                  <c:v>Line Draw</c:v>
                </c:pt>
                <c:pt idx="2">
                  <c:v>Port</c:v>
                </c:pt>
                <c:pt idx="3">
                  <c:v>Neostar</c:v>
                </c:pt>
              </c:strCache>
            </c:strRef>
          </c:cat>
          <c:val>
            <c:numRef>
              <c:f>Sheet1!$D$22:$D$25</c:f>
              <c:numCache>
                <c:formatCode>General</c:formatCode>
                <c:ptCount val="4"/>
                <c:pt idx="0">
                  <c:v>29</c:v>
                </c:pt>
                <c:pt idx="1">
                  <c:v>3</c:v>
                </c:pt>
                <c:pt idx="2">
                  <c:v>46</c:v>
                </c:pt>
                <c:pt idx="3">
                  <c:v>23</c:v>
                </c:pt>
              </c:numCache>
            </c:numRef>
          </c:val>
        </c:ser>
        <c:dLbls>
          <c:showLegendKey val="0"/>
          <c:showVal val="0"/>
          <c:showCatName val="0"/>
          <c:showSerName val="0"/>
          <c:showPercent val="0"/>
          <c:showBubbleSize val="0"/>
        </c:dLbls>
        <c:gapWidth val="150"/>
        <c:axId val="20939136"/>
        <c:axId val="20941824"/>
      </c:barChart>
      <c:catAx>
        <c:axId val="20939136"/>
        <c:scaling>
          <c:orientation val="minMax"/>
        </c:scaling>
        <c:delete val="0"/>
        <c:axPos val="b"/>
        <c:majorTickMark val="out"/>
        <c:minorTickMark val="none"/>
        <c:tickLblPos val="nextTo"/>
        <c:crossAx val="20941824"/>
        <c:crosses val="autoZero"/>
        <c:auto val="1"/>
        <c:lblAlgn val="ctr"/>
        <c:lblOffset val="100"/>
        <c:noMultiLvlLbl val="0"/>
      </c:catAx>
      <c:valAx>
        <c:axId val="20941824"/>
        <c:scaling>
          <c:orientation val="minMax"/>
        </c:scaling>
        <c:delete val="0"/>
        <c:axPos val="l"/>
        <c:majorGridlines/>
        <c:title>
          <c:tx>
            <c:rich>
              <a:bodyPr rot="0" vert="wordArtVert"/>
              <a:lstStyle/>
              <a:p>
                <a:pPr>
                  <a:defRPr/>
                </a:pPr>
                <a:r>
                  <a:rPr lang="en-US" dirty="0" smtClean="0">
                    <a:solidFill>
                      <a:schemeClr val="bg1"/>
                    </a:solidFill>
                  </a:rPr>
                  <a:t>Percent</a:t>
                </a:r>
              </a:p>
              <a:p>
                <a:pPr>
                  <a:defRPr/>
                </a:pPr>
                <a:endParaRPr lang="en-US" dirty="0"/>
              </a:p>
            </c:rich>
          </c:tx>
          <c:layout>
            <c:manualLayout>
              <c:xMode val="edge"/>
              <c:yMode val="edge"/>
              <c:x val="0.02"/>
              <c:y val="0.40469122963403159"/>
            </c:manualLayout>
          </c:layout>
          <c:overlay val="0"/>
        </c:title>
        <c:numFmt formatCode="General" sourceLinked="1"/>
        <c:majorTickMark val="out"/>
        <c:minorTickMark val="none"/>
        <c:tickLblPos val="nextTo"/>
        <c:crossAx val="20939136"/>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AFB Smear TAT Jan 2014-Feb 2015</a:t>
            </a:r>
          </a:p>
        </c:rich>
      </c:tx>
      <c:layout/>
      <c:overlay val="0"/>
    </c:title>
    <c:autoTitleDeleted val="0"/>
    <c:plotArea>
      <c:layout/>
      <c:lineChart>
        <c:grouping val="standard"/>
        <c:varyColors val="0"/>
        <c:ser>
          <c:idx val="0"/>
          <c:order val="0"/>
          <c:spPr>
            <a:ln>
              <a:solidFill>
                <a:srgbClr val="FFC000"/>
              </a:solidFill>
            </a:ln>
          </c:spPr>
          <c:marker>
            <c:symbol val="none"/>
          </c:marker>
          <c:cat>
            <c:strRef>
              <c:f>'[AFB smear TAT 2014 (2).xlsx]Sheet1'!$A$2:$A$15</c:f>
              <c:strCache>
                <c:ptCount val="14"/>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pt idx="12">
                  <c:v>January</c:v>
                </c:pt>
                <c:pt idx="13">
                  <c:v>February</c:v>
                </c:pt>
              </c:strCache>
            </c:strRef>
          </c:cat>
          <c:val>
            <c:numRef>
              <c:f>'[AFB smear TAT 2014 (2).xlsx]Sheet1'!$C$2:$C$15</c:f>
              <c:numCache>
                <c:formatCode>General</c:formatCode>
                <c:ptCount val="14"/>
                <c:pt idx="0">
                  <c:v>30</c:v>
                </c:pt>
                <c:pt idx="1">
                  <c:v>30</c:v>
                </c:pt>
                <c:pt idx="2">
                  <c:v>31</c:v>
                </c:pt>
                <c:pt idx="3">
                  <c:v>26</c:v>
                </c:pt>
                <c:pt idx="4">
                  <c:v>30</c:v>
                </c:pt>
                <c:pt idx="5">
                  <c:v>30</c:v>
                </c:pt>
                <c:pt idx="6">
                  <c:v>31</c:v>
                </c:pt>
                <c:pt idx="7">
                  <c:v>37</c:v>
                </c:pt>
                <c:pt idx="8">
                  <c:v>31</c:v>
                </c:pt>
                <c:pt idx="9">
                  <c:v>28</c:v>
                </c:pt>
                <c:pt idx="10" formatCode="0">
                  <c:v>24.5</c:v>
                </c:pt>
                <c:pt idx="11" formatCode="0">
                  <c:v>27.8</c:v>
                </c:pt>
                <c:pt idx="12">
                  <c:v>25.6</c:v>
                </c:pt>
                <c:pt idx="13">
                  <c:v>24.4</c:v>
                </c:pt>
              </c:numCache>
            </c:numRef>
          </c:val>
          <c:smooth val="0"/>
        </c:ser>
        <c:dLbls>
          <c:showLegendKey val="0"/>
          <c:showVal val="0"/>
          <c:showCatName val="0"/>
          <c:showSerName val="0"/>
          <c:showPercent val="0"/>
          <c:showBubbleSize val="0"/>
        </c:dLbls>
        <c:marker val="1"/>
        <c:smooth val="0"/>
        <c:axId val="107260544"/>
        <c:axId val="107270528"/>
      </c:lineChart>
      <c:catAx>
        <c:axId val="107260544"/>
        <c:scaling>
          <c:orientation val="minMax"/>
        </c:scaling>
        <c:delete val="0"/>
        <c:axPos val="b"/>
        <c:majorTickMark val="out"/>
        <c:minorTickMark val="none"/>
        <c:tickLblPos val="nextTo"/>
        <c:crossAx val="107270528"/>
        <c:crosses val="autoZero"/>
        <c:auto val="1"/>
        <c:lblAlgn val="ctr"/>
        <c:lblOffset val="100"/>
        <c:noMultiLvlLbl val="0"/>
      </c:catAx>
      <c:valAx>
        <c:axId val="107270528"/>
        <c:scaling>
          <c:orientation val="minMax"/>
          <c:min val="15"/>
        </c:scaling>
        <c:delete val="0"/>
        <c:axPos val="l"/>
        <c:majorGridlines/>
        <c:title>
          <c:tx>
            <c:rich>
              <a:bodyPr rot="0" vert="wordArtVert"/>
              <a:lstStyle/>
              <a:p>
                <a:pPr>
                  <a:defRPr/>
                </a:pPr>
                <a:r>
                  <a:rPr lang="en-US"/>
                  <a:t>Hours</a:t>
                </a:r>
              </a:p>
            </c:rich>
          </c:tx>
          <c:layout/>
          <c:overlay val="0"/>
        </c:title>
        <c:numFmt formatCode="General" sourceLinked="1"/>
        <c:majorTickMark val="out"/>
        <c:minorTickMark val="none"/>
        <c:tickLblPos val="nextTo"/>
        <c:crossAx val="107260544"/>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Percent Reported Within 24 Hours</a:t>
            </a:r>
          </a:p>
          <a:p>
            <a:pPr>
              <a:defRPr/>
            </a:pPr>
            <a:r>
              <a:rPr lang="en-US"/>
              <a:t>Jan 2014 - Feb 2015</a:t>
            </a:r>
          </a:p>
        </c:rich>
      </c:tx>
      <c:layout/>
      <c:overlay val="0"/>
    </c:title>
    <c:autoTitleDeleted val="0"/>
    <c:plotArea>
      <c:layout/>
      <c:lineChart>
        <c:grouping val="standard"/>
        <c:varyColors val="0"/>
        <c:ser>
          <c:idx val="0"/>
          <c:order val="0"/>
          <c:marker>
            <c:symbol val="none"/>
          </c:marker>
          <c:cat>
            <c:strRef>
              <c:f>Sheet1!$A$2:$A$15</c:f>
              <c:strCache>
                <c:ptCount val="14"/>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pt idx="12">
                  <c:v>January</c:v>
                </c:pt>
                <c:pt idx="13">
                  <c:v>February</c:v>
                </c:pt>
              </c:strCache>
            </c:strRef>
          </c:cat>
          <c:val>
            <c:numRef>
              <c:f>Sheet1!$D$2:$D$15</c:f>
              <c:numCache>
                <c:formatCode>General</c:formatCode>
                <c:ptCount val="14"/>
                <c:pt idx="0">
                  <c:v>44</c:v>
                </c:pt>
                <c:pt idx="1">
                  <c:v>48</c:v>
                </c:pt>
                <c:pt idx="2">
                  <c:v>45</c:v>
                </c:pt>
                <c:pt idx="3">
                  <c:v>47</c:v>
                </c:pt>
                <c:pt idx="4">
                  <c:v>46</c:v>
                </c:pt>
                <c:pt idx="5">
                  <c:v>44</c:v>
                </c:pt>
                <c:pt idx="6">
                  <c:v>40</c:v>
                </c:pt>
                <c:pt idx="7">
                  <c:v>37</c:v>
                </c:pt>
                <c:pt idx="8">
                  <c:v>41</c:v>
                </c:pt>
                <c:pt idx="9">
                  <c:v>43</c:v>
                </c:pt>
                <c:pt idx="10">
                  <c:v>67</c:v>
                </c:pt>
                <c:pt idx="11">
                  <c:v>58</c:v>
                </c:pt>
                <c:pt idx="12" formatCode="0.00">
                  <c:v>68</c:v>
                </c:pt>
                <c:pt idx="13" formatCode="0.00">
                  <c:v>71</c:v>
                </c:pt>
              </c:numCache>
            </c:numRef>
          </c:val>
          <c:smooth val="0"/>
        </c:ser>
        <c:dLbls>
          <c:showLegendKey val="0"/>
          <c:showVal val="0"/>
          <c:showCatName val="0"/>
          <c:showSerName val="0"/>
          <c:showPercent val="0"/>
          <c:showBubbleSize val="0"/>
        </c:dLbls>
        <c:marker val="1"/>
        <c:smooth val="0"/>
        <c:axId val="108872064"/>
        <c:axId val="108873600"/>
      </c:lineChart>
      <c:catAx>
        <c:axId val="108872064"/>
        <c:scaling>
          <c:orientation val="minMax"/>
        </c:scaling>
        <c:delete val="0"/>
        <c:axPos val="b"/>
        <c:majorTickMark val="out"/>
        <c:minorTickMark val="none"/>
        <c:tickLblPos val="nextTo"/>
        <c:crossAx val="108873600"/>
        <c:crosses val="autoZero"/>
        <c:auto val="1"/>
        <c:lblAlgn val="ctr"/>
        <c:lblOffset val="100"/>
        <c:noMultiLvlLbl val="0"/>
      </c:catAx>
      <c:valAx>
        <c:axId val="108873600"/>
        <c:scaling>
          <c:orientation val="minMax"/>
          <c:min val="20"/>
        </c:scaling>
        <c:delete val="0"/>
        <c:axPos val="l"/>
        <c:majorGridlines/>
        <c:title>
          <c:tx>
            <c:rich>
              <a:bodyPr rot="0" vert="wordArtVert"/>
              <a:lstStyle/>
              <a:p>
                <a:pPr>
                  <a:defRPr/>
                </a:pPr>
                <a:r>
                  <a:rPr lang="en-US" dirty="0" smtClean="0"/>
                  <a:t>Percent</a:t>
                </a:r>
              </a:p>
            </c:rich>
          </c:tx>
          <c:layout/>
          <c:overlay val="0"/>
        </c:title>
        <c:numFmt formatCode="General" sourceLinked="1"/>
        <c:majorTickMark val="out"/>
        <c:minorTickMark val="none"/>
        <c:tickLblPos val="nextTo"/>
        <c:crossAx val="108872064"/>
        <c:crosses val="autoZero"/>
        <c:crossBetween val="between"/>
      </c:valAx>
    </c:plotArea>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A227DB-2AB3-41A2-BA79-6D1FEF42B996}" type="doc">
      <dgm:prSet loTypeId="urn:microsoft.com/office/officeart/2005/8/layout/hierarchy6" loCatId="hierarchy" qsTypeId="urn:microsoft.com/office/officeart/2005/8/quickstyle/simple1" qsCatId="simple" csTypeId="urn:microsoft.com/office/officeart/2005/8/colors/accent2_2" csCatId="accent2" phldr="1"/>
      <dgm:spPr/>
      <dgm:t>
        <a:bodyPr/>
        <a:lstStyle/>
        <a:p>
          <a:endParaRPr lang="en-US"/>
        </a:p>
      </dgm:t>
    </dgm:pt>
    <dgm:pt modelId="{36B7BBFF-EA77-4B14-9E21-07CCC455D84E}">
      <dgm:prSet phldrT="[Text]" custT="1"/>
      <dgm:spPr/>
      <dgm:t>
        <a:bodyPr/>
        <a:lstStyle/>
        <a:p>
          <a:pPr algn="ctr"/>
          <a:r>
            <a:rPr lang="en-US" sz="1400" dirty="0" smtClean="0"/>
            <a:t>Patient Checks In</a:t>
          </a:r>
          <a:endParaRPr lang="en-US" sz="1400" dirty="0"/>
        </a:p>
      </dgm:t>
    </dgm:pt>
    <dgm:pt modelId="{78377244-ADF5-429E-A591-0FC710C0ACAC}" type="parTrans" cxnId="{39E9A014-705C-4BC9-8AA9-E9464CF78801}">
      <dgm:prSet/>
      <dgm:spPr/>
      <dgm:t>
        <a:bodyPr/>
        <a:lstStyle/>
        <a:p>
          <a:endParaRPr lang="en-US"/>
        </a:p>
      </dgm:t>
    </dgm:pt>
    <dgm:pt modelId="{889BBA51-1F52-4DEA-8B88-F351FEAAD70C}" type="sibTrans" cxnId="{39E9A014-705C-4BC9-8AA9-E9464CF78801}">
      <dgm:prSet/>
      <dgm:spPr/>
      <dgm:t>
        <a:bodyPr/>
        <a:lstStyle/>
        <a:p>
          <a:endParaRPr lang="en-US"/>
        </a:p>
      </dgm:t>
    </dgm:pt>
    <dgm:pt modelId="{8E078C70-6044-4F11-9011-D66D6358ADA4}">
      <dgm:prSet phldrT="[Text]" custT="1"/>
      <dgm:spPr/>
      <dgm:t>
        <a:bodyPr/>
        <a:lstStyle/>
        <a:p>
          <a:r>
            <a:rPr lang="en-US" sz="1400" dirty="0" smtClean="0"/>
            <a:t>Patient Fills out Form</a:t>
          </a:r>
        </a:p>
      </dgm:t>
    </dgm:pt>
    <dgm:pt modelId="{37882949-1767-41AA-92AD-359D3D8B72C1}" type="parTrans" cxnId="{6FF59329-F592-4692-B919-C3B1C3388C00}">
      <dgm:prSet/>
      <dgm:spPr/>
      <dgm:t>
        <a:bodyPr/>
        <a:lstStyle/>
        <a:p>
          <a:endParaRPr lang="en-US"/>
        </a:p>
      </dgm:t>
    </dgm:pt>
    <dgm:pt modelId="{B4E3AE5B-73C8-4F9D-997A-481CDC33202E}" type="sibTrans" cxnId="{6FF59329-F592-4692-B919-C3B1C3388C00}">
      <dgm:prSet/>
      <dgm:spPr/>
      <dgm:t>
        <a:bodyPr/>
        <a:lstStyle/>
        <a:p>
          <a:endParaRPr lang="en-US"/>
        </a:p>
      </dgm:t>
    </dgm:pt>
    <dgm:pt modelId="{AE25D9D7-90DE-47C5-BCDE-5F4628F4AB56}">
      <dgm:prSet phldrT="[Text]" custT="1"/>
      <dgm:spPr/>
      <dgm:t>
        <a:bodyPr/>
        <a:lstStyle/>
        <a:p>
          <a:r>
            <a:rPr lang="en-US" sz="1400" dirty="0" smtClean="0"/>
            <a:t>Patient Placed in Que</a:t>
          </a:r>
        </a:p>
      </dgm:t>
    </dgm:pt>
    <dgm:pt modelId="{B5870CA3-E9E7-4E6E-9FD4-30D95681C887}" type="parTrans" cxnId="{387820E7-5B15-42F2-A1EB-778B31AEC0B2}">
      <dgm:prSet/>
      <dgm:spPr/>
      <dgm:t>
        <a:bodyPr/>
        <a:lstStyle/>
        <a:p>
          <a:endParaRPr lang="en-US"/>
        </a:p>
      </dgm:t>
    </dgm:pt>
    <dgm:pt modelId="{96DE451C-7D65-4D56-A14E-8AB904AD0014}" type="sibTrans" cxnId="{387820E7-5B15-42F2-A1EB-778B31AEC0B2}">
      <dgm:prSet/>
      <dgm:spPr/>
      <dgm:t>
        <a:bodyPr/>
        <a:lstStyle/>
        <a:p>
          <a:endParaRPr lang="en-US"/>
        </a:p>
      </dgm:t>
    </dgm:pt>
    <dgm:pt modelId="{9EF50D88-B65F-455F-973E-DB10ED96B8C9}">
      <dgm:prSet/>
      <dgm:spPr/>
      <dgm:t>
        <a:bodyPr/>
        <a:lstStyle/>
        <a:p>
          <a:r>
            <a:rPr lang="en-US" dirty="0" smtClean="0"/>
            <a:t>Infusion Patient</a:t>
          </a:r>
          <a:endParaRPr lang="en-US" dirty="0"/>
        </a:p>
      </dgm:t>
    </dgm:pt>
    <dgm:pt modelId="{1C2F19A0-0D49-4D48-8750-3C469112B59B}" type="parTrans" cxnId="{84FF49B6-9CAE-455B-90BD-E9AFC273CCD5}">
      <dgm:prSet/>
      <dgm:spPr/>
      <dgm:t>
        <a:bodyPr/>
        <a:lstStyle/>
        <a:p>
          <a:endParaRPr lang="en-US"/>
        </a:p>
      </dgm:t>
    </dgm:pt>
    <dgm:pt modelId="{2C49ABCA-89E5-40E1-8578-35DAC3B601B1}" type="sibTrans" cxnId="{84FF49B6-9CAE-455B-90BD-E9AFC273CCD5}">
      <dgm:prSet/>
      <dgm:spPr/>
      <dgm:t>
        <a:bodyPr/>
        <a:lstStyle/>
        <a:p>
          <a:endParaRPr lang="en-US"/>
        </a:p>
      </dgm:t>
    </dgm:pt>
    <dgm:pt modelId="{971C7704-C556-46D9-813E-CBD3374EFD8E}">
      <dgm:prSet/>
      <dgm:spPr>
        <a:solidFill>
          <a:srgbClr val="D9961D"/>
        </a:solidFill>
      </dgm:spPr>
      <dgm:t>
        <a:bodyPr/>
        <a:lstStyle/>
        <a:p>
          <a:r>
            <a:rPr lang="en-US" dirty="0" smtClean="0"/>
            <a:t>Non-Infusion Patient</a:t>
          </a:r>
          <a:endParaRPr lang="en-US" dirty="0"/>
        </a:p>
      </dgm:t>
    </dgm:pt>
    <dgm:pt modelId="{3C5695AD-670E-40F5-871B-E97AC1CA0893}" type="parTrans" cxnId="{6AA62041-709D-4FD8-B652-A60564768380}">
      <dgm:prSet/>
      <dgm:spPr/>
      <dgm:t>
        <a:bodyPr/>
        <a:lstStyle/>
        <a:p>
          <a:endParaRPr lang="en-US"/>
        </a:p>
      </dgm:t>
    </dgm:pt>
    <dgm:pt modelId="{0305C9EE-58EC-4062-A78A-59826E130C7F}" type="sibTrans" cxnId="{6AA62041-709D-4FD8-B652-A60564768380}">
      <dgm:prSet/>
      <dgm:spPr/>
      <dgm:t>
        <a:bodyPr/>
        <a:lstStyle/>
        <a:p>
          <a:endParaRPr lang="en-US"/>
        </a:p>
      </dgm:t>
    </dgm:pt>
    <dgm:pt modelId="{406F089C-EE09-4D56-991A-452A13D48483}">
      <dgm:prSet phldrT="[Text]"/>
      <dgm:spPr/>
      <dgm:t>
        <a:bodyPr/>
        <a:lstStyle/>
        <a:p>
          <a:r>
            <a:rPr lang="en-US" dirty="0" smtClean="0"/>
            <a:t>LPN</a:t>
          </a:r>
        </a:p>
      </dgm:t>
    </dgm:pt>
    <dgm:pt modelId="{A55A2C30-EC9B-4B86-8003-3C793D3F370E}" type="sibTrans" cxnId="{1D552007-EF9E-4134-9FE8-769EB991AF81}">
      <dgm:prSet/>
      <dgm:spPr/>
      <dgm:t>
        <a:bodyPr/>
        <a:lstStyle/>
        <a:p>
          <a:endParaRPr lang="en-US"/>
        </a:p>
      </dgm:t>
    </dgm:pt>
    <dgm:pt modelId="{E6C6DB84-F913-4BE6-B5A2-66F0F6E60F9F}" type="parTrans" cxnId="{1D552007-EF9E-4134-9FE8-769EB991AF81}">
      <dgm:prSet/>
      <dgm:spPr/>
      <dgm:t>
        <a:bodyPr/>
        <a:lstStyle/>
        <a:p>
          <a:endParaRPr lang="en-US"/>
        </a:p>
      </dgm:t>
    </dgm:pt>
    <dgm:pt modelId="{58D1301C-B3FA-483D-9853-14C61BD6E419}">
      <dgm:prSet/>
      <dgm:spPr>
        <a:solidFill>
          <a:srgbClr val="D9961D"/>
        </a:solidFill>
      </dgm:spPr>
      <dgm:t>
        <a:bodyPr/>
        <a:lstStyle/>
        <a:p>
          <a:r>
            <a:rPr lang="en-US" dirty="0" smtClean="0"/>
            <a:t>LPN</a:t>
          </a:r>
          <a:endParaRPr lang="en-US" dirty="0"/>
        </a:p>
      </dgm:t>
    </dgm:pt>
    <dgm:pt modelId="{58644120-F0FB-4846-9083-8E0856FF2FE3}" type="parTrans" cxnId="{AA02F243-B57C-41C6-8A73-8C2427811809}">
      <dgm:prSet/>
      <dgm:spPr/>
      <dgm:t>
        <a:bodyPr/>
        <a:lstStyle/>
        <a:p>
          <a:endParaRPr lang="en-US"/>
        </a:p>
      </dgm:t>
    </dgm:pt>
    <dgm:pt modelId="{BDB4FDAE-4875-4F5B-A786-CD6D2B16FB56}" type="sibTrans" cxnId="{AA02F243-B57C-41C6-8A73-8C2427811809}">
      <dgm:prSet/>
      <dgm:spPr/>
      <dgm:t>
        <a:bodyPr/>
        <a:lstStyle/>
        <a:p>
          <a:endParaRPr lang="en-US"/>
        </a:p>
      </dgm:t>
    </dgm:pt>
    <dgm:pt modelId="{11A2E5B6-C280-47B6-9D68-FAF0F31EEDA7}">
      <dgm:prSet phldrT="[Text]" custT="1"/>
      <dgm:spPr/>
      <dgm:t>
        <a:bodyPr/>
        <a:lstStyle/>
        <a:p>
          <a:r>
            <a:rPr lang="en-US" sz="1200" dirty="0" smtClean="0"/>
            <a:t>Checked In/Orders Released in MiChart</a:t>
          </a:r>
        </a:p>
      </dgm:t>
    </dgm:pt>
    <dgm:pt modelId="{34D2EEB3-3F73-4355-A46F-ED04B40FA27D}" type="parTrans" cxnId="{EC1FC783-11E2-41F2-ADB9-EF29764761F0}">
      <dgm:prSet/>
      <dgm:spPr/>
      <dgm:t>
        <a:bodyPr/>
        <a:lstStyle/>
        <a:p>
          <a:endParaRPr lang="en-US"/>
        </a:p>
      </dgm:t>
    </dgm:pt>
    <dgm:pt modelId="{CE99C884-A2FC-4E59-B5AB-C200DB4DDF86}" type="sibTrans" cxnId="{EC1FC783-11E2-41F2-ADB9-EF29764761F0}">
      <dgm:prSet/>
      <dgm:spPr/>
      <dgm:t>
        <a:bodyPr/>
        <a:lstStyle/>
        <a:p>
          <a:endParaRPr lang="en-US"/>
        </a:p>
      </dgm:t>
    </dgm:pt>
    <dgm:pt modelId="{FEA8ECBC-3E64-4BA5-A305-5C23174C5343}">
      <dgm:prSet/>
      <dgm:spPr/>
      <dgm:t>
        <a:bodyPr/>
        <a:lstStyle/>
        <a:p>
          <a:r>
            <a:rPr lang="en-US" dirty="0" smtClean="0"/>
            <a:t>Port Trained Phlebotomist</a:t>
          </a:r>
          <a:endParaRPr lang="en-US" dirty="0"/>
        </a:p>
      </dgm:t>
    </dgm:pt>
    <dgm:pt modelId="{9712D985-1A5D-41B9-9C42-3A1B5E0AA4E0}" type="parTrans" cxnId="{61F65A84-778A-49F4-B04C-3D209A0B9D3F}">
      <dgm:prSet/>
      <dgm:spPr/>
      <dgm:t>
        <a:bodyPr/>
        <a:lstStyle/>
        <a:p>
          <a:endParaRPr lang="en-US"/>
        </a:p>
      </dgm:t>
    </dgm:pt>
    <dgm:pt modelId="{437EDE12-16D6-47C8-8228-E2990040B0CE}" type="sibTrans" cxnId="{61F65A84-778A-49F4-B04C-3D209A0B9D3F}">
      <dgm:prSet/>
      <dgm:spPr/>
      <dgm:t>
        <a:bodyPr/>
        <a:lstStyle/>
        <a:p>
          <a:endParaRPr lang="en-US"/>
        </a:p>
      </dgm:t>
    </dgm:pt>
    <dgm:pt modelId="{89D76A9A-B83C-4B40-BDCE-738F65E3C332}">
      <dgm:prSet/>
      <dgm:spPr/>
      <dgm:t>
        <a:bodyPr/>
        <a:lstStyle/>
        <a:p>
          <a:r>
            <a:rPr lang="en-US" dirty="0" smtClean="0"/>
            <a:t>Phlebotomist</a:t>
          </a:r>
          <a:endParaRPr lang="en-US" dirty="0"/>
        </a:p>
      </dgm:t>
    </dgm:pt>
    <dgm:pt modelId="{5B7DE595-860A-4BAA-B9AD-7114C054B93F}" type="parTrans" cxnId="{559AC801-F6CB-4945-8B48-E2C5F3844D5A}">
      <dgm:prSet/>
      <dgm:spPr/>
      <dgm:t>
        <a:bodyPr/>
        <a:lstStyle/>
        <a:p>
          <a:endParaRPr lang="en-US"/>
        </a:p>
      </dgm:t>
    </dgm:pt>
    <dgm:pt modelId="{D58ABA30-5E09-467D-8D43-F20814A0DE98}" type="sibTrans" cxnId="{559AC801-F6CB-4945-8B48-E2C5F3844D5A}">
      <dgm:prSet/>
      <dgm:spPr/>
      <dgm:t>
        <a:bodyPr/>
        <a:lstStyle/>
        <a:p>
          <a:endParaRPr lang="en-US"/>
        </a:p>
      </dgm:t>
    </dgm:pt>
    <dgm:pt modelId="{9B68E0C8-7163-48CC-B3B2-15EB318691D2}">
      <dgm:prSet/>
      <dgm:spPr>
        <a:solidFill>
          <a:srgbClr val="D9961D"/>
        </a:solidFill>
      </dgm:spPr>
      <dgm:t>
        <a:bodyPr/>
        <a:lstStyle/>
        <a:p>
          <a:r>
            <a:rPr lang="en-US" dirty="0" smtClean="0"/>
            <a:t>Port Trained Phlebotomist</a:t>
          </a:r>
          <a:endParaRPr lang="en-US" dirty="0"/>
        </a:p>
      </dgm:t>
    </dgm:pt>
    <dgm:pt modelId="{88266792-326E-4227-B297-B248616DD717}" type="parTrans" cxnId="{91CF62B4-AD1F-4FC2-AC02-7C76B70E1913}">
      <dgm:prSet/>
      <dgm:spPr/>
      <dgm:t>
        <a:bodyPr/>
        <a:lstStyle/>
        <a:p>
          <a:endParaRPr lang="en-US"/>
        </a:p>
      </dgm:t>
    </dgm:pt>
    <dgm:pt modelId="{D13C8D3E-C68E-4D5D-BA2A-81BD1308F7D0}" type="sibTrans" cxnId="{91CF62B4-AD1F-4FC2-AC02-7C76B70E1913}">
      <dgm:prSet/>
      <dgm:spPr/>
      <dgm:t>
        <a:bodyPr/>
        <a:lstStyle/>
        <a:p>
          <a:endParaRPr lang="en-US"/>
        </a:p>
      </dgm:t>
    </dgm:pt>
    <dgm:pt modelId="{2D5190B3-2F06-4975-AA89-45AFCBBBCA43}">
      <dgm:prSet/>
      <dgm:spPr>
        <a:solidFill>
          <a:srgbClr val="D9961D"/>
        </a:solidFill>
      </dgm:spPr>
      <dgm:t>
        <a:bodyPr/>
        <a:lstStyle/>
        <a:p>
          <a:r>
            <a:rPr lang="en-US" dirty="0" smtClean="0"/>
            <a:t>Port</a:t>
          </a:r>
        </a:p>
        <a:p>
          <a:r>
            <a:rPr lang="en-US" dirty="0" err="1" smtClean="0"/>
            <a:t>Neostar</a:t>
          </a:r>
          <a:endParaRPr lang="en-US" dirty="0"/>
        </a:p>
      </dgm:t>
    </dgm:pt>
    <dgm:pt modelId="{85635922-E78A-4D5E-BB0C-E6E03659B155}" type="parTrans" cxnId="{4168AAA9-E214-4673-8E24-7149313285F6}">
      <dgm:prSet/>
      <dgm:spPr/>
      <dgm:t>
        <a:bodyPr/>
        <a:lstStyle/>
        <a:p>
          <a:endParaRPr lang="en-US"/>
        </a:p>
      </dgm:t>
    </dgm:pt>
    <dgm:pt modelId="{6B22CB18-3FA2-4CBB-81B5-446BD47EFA73}" type="sibTrans" cxnId="{4168AAA9-E214-4673-8E24-7149313285F6}">
      <dgm:prSet/>
      <dgm:spPr/>
      <dgm:t>
        <a:bodyPr/>
        <a:lstStyle/>
        <a:p>
          <a:endParaRPr lang="en-US"/>
        </a:p>
      </dgm:t>
    </dgm:pt>
    <dgm:pt modelId="{6AF2870F-CD42-4BC0-AA4D-19317C03D1E8}">
      <dgm:prSet/>
      <dgm:spPr>
        <a:solidFill>
          <a:srgbClr val="D9961D"/>
        </a:solidFill>
      </dgm:spPr>
      <dgm:t>
        <a:bodyPr/>
        <a:lstStyle/>
        <a:p>
          <a:r>
            <a:rPr lang="en-US" dirty="0" smtClean="0"/>
            <a:t>Port</a:t>
          </a:r>
        </a:p>
        <a:p>
          <a:r>
            <a:rPr lang="en-US" dirty="0" smtClean="0"/>
            <a:t>Venipuncture</a:t>
          </a:r>
        </a:p>
        <a:p>
          <a:r>
            <a:rPr lang="en-US" dirty="0" smtClean="0"/>
            <a:t>Line Draws</a:t>
          </a:r>
          <a:endParaRPr lang="en-US" dirty="0"/>
        </a:p>
      </dgm:t>
    </dgm:pt>
    <dgm:pt modelId="{3E0C531C-36AB-4480-A6DC-60B2439AFB43}" type="parTrans" cxnId="{61A91685-43F6-4F57-88D8-C91B33F1F8FD}">
      <dgm:prSet/>
      <dgm:spPr/>
      <dgm:t>
        <a:bodyPr/>
        <a:lstStyle/>
        <a:p>
          <a:endParaRPr lang="en-US"/>
        </a:p>
      </dgm:t>
    </dgm:pt>
    <dgm:pt modelId="{2770D26F-EFC2-47CB-8E9A-51CC7A469739}" type="sibTrans" cxnId="{61A91685-43F6-4F57-88D8-C91B33F1F8FD}">
      <dgm:prSet/>
      <dgm:spPr/>
      <dgm:t>
        <a:bodyPr/>
        <a:lstStyle/>
        <a:p>
          <a:endParaRPr lang="en-US"/>
        </a:p>
      </dgm:t>
    </dgm:pt>
    <dgm:pt modelId="{E49FACE7-D15A-4D38-89EE-60A3EB5C3044}">
      <dgm:prSet/>
      <dgm:spPr/>
      <dgm:t>
        <a:bodyPr/>
        <a:lstStyle/>
        <a:p>
          <a:r>
            <a:rPr lang="en-US" dirty="0" smtClean="0"/>
            <a:t>Port</a:t>
          </a:r>
        </a:p>
        <a:p>
          <a:r>
            <a:rPr lang="en-US" dirty="0" smtClean="0"/>
            <a:t>Neostar</a:t>
          </a:r>
          <a:endParaRPr lang="en-US" dirty="0"/>
        </a:p>
      </dgm:t>
    </dgm:pt>
    <dgm:pt modelId="{A07D1C36-0B24-47DC-BF84-1055EBB7BD38}" type="parTrans" cxnId="{487DD4C6-BB1C-4D1D-9D35-193C6F2E2891}">
      <dgm:prSet/>
      <dgm:spPr/>
      <dgm:t>
        <a:bodyPr/>
        <a:lstStyle/>
        <a:p>
          <a:endParaRPr lang="en-US"/>
        </a:p>
      </dgm:t>
    </dgm:pt>
    <dgm:pt modelId="{AFB1ADF7-8480-4F2F-8984-E07D9EAF40B7}" type="sibTrans" cxnId="{487DD4C6-BB1C-4D1D-9D35-193C6F2E2891}">
      <dgm:prSet/>
      <dgm:spPr/>
      <dgm:t>
        <a:bodyPr/>
        <a:lstStyle/>
        <a:p>
          <a:endParaRPr lang="en-US"/>
        </a:p>
      </dgm:t>
    </dgm:pt>
    <dgm:pt modelId="{65CB5FF4-4F7A-4247-AA4B-8CD63A4C5805}">
      <dgm:prSet/>
      <dgm:spPr/>
      <dgm:t>
        <a:bodyPr/>
        <a:lstStyle/>
        <a:p>
          <a:r>
            <a:rPr lang="en-US" dirty="0" smtClean="0"/>
            <a:t>Port</a:t>
          </a:r>
        </a:p>
        <a:p>
          <a:r>
            <a:rPr lang="en-US" dirty="0" smtClean="0"/>
            <a:t>Venipuncture</a:t>
          </a:r>
        </a:p>
        <a:p>
          <a:r>
            <a:rPr lang="en-US" dirty="0" smtClean="0"/>
            <a:t>Line Draws</a:t>
          </a:r>
          <a:endParaRPr lang="en-US" dirty="0"/>
        </a:p>
      </dgm:t>
    </dgm:pt>
    <dgm:pt modelId="{776FE88E-337C-4A5D-A65C-6E4ADFAF612C}" type="parTrans" cxnId="{B0AB1A7C-0274-4FB5-B43B-EDE1AE565D70}">
      <dgm:prSet/>
      <dgm:spPr/>
      <dgm:t>
        <a:bodyPr/>
        <a:lstStyle/>
        <a:p>
          <a:endParaRPr lang="en-US"/>
        </a:p>
      </dgm:t>
    </dgm:pt>
    <dgm:pt modelId="{757A7D0B-530D-4F9B-B933-461C84A8A39D}" type="sibTrans" cxnId="{B0AB1A7C-0274-4FB5-B43B-EDE1AE565D70}">
      <dgm:prSet/>
      <dgm:spPr/>
      <dgm:t>
        <a:bodyPr/>
        <a:lstStyle/>
        <a:p>
          <a:endParaRPr lang="en-US"/>
        </a:p>
      </dgm:t>
    </dgm:pt>
    <dgm:pt modelId="{645EF306-BE38-4EAD-88C3-2ABAD3BF123A}">
      <dgm:prSet/>
      <dgm:spPr/>
      <dgm:t>
        <a:bodyPr/>
        <a:lstStyle/>
        <a:p>
          <a:r>
            <a:rPr lang="en-US" dirty="0" smtClean="0"/>
            <a:t>Venipuncture</a:t>
          </a:r>
        </a:p>
        <a:p>
          <a:r>
            <a:rPr lang="en-US" dirty="0" smtClean="0"/>
            <a:t>Line Draws</a:t>
          </a:r>
          <a:endParaRPr lang="en-US" dirty="0"/>
        </a:p>
      </dgm:t>
    </dgm:pt>
    <dgm:pt modelId="{DE16D91C-5DA9-4848-A03F-65F63082BFCE}" type="parTrans" cxnId="{CD32304E-0BEF-4187-ADDE-425128A22E6F}">
      <dgm:prSet/>
      <dgm:spPr/>
      <dgm:t>
        <a:bodyPr/>
        <a:lstStyle/>
        <a:p>
          <a:endParaRPr lang="en-US"/>
        </a:p>
      </dgm:t>
    </dgm:pt>
    <dgm:pt modelId="{288C417D-0B00-4A4C-ACBA-5ECD2BB25450}" type="sibTrans" cxnId="{CD32304E-0BEF-4187-ADDE-425128A22E6F}">
      <dgm:prSet/>
      <dgm:spPr/>
      <dgm:t>
        <a:bodyPr/>
        <a:lstStyle/>
        <a:p>
          <a:endParaRPr lang="en-US"/>
        </a:p>
      </dgm:t>
    </dgm:pt>
    <dgm:pt modelId="{5B4A2C63-3B8D-4CCB-9242-BABBB5876A50}">
      <dgm:prSet/>
      <dgm:spPr>
        <a:solidFill>
          <a:srgbClr val="D9961D"/>
        </a:solidFill>
      </dgm:spPr>
      <dgm:t>
        <a:bodyPr/>
        <a:lstStyle/>
        <a:p>
          <a:r>
            <a:rPr lang="en-US" dirty="0" smtClean="0"/>
            <a:t>Phlebotomist</a:t>
          </a:r>
          <a:endParaRPr lang="en-US" dirty="0"/>
        </a:p>
      </dgm:t>
    </dgm:pt>
    <dgm:pt modelId="{3C9ECDF3-7A87-4AEF-B57C-99988221F09C}" type="parTrans" cxnId="{ABA1E2BD-31D2-47D7-BCF7-537ADE862897}">
      <dgm:prSet/>
      <dgm:spPr/>
      <dgm:t>
        <a:bodyPr/>
        <a:lstStyle/>
        <a:p>
          <a:endParaRPr lang="en-US"/>
        </a:p>
      </dgm:t>
    </dgm:pt>
    <dgm:pt modelId="{F0BBE14C-C0DB-441D-AFD8-A0BA331CD4D5}" type="sibTrans" cxnId="{ABA1E2BD-31D2-47D7-BCF7-537ADE862897}">
      <dgm:prSet/>
      <dgm:spPr/>
      <dgm:t>
        <a:bodyPr/>
        <a:lstStyle/>
        <a:p>
          <a:endParaRPr lang="en-US"/>
        </a:p>
      </dgm:t>
    </dgm:pt>
    <dgm:pt modelId="{028AE818-8926-4875-BA44-8F6039F3C9EF}">
      <dgm:prSet/>
      <dgm:spPr>
        <a:solidFill>
          <a:srgbClr val="D9961D"/>
        </a:solidFill>
      </dgm:spPr>
      <dgm:t>
        <a:bodyPr/>
        <a:lstStyle/>
        <a:p>
          <a:r>
            <a:rPr lang="en-US" dirty="0" smtClean="0"/>
            <a:t>Venipuncture</a:t>
          </a:r>
        </a:p>
        <a:p>
          <a:r>
            <a:rPr lang="en-US" dirty="0" smtClean="0"/>
            <a:t>Line Draws</a:t>
          </a:r>
          <a:endParaRPr lang="en-US" dirty="0"/>
        </a:p>
      </dgm:t>
    </dgm:pt>
    <dgm:pt modelId="{FDAB2908-F337-43E7-9724-4B989CC7E6B6}" type="parTrans" cxnId="{75B27099-605C-4EBA-A032-058DB7794740}">
      <dgm:prSet/>
      <dgm:spPr/>
      <dgm:t>
        <a:bodyPr/>
        <a:lstStyle/>
        <a:p>
          <a:endParaRPr lang="en-US"/>
        </a:p>
      </dgm:t>
    </dgm:pt>
    <dgm:pt modelId="{F5B44CE9-459E-49C0-B910-66CADF594A08}" type="sibTrans" cxnId="{75B27099-605C-4EBA-A032-058DB7794740}">
      <dgm:prSet/>
      <dgm:spPr/>
      <dgm:t>
        <a:bodyPr/>
        <a:lstStyle/>
        <a:p>
          <a:endParaRPr lang="en-US"/>
        </a:p>
      </dgm:t>
    </dgm:pt>
    <dgm:pt modelId="{ED44C508-4DCC-4B9D-A649-7B4F3DE43CF0}" type="pres">
      <dgm:prSet presAssocID="{D5A227DB-2AB3-41A2-BA79-6D1FEF42B996}" presName="mainComposite" presStyleCnt="0">
        <dgm:presLayoutVars>
          <dgm:chPref val="1"/>
          <dgm:dir/>
          <dgm:animOne val="branch"/>
          <dgm:animLvl val="lvl"/>
          <dgm:resizeHandles val="exact"/>
        </dgm:presLayoutVars>
      </dgm:prSet>
      <dgm:spPr/>
      <dgm:t>
        <a:bodyPr/>
        <a:lstStyle/>
        <a:p>
          <a:endParaRPr lang="en-US"/>
        </a:p>
      </dgm:t>
    </dgm:pt>
    <dgm:pt modelId="{EFB71562-BFB7-4EAA-9967-5C133CF68A9A}" type="pres">
      <dgm:prSet presAssocID="{D5A227DB-2AB3-41A2-BA79-6D1FEF42B996}" presName="hierFlow" presStyleCnt="0"/>
      <dgm:spPr/>
      <dgm:t>
        <a:bodyPr/>
        <a:lstStyle/>
        <a:p>
          <a:endParaRPr lang="en-US"/>
        </a:p>
      </dgm:t>
    </dgm:pt>
    <dgm:pt modelId="{42C49716-FED4-458E-8F1E-42D4BBBD4496}" type="pres">
      <dgm:prSet presAssocID="{D5A227DB-2AB3-41A2-BA79-6D1FEF42B996}" presName="hierChild1" presStyleCnt="0">
        <dgm:presLayoutVars>
          <dgm:chPref val="1"/>
          <dgm:animOne val="branch"/>
          <dgm:animLvl val="lvl"/>
        </dgm:presLayoutVars>
      </dgm:prSet>
      <dgm:spPr/>
      <dgm:t>
        <a:bodyPr/>
        <a:lstStyle/>
        <a:p>
          <a:endParaRPr lang="en-US"/>
        </a:p>
      </dgm:t>
    </dgm:pt>
    <dgm:pt modelId="{162591FB-30B3-4727-9372-98F934277811}" type="pres">
      <dgm:prSet presAssocID="{36B7BBFF-EA77-4B14-9E21-07CCC455D84E}" presName="Name14" presStyleCnt="0"/>
      <dgm:spPr/>
      <dgm:t>
        <a:bodyPr/>
        <a:lstStyle/>
        <a:p>
          <a:endParaRPr lang="en-US"/>
        </a:p>
      </dgm:t>
    </dgm:pt>
    <dgm:pt modelId="{F125F710-CFE5-4264-9C4E-6EB80BF62CA0}" type="pres">
      <dgm:prSet presAssocID="{36B7BBFF-EA77-4B14-9E21-07CCC455D84E}" presName="level1Shape" presStyleLbl="node0" presStyleIdx="0" presStyleCnt="1" custScaleX="176714" custScaleY="77044">
        <dgm:presLayoutVars>
          <dgm:chPref val="3"/>
        </dgm:presLayoutVars>
      </dgm:prSet>
      <dgm:spPr/>
      <dgm:t>
        <a:bodyPr/>
        <a:lstStyle/>
        <a:p>
          <a:endParaRPr lang="en-US"/>
        </a:p>
      </dgm:t>
    </dgm:pt>
    <dgm:pt modelId="{0BA569BE-A3AA-442A-9B44-1084061BE8FF}" type="pres">
      <dgm:prSet presAssocID="{36B7BBFF-EA77-4B14-9E21-07CCC455D84E}" presName="hierChild2" presStyleCnt="0"/>
      <dgm:spPr/>
      <dgm:t>
        <a:bodyPr/>
        <a:lstStyle/>
        <a:p>
          <a:endParaRPr lang="en-US"/>
        </a:p>
      </dgm:t>
    </dgm:pt>
    <dgm:pt modelId="{18D96B97-BF47-44A4-9DC9-BF522269DEE3}" type="pres">
      <dgm:prSet presAssocID="{37882949-1767-41AA-92AD-359D3D8B72C1}" presName="Name19" presStyleLbl="parChTrans1D2" presStyleIdx="0" presStyleCnt="1"/>
      <dgm:spPr/>
      <dgm:t>
        <a:bodyPr/>
        <a:lstStyle/>
        <a:p>
          <a:endParaRPr lang="en-US"/>
        </a:p>
      </dgm:t>
    </dgm:pt>
    <dgm:pt modelId="{1E156478-F11F-4365-BA12-A4DDE1C1EE15}" type="pres">
      <dgm:prSet presAssocID="{8E078C70-6044-4F11-9011-D66D6358ADA4}" presName="Name21" presStyleCnt="0"/>
      <dgm:spPr/>
      <dgm:t>
        <a:bodyPr/>
        <a:lstStyle/>
        <a:p>
          <a:endParaRPr lang="en-US"/>
        </a:p>
      </dgm:t>
    </dgm:pt>
    <dgm:pt modelId="{D941FC01-0B50-4B59-8A85-E6E760CBC660}" type="pres">
      <dgm:prSet presAssocID="{8E078C70-6044-4F11-9011-D66D6358ADA4}" presName="level2Shape" presStyleLbl="node2" presStyleIdx="0" presStyleCnt="1" custScaleX="176714" custScaleY="77630"/>
      <dgm:spPr/>
      <dgm:t>
        <a:bodyPr/>
        <a:lstStyle/>
        <a:p>
          <a:endParaRPr lang="en-US"/>
        </a:p>
      </dgm:t>
    </dgm:pt>
    <dgm:pt modelId="{A3D1F8F5-95B5-45ED-9CAB-1393981BA49A}" type="pres">
      <dgm:prSet presAssocID="{8E078C70-6044-4F11-9011-D66D6358ADA4}" presName="hierChild3" presStyleCnt="0"/>
      <dgm:spPr/>
      <dgm:t>
        <a:bodyPr/>
        <a:lstStyle/>
        <a:p>
          <a:endParaRPr lang="en-US"/>
        </a:p>
      </dgm:t>
    </dgm:pt>
    <dgm:pt modelId="{E7A6BB97-7C4C-481A-AEF0-22355E7EC715}" type="pres">
      <dgm:prSet presAssocID="{B5870CA3-E9E7-4E6E-9FD4-30D95681C887}" presName="Name19" presStyleLbl="parChTrans1D3" presStyleIdx="0" presStyleCnt="1"/>
      <dgm:spPr/>
      <dgm:t>
        <a:bodyPr/>
        <a:lstStyle/>
        <a:p>
          <a:endParaRPr lang="en-US"/>
        </a:p>
      </dgm:t>
    </dgm:pt>
    <dgm:pt modelId="{0452A01E-85AA-458F-AAF9-67091549CF9E}" type="pres">
      <dgm:prSet presAssocID="{AE25D9D7-90DE-47C5-BCDE-5F4628F4AB56}" presName="Name21" presStyleCnt="0"/>
      <dgm:spPr/>
      <dgm:t>
        <a:bodyPr/>
        <a:lstStyle/>
        <a:p>
          <a:endParaRPr lang="en-US"/>
        </a:p>
      </dgm:t>
    </dgm:pt>
    <dgm:pt modelId="{E2B98475-3E39-4628-A352-9AE82EB1B5B2}" type="pres">
      <dgm:prSet presAssocID="{AE25D9D7-90DE-47C5-BCDE-5F4628F4AB56}" presName="level2Shape" presStyleLbl="node3" presStyleIdx="0" presStyleCnt="1" custScaleX="176714" custScaleY="75646"/>
      <dgm:spPr/>
      <dgm:t>
        <a:bodyPr/>
        <a:lstStyle/>
        <a:p>
          <a:endParaRPr lang="en-US"/>
        </a:p>
      </dgm:t>
    </dgm:pt>
    <dgm:pt modelId="{DBD79C01-E74B-46BC-BAB9-34B32F749AF6}" type="pres">
      <dgm:prSet presAssocID="{AE25D9D7-90DE-47C5-BCDE-5F4628F4AB56}" presName="hierChild3" presStyleCnt="0"/>
      <dgm:spPr/>
      <dgm:t>
        <a:bodyPr/>
        <a:lstStyle/>
        <a:p>
          <a:endParaRPr lang="en-US"/>
        </a:p>
      </dgm:t>
    </dgm:pt>
    <dgm:pt modelId="{BA7A02FD-1EFA-4BD2-AB01-B2BF07AFEDD6}" type="pres">
      <dgm:prSet presAssocID="{34D2EEB3-3F73-4355-A46F-ED04B40FA27D}" presName="Name19" presStyleLbl="parChTrans1D4" presStyleIdx="0" presStyleCnt="15"/>
      <dgm:spPr/>
      <dgm:t>
        <a:bodyPr/>
        <a:lstStyle/>
        <a:p>
          <a:endParaRPr lang="en-US"/>
        </a:p>
      </dgm:t>
    </dgm:pt>
    <dgm:pt modelId="{25906793-24DE-4E8B-88ED-3569946BB959}" type="pres">
      <dgm:prSet presAssocID="{11A2E5B6-C280-47B6-9D68-FAF0F31EEDA7}" presName="Name21" presStyleCnt="0"/>
      <dgm:spPr/>
    </dgm:pt>
    <dgm:pt modelId="{2B71377F-0262-4DB0-B18D-3A4557A24B18}" type="pres">
      <dgm:prSet presAssocID="{11A2E5B6-C280-47B6-9D68-FAF0F31EEDA7}" presName="level2Shape" presStyleLbl="node4" presStyleIdx="0" presStyleCnt="15" custScaleX="180114" custScaleY="120855"/>
      <dgm:spPr/>
      <dgm:t>
        <a:bodyPr/>
        <a:lstStyle/>
        <a:p>
          <a:endParaRPr lang="en-US"/>
        </a:p>
      </dgm:t>
    </dgm:pt>
    <dgm:pt modelId="{BF8568E1-FDAE-47E3-B5CC-E5249B25DAFD}" type="pres">
      <dgm:prSet presAssocID="{11A2E5B6-C280-47B6-9D68-FAF0F31EEDA7}" presName="hierChild3" presStyleCnt="0"/>
      <dgm:spPr/>
    </dgm:pt>
    <dgm:pt modelId="{66132BB2-7A9E-4401-9B17-510F6EA18E2E}" type="pres">
      <dgm:prSet presAssocID="{1C2F19A0-0D49-4D48-8750-3C469112B59B}" presName="Name19" presStyleLbl="parChTrans1D4" presStyleIdx="1" presStyleCnt="15"/>
      <dgm:spPr/>
      <dgm:t>
        <a:bodyPr/>
        <a:lstStyle/>
        <a:p>
          <a:endParaRPr lang="en-US"/>
        </a:p>
      </dgm:t>
    </dgm:pt>
    <dgm:pt modelId="{45DB3030-A8CB-4CA4-B4FE-11F2D3215062}" type="pres">
      <dgm:prSet presAssocID="{9EF50D88-B65F-455F-973E-DB10ED96B8C9}" presName="Name21" presStyleCnt="0"/>
      <dgm:spPr/>
      <dgm:t>
        <a:bodyPr/>
        <a:lstStyle/>
        <a:p>
          <a:endParaRPr lang="en-US"/>
        </a:p>
      </dgm:t>
    </dgm:pt>
    <dgm:pt modelId="{467F98F7-9DCD-4B5B-841D-F8E76474EA31}" type="pres">
      <dgm:prSet presAssocID="{9EF50D88-B65F-455F-973E-DB10ED96B8C9}" presName="level2Shape" presStyleLbl="node4" presStyleIdx="1" presStyleCnt="15" custScaleY="75784"/>
      <dgm:spPr/>
      <dgm:t>
        <a:bodyPr/>
        <a:lstStyle/>
        <a:p>
          <a:endParaRPr lang="en-US"/>
        </a:p>
      </dgm:t>
    </dgm:pt>
    <dgm:pt modelId="{9B416A14-4BA7-4C2C-949E-10154D3527BD}" type="pres">
      <dgm:prSet presAssocID="{9EF50D88-B65F-455F-973E-DB10ED96B8C9}" presName="hierChild3" presStyleCnt="0"/>
      <dgm:spPr/>
      <dgm:t>
        <a:bodyPr/>
        <a:lstStyle/>
        <a:p>
          <a:endParaRPr lang="en-US"/>
        </a:p>
      </dgm:t>
    </dgm:pt>
    <dgm:pt modelId="{47360DFE-E0F4-4825-B19F-989A92595B1D}" type="pres">
      <dgm:prSet presAssocID="{E6C6DB84-F913-4BE6-B5A2-66F0F6E60F9F}" presName="Name19" presStyleLbl="parChTrans1D4" presStyleIdx="2" presStyleCnt="15"/>
      <dgm:spPr/>
      <dgm:t>
        <a:bodyPr/>
        <a:lstStyle/>
        <a:p>
          <a:endParaRPr lang="en-US"/>
        </a:p>
      </dgm:t>
    </dgm:pt>
    <dgm:pt modelId="{B3817DEA-D78D-4816-9178-B1B13CBBD502}" type="pres">
      <dgm:prSet presAssocID="{406F089C-EE09-4D56-991A-452A13D48483}" presName="Name21" presStyleCnt="0"/>
      <dgm:spPr/>
      <dgm:t>
        <a:bodyPr/>
        <a:lstStyle/>
        <a:p>
          <a:endParaRPr lang="en-US"/>
        </a:p>
      </dgm:t>
    </dgm:pt>
    <dgm:pt modelId="{F4987679-177B-4EFA-BF26-DF90F0CA4481}" type="pres">
      <dgm:prSet presAssocID="{406F089C-EE09-4D56-991A-452A13D48483}" presName="level2Shape" presStyleLbl="node4" presStyleIdx="2" presStyleCnt="15" custScaleY="82263"/>
      <dgm:spPr/>
      <dgm:t>
        <a:bodyPr/>
        <a:lstStyle/>
        <a:p>
          <a:endParaRPr lang="en-US"/>
        </a:p>
      </dgm:t>
    </dgm:pt>
    <dgm:pt modelId="{BF29616A-554E-43BB-A100-A22BBFE2E206}" type="pres">
      <dgm:prSet presAssocID="{406F089C-EE09-4D56-991A-452A13D48483}" presName="hierChild3" presStyleCnt="0"/>
      <dgm:spPr/>
      <dgm:t>
        <a:bodyPr/>
        <a:lstStyle/>
        <a:p>
          <a:endParaRPr lang="en-US"/>
        </a:p>
      </dgm:t>
    </dgm:pt>
    <dgm:pt modelId="{AA87D25D-C806-461D-86E9-000F014A6408}" type="pres">
      <dgm:prSet presAssocID="{A07D1C36-0B24-47DC-BF84-1055EBB7BD38}" presName="Name19" presStyleLbl="parChTrans1D4" presStyleIdx="3" presStyleCnt="15"/>
      <dgm:spPr/>
      <dgm:t>
        <a:bodyPr/>
        <a:lstStyle/>
        <a:p>
          <a:endParaRPr lang="en-US"/>
        </a:p>
      </dgm:t>
    </dgm:pt>
    <dgm:pt modelId="{1541117F-DEA1-43F4-A203-C88D6A4EB384}" type="pres">
      <dgm:prSet presAssocID="{E49FACE7-D15A-4D38-89EE-60A3EB5C3044}" presName="Name21" presStyleCnt="0"/>
      <dgm:spPr/>
    </dgm:pt>
    <dgm:pt modelId="{DA0BF1DA-C448-485E-BDB3-79A919399336}" type="pres">
      <dgm:prSet presAssocID="{E49FACE7-D15A-4D38-89EE-60A3EB5C3044}" presName="level2Shape" presStyleLbl="node4" presStyleIdx="3" presStyleCnt="15"/>
      <dgm:spPr/>
      <dgm:t>
        <a:bodyPr/>
        <a:lstStyle/>
        <a:p>
          <a:endParaRPr lang="en-US"/>
        </a:p>
      </dgm:t>
    </dgm:pt>
    <dgm:pt modelId="{51801CA3-5F17-45F9-BE4E-04A5A9A7B9F5}" type="pres">
      <dgm:prSet presAssocID="{E49FACE7-D15A-4D38-89EE-60A3EB5C3044}" presName="hierChild3" presStyleCnt="0"/>
      <dgm:spPr/>
    </dgm:pt>
    <dgm:pt modelId="{CFE98F7C-3FFF-47B0-825E-2FA2CADADFFC}" type="pres">
      <dgm:prSet presAssocID="{9712D985-1A5D-41B9-9C42-3A1B5E0AA4E0}" presName="Name19" presStyleLbl="parChTrans1D4" presStyleIdx="4" presStyleCnt="15"/>
      <dgm:spPr/>
      <dgm:t>
        <a:bodyPr/>
        <a:lstStyle/>
        <a:p>
          <a:endParaRPr lang="en-US"/>
        </a:p>
      </dgm:t>
    </dgm:pt>
    <dgm:pt modelId="{0BACE230-049C-4CB4-95E5-8AE63AC63C10}" type="pres">
      <dgm:prSet presAssocID="{FEA8ECBC-3E64-4BA5-A305-5C23174C5343}" presName="Name21" presStyleCnt="0"/>
      <dgm:spPr/>
    </dgm:pt>
    <dgm:pt modelId="{01E582DE-49D2-4FAB-9DA2-596AECAA5F5B}" type="pres">
      <dgm:prSet presAssocID="{FEA8ECBC-3E64-4BA5-A305-5C23174C5343}" presName="level2Shape" presStyleLbl="node4" presStyleIdx="4" presStyleCnt="15" custScaleY="82730"/>
      <dgm:spPr/>
      <dgm:t>
        <a:bodyPr/>
        <a:lstStyle/>
        <a:p>
          <a:endParaRPr lang="en-US"/>
        </a:p>
      </dgm:t>
    </dgm:pt>
    <dgm:pt modelId="{AEEB395A-646D-47C2-803E-21459AD5312C}" type="pres">
      <dgm:prSet presAssocID="{FEA8ECBC-3E64-4BA5-A305-5C23174C5343}" presName="hierChild3" presStyleCnt="0"/>
      <dgm:spPr/>
    </dgm:pt>
    <dgm:pt modelId="{AC8190BA-59AB-494D-86D1-8DE2936481AC}" type="pres">
      <dgm:prSet presAssocID="{776FE88E-337C-4A5D-A65C-6E4ADFAF612C}" presName="Name19" presStyleLbl="parChTrans1D4" presStyleIdx="5" presStyleCnt="15"/>
      <dgm:spPr/>
      <dgm:t>
        <a:bodyPr/>
        <a:lstStyle/>
        <a:p>
          <a:endParaRPr lang="en-US"/>
        </a:p>
      </dgm:t>
    </dgm:pt>
    <dgm:pt modelId="{8A76360E-4710-410F-8295-14732608027F}" type="pres">
      <dgm:prSet presAssocID="{65CB5FF4-4F7A-4247-AA4B-8CD63A4C5805}" presName="Name21" presStyleCnt="0"/>
      <dgm:spPr/>
    </dgm:pt>
    <dgm:pt modelId="{AE2E96B3-2F73-489F-B162-4ECAAAA834A9}" type="pres">
      <dgm:prSet presAssocID="{65CB5FF4-4F7A-4247-AA4B-8CD63A4C5805}" presName="level2Shape" presStyleLbl="node4" presStyleIdx="5" presStyleCnt="15"/>
      <dgm:spPr/>
      <dgm:t>
        <a:bodyPr/>
        <a:lstStyle/>
        <a:p>
          <a:endParaRPr lang="en-US"/>
        </a:p>
      </dgm:t>
    </dgm:pt>
    <dgm:pt modelId="{3DAC6D87-41FE-4652-8C2F-0609CC748726}" type="pres">
      <dgm:prSet presAssocID="{65CB5FF4-4F7A-4247-AA4B-8CD63A4C5805}" presName="hierChild3" presStyleCnt="0"/>
      <dgm:spPr/>
    </dgm:pt>
    <dgm:pt modelId="{2F4EF653-236D-417C-B3E3-A1997BE9F43B}" type="pres">
      <dgm:prSet presAssocID="{5B7DE595-860A-4BAA-B9AD-7114C054B93F}" presName="Name19" presStyleLbl="parChTrans1D4" presStyleIdx="6" presStyleCnt="15"/>
      <dgm:spPr/>
      <dgm:t>
        <a:bodyPr/>
        <a:lstStyle/>
        <a:p>
          <a:endParaRPr lang="en-US"/>
        </a:p>
      </dgm:t>
    </dgm:pt>
    <dgm:pt modelId="{F41ECDBF-43B1-4915-B01F-EBECAE45D040}" type="pres">
      <dgm:prSet presAssocID="{89D76A9A-B83C-4B40-BDCE-738F65E3C332}" presName="Name21" presStyleCnt="0"/>
      <dgm:spPr/>
    </dgm:pt>
    <dgm:pt modelId="{C2C6F2BE-067B-42B0-BC79-B3CB2DDD51EC}" type="pres">
      <dgm:prSet presAssocID="{89D76A9A-B83C-4B40-BDCE-738F65E3C332}" presName="level2Shape" presStyleLbl="node4" presStyleIdx="6" presStyleCnt="15" custScaleY="82730"/>
      <dgm:spPr/>
      <dgm:t>
        <a:bodyPr/>
        <a:lstStyle/>
        <a:p>
          <a:endParaRPr lang="en-US"/>
        </a:p>
      </dgm:t>
    </dgm:pt>
    <dgm:pt modelId="{9ECAD68B-7FC5-42EC-A5D9-FD8A7E7540C4}" type="pres">
      <dgm:prSet presAssocID="{89D76A9A-B83C-4B40-BDCE-738F65E3C332}" presName="hierChild3" presStyleCnt="0"/>
      <dgm:spPr/>
    </dgm:pt>
    <dgm:pt modelId="{A49C5839-23B3-4E0A-9255-FA415999EA8E}" type="pres">
      <dgm:prSet presAssocID="{DE16D91C-5DA9-4848-A03F-65F63082BFCE}" presName="Name19" presStyleLbl="parChTrans1D4" presStyleIdx="7" presStyleCnt="15"/>
      <dgm:spPr/>
      <dgm:t>
        <a:bodyPr/>
        <a:lstStyle/>
        <a:p>
          <a:endParaRPr lang="en-US"/>
        </a:p>
      </dgm:t>
    </dgm:pt>
    <dgm:pt modelId="{7093E3D9-5284-494A-AF69-A67F1E7BA40F}" type="pres">
      <dgm:prSet presAssocID="{645EF306-BE38-4EAD-88C3-2ABAD3BF123A}" presName="Name21" presStyleCnt="0"/>
      <dgm:spPr/>
    </dgm:pt>
    <dgm:pt modelId="{0504583D-057D-479F-8804-1882CC9045CC}" type="pres">
      <dgm:prSet presAssocID="{645EF306-BE38-4EAD-88C3-2ABAD3BF123A}" presName="level2Shape" presStyleLbl="node4" presStyleIdx="7" presStyleCnt="15"/>
      <dgm:spPr/>
      <dgm:t>
        <a:bodyPr/>
        <a:lstStyle/>
        <a:p>
          <a:endParaRPr lang="en-US"/>
        </a:p>
      </dgm:t>
    </dgm:pt>
    <dgm:pt modelId="{A6FB264F-BBF2-4955-B21C-27E72E6D9EB1}" type="pres">
      <dgm:prSet presAssocID="{645EF306-BE38-4EAD-88C3-2ABAD3BF123A}" presName="hierChild3" presStyleCnt="0"/>
      <dgm:spPr/>
    </dgm:pt>
    <dgm:pt modelId="{4D8D9ABB-493E-4D2B-8CC6-5FDAB2D976F7}" type="pres">
      <dgm:prSet presAssocID="{3C5695AD-670E-40F5-871B-E97AC1CA0893}" presName="Name19" presStyleLbl="parChTrans1D4" presStyleIdx="8" presStyleCnt="15"/>
      <dgm:spPr/>
      <dgm:t>
        <a:bodyPr/>
        <a:lstStyle/>
        <a:p>
          <a:endParaRPr lang="en-US"/>
        </a:p>
      </dgm:t>
    </dgm:pt>
    <dgm:pt modelId="{7FF13A96-FB4A-4AFE-A3E1-746BAEC83E13}" type="pres">
      <dgm:prSet presAssocID="{971C7704-C556-46D9-813E-CBD3374EFD8E}" presName="Name21" presStyleCnt="0"/>
      <dgm:spPr/>
      <dgm:t>
        <a:bodyPr/>
        <a:lstStyle/>
        <a:p>
          <a:endParaRPr lang="en-US"/>
        </a:p>
      </dgm:t>
    </dgm:pt>
    <dgm:pt modelId="{2584FF58-1F7B-453D-B2B4-A63C27CEE735}" type="pres">
      <dgm:prSet presAssocID="{971C7704-C556-46D9-813E-CBD3374EFD8E}" presName="level2Shape" presStyleLbl="node4" presStyleIdx="8" presStyleCnt="15" custScaleY="74878"/>
      <dgm:spPr/>
      <dgm:t>
        <a:bodyPr/>
        <a:lstStyle/>
        <a:p>
          <a:endParaRPr lang="en-US"/>
        </a:p>
      </dgm:t>
    </dgm:pt>
    <dgm:pt modelId="{CD0953DB-7D63-41F4-B1B1-797B5619AC1F}" type="pres">
      <dgm:prSet presAssocID="{971C7704-C556-46D9-813E-CBD3374EFD8E}" presName="hierChild3" presStyleCnt="0"/>
      <dgm:spPr/>
      <dgm:t>
        <a:bodyPr/>
        <a:lstStyle/>
        <a:p>
          <a:endParaRPr lang="en-US"/>
        </a:p>
      </dgm:t>
    </dgm:pt>
    <dgm:pt modelId="{871EBFDF-208C-4BBB-9688-B2701517E383}" type="pres">
      <dgm:prSet presAssocID="{58644120-F0FB-4846-9083-8E0856FF2FE3}" presName="Name19" presStyleLbl="parChTrans1D4" presStyleIdx="9" presStyleCnt="15"/>
      <dgm:spPr/>
      <dgm:t>
        <a:bodyPr/>
        <a:lstStyle/>
        <a:p>
          <a:endParaRPr lang="en-US"/>
        </a:p>
      </dgm:t>
    </dgm:pt>
    <dgm:pt modelId="{47D799AD-7EBF-454E-B1E5-CDC648A69965}" type="pres">
      <dgm:prSet presAssocID="{58D1301C-B3FA-483D-9853-14C61BD6E419}" presName="Name21" presStyleCnt="0"/>
      <dgm:spPr/>
      <dgm:t>
        <a:bodyPr/>
        <a:lstStyle/>
        <a:p>
          <a:endParaRPr lang="en-US"/>
        </a:p>
      </dgm:t>
    </dgm:pt>
    <dgm:pt modelId="{9414059F-76CA-4A85-8230-302BAAD75103}" type="pres">
      <dgm:prSet presAssocID="{58D1301C-B3FA-483D-9853-14C61BD6E419}" presName="level2Shape" presStyleLbl="node4" presStyleIdx="9" presStyleCnt="15" custScaleY="82217"/>
      <dgm:spPr/>
      <dgm:t>
        <a:bodyPr/>
        <a:lstStyle/>
        <a:p>
          <a:endParaRPr lang="en-US"/>
        </a:p>
      </dgm:t>
    </dgm:pt>
    <dgm:pt modelId="{4A8CD196-7E8C-476C-BB3E-2C9223489612}" type="pres">
      <dgm:prSet presAssocID="{58D1301C-B3FA-483D-9853-14C61BD6E419}" presName="hierChild3" presStyleCnt="0"/>
      <dgm:spPr/>
      <dgm:t>
        <a:bodyPr/>
        <a:lstStyle/>
        <a:p>
          <a:endParaRPr lang="en-US"/>
        </a:p>
      </dgm:t>
    </dgm:pt>
    <dgm:pt modelId="{837ADE4E-44C6-41B0-B081-638644A0BB9C}" type="pres">
      <dgm:prSet presAssocID="{85635922-E78A-4D5E-BB0C-E6E03659B155}" presName="Name19" presStyleLbl="parChTrans1D4" presStyleIdx="10" presStyleCnt="15"/>
      <dgm:spPr/>
      <dgm:t>
        <a:bodyPr/>
        <a:lstStyle/>
        <a:p>
          <a:endParaRPr lang="en-US"/>
        </a:p>
      </dgm:t>
    </dgm:pt>
    <dgm:pt modelId="{52606639-EC54-4E63-AC9A-FA1FC896767F}" type="pres">
      <dgm:prSet presAssocID="{2D5190B3-2F06-4975-AA89-45AFCBBBCA43}" presName="Name21" presStyleCnt="0"/>
      <dgm:spPr/>
    </dgm:pt>
    <dgm:pt modelId="{D14F2909-CB1C-4DE6-A61A-740BDF289BC4}" type="pres">
      <dgm:prSet presAssocID="{2D5190B3-2F06-4975-AA89-45AFCBBBCA43}" presName="level2Shape" presStyleLbl="node4" presStyleIdx="10" presStyleCnt="15" custScaleY="100335"/>
      <dgm:spPr/>
      <dgm:t>
        <a:bodyPr/>
        <a:lstStyle/>
        <a:p>
          <a:endParaRPr lang="en-US"/>
        </a:p>
      </dgm:t>
    </dgm:pt>
    <dgm:pt modelId="{9CD6F628-CB02-4F18-84B0-5C2CC6A20CB7}" type="pres">
      <dgm:prSet presAssocID="{2D5190B3-2F06-4975-AA89-45AFCBBBCA43}" presName="hierChild3" presStyleCnt="0"/>
      <dgm:spPr/>
    </dgm:pt>
    <dgm:pt modelId="{93AAB2F9-9AAD-407A-8285-E8BB65E85E3C}" type="pres">
      <dgm:prSet presAssocID="{88266792-326E-4227-B297-B248616DD717}" presName="Name19" presStyleLbl="parChTrans1D4" presStyleIdx="11" presStyleCnt="15"/>
      <dgm:spPr/>
      <dgm:t>
        <a:bodyPr/>
        <a:lstStyle/>
        <a:p>
          <a:endParaRPr lang="en-US"/>
        </a:p>
      </dgm:t>
    </dgm:pt>
    <dgm:pt modelId="{2332B807-C7EA-49FB-8BEF-B47DF270EEFE}" type="pres">
      <dgm:prSet presAssocID="{9B68E0C8-7163-48CC-B3B2-15EB318691D2}" presName="Name21" presStyleCnt="0"/>
      <dgm:spPr/>
    </dgm:pt>
    <dgm:pt modelId="{E6CE1C08-3201-468E-95CA-B400C4EB4AEC}" type="pres">
      <dgm:prSet presAssocID="{9B68E0C8-7163-48CC-B3B2-15EB318691D2}" presName="level2Shape" presStyleLbl="node4" presStyleIdx="11" presStyleCnt="15" custScaleY="79999"/>
      <dgm:spPr/>
      <dgm:t>
        <a:bodyPr/>
        <a:lstStyle/>
        <a:p>
          <a:endParaRPr lang="en-US"/>
        </a:p>
      </dgm:t>
    </dgm:pt>
    <dgm:pt modelId="{8C37AC03-40EC-4F36-B69D-7566BB3601B0}" type="pres">
      <dgm:prSet presAssocID="{9B68E0C8-7163-48CC-B3B2-15EB318691D2}" presName="hierChild3" presStyleCnt="0"/>
      <dgm:spPr/>
    </dgm:pt>
    <dgm:pt modelId="{37181701-DE85-4891-8395-DBB2F4ECE74F}" type="pres">
      <dgm:prSet presAssocID="{3E0C531C-36AB-4480-A6DC-60B2439AFB43}" presName="Name19" presStyleLbl="parChTrans1D4" presStyleIdx="12" presStyleCnt="15"/>
      <dgm:spPr/>
      <dgm:t>
        <a:bodyPr/>
        <a:lstStyle/>
        <a:p>
          <a:endParaRPr lang="en-US"/>
        </a:p>
      </dgm:t>
    </dgm:pt>
    <dgm:pt modelId="{DAE672D5-5B3F-4934-9035-7F854B9A33EE}" type="pres">
      <dgm:prSet presAssocID="{6AF2870F-CD42-4BC0-AA4D-19317C03D1E8}" presName="Name21" presStyleCnt="0"/>
      <dgm:spPr/>
    </dgm:pt>
    <dgm:pt modelId="{846657DE-B2A5-4E8B-8F63-9D5E7D9B4D74}" type="pres">
      <dgm:prSet presAssocID="{6AF2870F-CD42-4BC0-AA4D-19317C03D1E8}" presName="level2Shape" presStyleLbl="node4" presStyleIdx="12" presStyleCnt="15" custScaleY="100335"/>
      <dgm:spPr/>
      <dgm:t>
        <a:bodyPr/>
        <a:lstStyle/>
        <a:p>
          <a:endParaRPr lang="en-US"/>
        </a:p>
      </dgm:t>
    </dgm:pt>
    <dgm:pt modelId="{A245C3B4-7472-4346-98E7-CA9AC0B1C549}" type="pres">
      <dgm:prSet presAssocID="{6AF2870F-CD42-4BC0-AA4D-19317C03D1E8}" presName="hierChild3" presStyleCnt="0"/>
      <dgm:spPr/>
    </dgm:pt>
    <dgm:pt modelId="{9A804E61-3457-4ABA-AE95-37D42205BA05}" type="pres">
      <dgm:prSet presAssocID="{3C9ECDF3-7A87-4AEF-B57C-99988221F09C}" presName="Name19" presStyleLbl="parChTrans1D4" presStyleIdx="13" presStyleCnt="15"/>
      <dgm:spPr/>
      <dgm:t>
        <a:bodyPr/>
        <a:lstStyle/>
        <a:p>
          <a:endParaRPr lang="en-US"/>
        </a:p>
      </dgm:t>
    </dgm:pt>
    <dgm:pt modelId="{6FAE21F5-FBEB-4F40-AE2E-72636EFDFB30}" type="pres">
      <dgm:prSet presAssocID="{5B4A2C63-3B8D-4CCB-9242-BABBB5876A50}" presName="Name21" presStyleCnt="0"/>
      <dgm:spPr/>
    </dgm:pt>
    <dgm:pt modelId="{B3E421B3-ABE1-4101-8B5C-40F4D89387AE}" type="pres">
      <dgm:prSet presAssocID="{5B4A2C63-3B8D-4CCB-9242-BABBB5876A50}" presName="level2Shape" presStyleLbl="node4" presStyleIdx="13" presStyleCnt="15" custScaleY="80413"/>
      <dgm:spPr/>
      <dgm:t>
        <a:bodyPr/>
        <a:lstStyle/>
        <a:p>
          <a:endParaRPr lang="en-US"/>
        </a:p>
      </dgm:t>
    </dgm:pt>
    <dgm:pt modelId="{6F88E8D0-7B09-4B9E-9559-BDE525C8A717}" type="pres">
      <dgm:prSet presAssocID="{5B4A2C63-3B8D-4CCB-9242-BABBB5876A50}" presName="hierChild3" presStyleCnt="0"/>
      <dgm:spPr/>
    </dgm:pt>
    <dgm:pt modelId="{7C5C6DB8-5899-4081-AD13-E72A2C0838C4}" type="pres">
      <dgm:prSet presAssocID="{FDAB2908-F337-43E7-9724-4B989CC7E6B6}" presName="Name19" presStyleLbl="parChTrans1D4" presStyleIdx="14" presStyleCnt="15"/>
      <dgm:spPr/>
      <dgm:t>
        <a:bodyPr/>
        <a:lstStyle/>
        <a:p>
          <a:endParaRPr lang="en-US"/>
        </a:p>
      </dgm:t>
    </dgm:pt>
    <dgm:pt modelId="{CE66C422-1300-4300-836F-839EB9059C6E}" type="pres">
      <dgm:prSet presAssocID="{028AE818-8926-4875-BA44-8F6039F3C9EF}" presName="Name21" presStyleCnt="0"/>
      <dgm:spPr/>
    </dgm:pt>
    <dgm:pt modelId="{1D788179-028B-4C9C-BCE8-DE019A510D1C}" type="pres">
      <dgm:prSet presAssocID="{028AE818-8926-4875-BA44-8F6039F3C9EF}" presName="level2Shape" presStyleLbl="node4" presStyleIdx="14" presStyleCnt="15"/>
      <dgm:spPr/>
      <dgm:t>
        <a:bodyPr/>
        <a:lstStyle/>
        <a:p>
          <a:endParaRPr lang="en-US"/>
        </a:p>
      </dgm:t>
    </dgm:pt>
    <dgm:pt modelId="{3BBC430F-2387-45F3-A2A4-8E3804A576F8}" type="pres">
      <dgm:prSet presAssocID="{028AE818-8926-4875-BA44-8F6039F3C9EF}" presName="hierChild3" presStyleCnt="0"/>
      <dgm:spPr/>
    </dgm:pt>
    <dgm:pt modelId="{6AD8516A-45DA-45BC-B41D-8AF2DCA2716F}" type="pres">
      <dgm:prSet presAssocID="{D5A227DB-2AB3-41A2-BA79-6D1FEF42B996}" presName="bgShapesFlow" presStyleCnt="0"/>
      <dgm:spPr/>
      <dgm:t>
        <a:bodyPr/>
        <a:lstStyle/>
        <a:p>
          <a:endParaRPr lang="en-US"/>
        </a:p>
      </dgm:t>
    </dgm:pt>
  </dgm:ptLst>
  <dgm:cxnLst>
    <dgm:cxn modelId="{A83519C0-0DC6-4EAF-BD35-D56F36886EE6}" type="presOf" srcId="{5B7DE595-860A-4BAA-B9AD-7114C054B93F}" destId="{2F4EF653-236D-417C-B3E3-A1997BE9F43B}" srcOrd="0" destOrd="0" presId="urn:microsoft.com/office/officeart/2005/8/layout/hierarchy6"/>
    <dgm:cxn modelId="{E7AF2603-7478-4C9D-A851-D0F5C2D5DA27}" type="presOf" srcId="{6AF2870F-CD42-4BC0-AA4D-19317C03D1E8}" destId="{846657DE-B2A5-4E8B-8F63-9D5E7D9B4D74}" srcOrd="0" destOrd="0" presId="urn:microsoft.com/office/officeart/2005/8/layout/hierarchy6"/>
    <dgm:cxn modelId="{6D36DF67-6B4E-4C61-AB8A-675EBED4CB2D}" type="presOf" srcId="{AE25D9D7-90DE-47C5-BCDE-5F4628F4AB56}" destId="{E2B98475-3E39-4628-A352-9AE82EB1B5B2}" srcOrd="0" destOrd="0" presId="urn:microsoft.com/office/officeart/2005/8/layout/hierarchy6"/>
    <dgm:cxn modelId="{BFA28E58-868D-48CE-87E9-58D9CC3DCA84}" type="presOf" srcId="{88266792-326E-4227-B297-B248616DD717}" destId="{93AAB2F9-9AAD-407A-8285-E8BB65E85E3C}" srcOrd="0" destOrd="0" presId="urn:microsoft.com/office/officeart/2005/8/layout/hierarchy6"/>
    <dgm:cxn modelId="{4168AAA9-E214-4673-8E24-7149313285F6}" srcId="{58D1301C-B3FA-483D-9853-14C61BD6E419}" destId="{2D5190B3-2F06-4975-AA89-45AFCBBBCA43}" srcOrd="0" destOrd="0" parTransId="{85635922-E78A-4D5E-BB0C-E6E03659B155}" sibTransId="{6B22CB18-3FA2-4CBB-81B5-446BD47EFA73}"/>
    <dgm:cxn modelId="{6FF59329-F592-4692-B919-C3B1C3388C00}" srcId="{36B7BBFF-EA77-4B14-9E21-07CCC455D84E}" destId="{8E078C70-6044-4F11-9011-D66D6358ADA4}" srcOrd="0" destOrd="0" parTransId="{37882949-1767-41AA-92AD-359D3D8B72C1}" sibTransId="{B4E3AE5B-73C8-4F9D-997A-481CDC33202E}"/>
    <dgm:cxn modelId="{52C4E6EB-CE1C-4854-BFFA-B7013BDF00B3}" type="presOf" srcId="{5B4A2C63-3B8D-4CCB-9242-BABBB5876A50}" destId="{B3E421B3-ABE1-4101-8B5C-40F4D89387AE}" srcOrd="0" destOrd="0" presId="urn:microsoft.com/office/officeart/2005/8/layout/hierarchy6"/>
    <dgm:cxn modelId="{B01E22CB-BA93-42F2-8BC1-125648A7BBEF}" type="presOf" srcId="{58D1301C-B3FA-483D-9853-14C61BD6E419}" destId="{9414059F-76CA-4A85-8230-302BAAD75103}" srcOrd="0" destOrd="0" presId="urn:microsoft.com/office/officeart/2005/8/layout/hierarchy6"/>
    <dgm:cxn modelId="{AA02F243-B57C-41C6-8A73-8C2427811809}" srcId="{971C7704-C556-46D9-813E-CBD3374EFD8E}" destId="{58D1301C-B3FA-483D-9853-14C61BD6E419}" srcOrd="0" destOrd="0" parTransId="{58644120-F0FB-4846-9083-8E0856FF2FE3}" sibTransId="{BDB4FDAE-4875-4F5B-A786-CD6D2B16FB56}"/>
    <dgm:cxn modelId="{54E4577E-A287-4C20-B09B-6DF0CEE5896F}" type="presOf" srcId="{3C5695AD-670E-40F5-871B-E97AC1CA0893}" destId="{4D8D9ABB-493E-4D2B-8CC6-5FDAB2D976F7}" srcOrd="0" destOrd="0" presId="urn:microsoft.com/office/officeart/2005/8/layout/hierarchy6"/>
    <dgm:cxn modelId="{E1876528-03F5-4E3C-9A1D-E0452EF22B1F}" type="presOf" srcId="{776FE88E-337C-4A5D-A65C-6E4ADFAF612C}" destId="{AC8190BA-59AB-494D-86D1-8DE2936481AC}" srcOrd="0" destOrd="0" presId="urn:microsoft.com/office/officeart/2005/8/layout/hierarchy6"/>
    <dgm:cxn modelId="{387820E7-5B15-42F2-A1EB-778B31AEC0B2}" srcId="{8E078C70-6044-4F11-9011-D66D6358ADA4}" destId="{AE25D9D7-90DE-47C5-BCDE-5F4628F4AB56}" srcOrd="0" destOrd="0" parTransId="{B5870CA3-E9E7-4E6E-9FD4-30D95681C887}" sibTransId="{96DE451C-7D65-4D56-A14E-8AB904AD0014}"/>
    <dgm:cxn modelId="{6AA62041-709D-4FD8-B652-A60564768380}" srcId="{11A2E5B6-C280-47B6-9D68-FAF0F31EEDA7}" destId="{971C7704-C556-46D9-813E-CBD3374EFD8E}" srcOrd="1" destOrd="0" parTransId="{3C5695AD-670E-40F5-871B-E97AC1CA0893}" sibTransId="{0305C9EE-58EC-4062-A78A-59826E130C7F}"/>
    <dgm:cxn modelId="{15D0C5CF-A1F1-4C65-97B2-957CC011E685}" type="presOf" srcId="{971C7704-C556-46D9-813E-CBD3374EFD8E}" destId="{2584FF58-1F7B-453D-B2B4-A63C27CEE735}" srcOrd="0" destOrd="0" presId="urn:microsoft.com/office/officeart/2005/8/layout/hierarchy6"/>
    <dgm:cxn modelId="{61A91685-43F6-4F57-88D8-C91B33F1F8FD}" srcId="{9B68E0C8-7163-48CC-B3B2-15EB318691D2}" destId="{6AF2870F-CD42-4BC0-AA4D-19317C03D1E8}" srcOrd="0" destOrd="0" parTransId="{3E0C531C-36AB-4480-A6DC-60B2439AFB43}" sibTransId="{2770D26F-EFC2-47CB-8E9A-51CC7A469739}"/>
    <dgm:cxn modelId="{559AC801-F6CB-4945-8B48-E2C5F3844D5A}" srcId="{9EF50D88-B65F-455F-973E-DB10ED96B8C9}" destId="{89D76A9A-B83C-4B40-BDCE-738F65E3C332}" srcOrd="2" destOrd="0" parTransId="{5B7DE595-860A-4BAA-B9AD-7114C054B93F}" sibTransId="{D58ABA30-5E09-467D-8D43-F20814A0DE98}"/>
    <dgm:cxn modelId="{E72886CF-53AA-4028-8337-2BA65E39A196}" type="presOf" srcId="{34D2EEB3-3F73-4355-A46F-ED04B40FA27D}" destId="{BA7A02FD-1EFA-4BD2-AB01-B2BF07AFEDD6}" srcOrd="0" destOrd="0" presId="urn:microsoft.com/office/officeart/2005/8/layout/hierarchy6"/>
    <dgm:cxn modelId="{39D086AC-6522-4B03-8026-3F92C0C15F2D}" type="presOf" srcId="{DE16D91C-5DA9-4848-A03F-65F63082BFCE}" destId="{A49C5839-23B3-4E0A-9255-FA415999EA8E}" srcOrd="0" destOrd="0" presId="urn:microsoft.com/office/officeart/2005/8/layout/hierarchy6"/>
    <dgm:cxn modelId="{ABA1E2BD-31D2-47D7-BCF7-537ADE862897}" srcId="{971C7704-C556-46D9-813E-CBD3374EFD8E}" destId="{5B4A2C63-3B8D-4CCB-9242-BABBB5876A50}" srcOrd="2" destOrd="0" parTransId="{3C9ECDF3-7A87-4AEF-B57C-99988221F09C}" sibTransId="{F0BBE14C-C0DB-441D-AFD8-A0BA331CD4D5}"/>
    <dgm:cxn modelId="{2BD0B209-CAC3-4B8C-BDF1-620CBAA2F931}" type="presOf" srcId="{9B68E0C8-7163-48CC-B3B2-15EB318691D2}" destId="{E6CE1C08-3201-468E-95CA-B400C4EB4AEC}" srcOrd="0" destOrd="0" presId="urn:microsoft.com/office/officeart/2005/8/layout/hierarchy6"/>
    <dgm:cxn modelId="{3C0D7E1B-9050-45DC-860B-7A0DB6D2477B}" type="presOf" srcId="{65CB5FF4-4F7A-4247-AA4B-8CD63A4C5805}" destId="{AE2E96B3-2F73-489F-B162-4ECAAAA834A9}" srcOrd="0" destOrd="0" presId="urn:microsoft.com/office/officeart/2005/8/layout/hierarchy6"/>
    <dgm:cxn modelId="{940DA85E-6006-4DBB-A5ED-3C9A17A81BAC}" type="presOf" srcId="{3E0C531C-36AB-4480-A6DC-60B2439AFB43}" destId="{37181701-DE85-4891-8395-DBB2F4ECE74F}" srcOrd="0" destOrd="0" presId="urn:microsoft.com/office/officeart/2005/8/layout/hierarchy6"/>
    <dgm:cxn modelId="{FAB2B003-25A9-46A6-B439-504F2E899B55}" type="presOf" srcId="{9712D985-1A5D-41B9-9C42-3A1B5E0AA4E0}" destId="{CFE98F7C-3FFF-47B0-825E-2FA2CADADFFC}" srcOrd="0" destOrd="0" presId="urn:microsoft.com/office/officeart/2005/8/layout/hierarchy6"/>
    <dgm:cxn modelId="{C4F29052-920C-424C-9DF5-3BF3D70E1B64}" type="presOf" srcId="{FEA8ECBC-3E64-4BA5-A305-5C23174C5343}" destId="{01E582DE-49D2-4FAB-9DA2-596AECAA5F5B}" srcOrd="0" destOrd="0" presId="urn:microsoft.com/office/officeart/2005/8/layout/hierarchy6"/>
    <dgm:cxn modelId="{48D616B8-1593-4E37-AEF2-ED47C5A788C0}" type="presOf" srcId="{37882949-1767-41AA-92AD-359D3D8B72C1}" destId="{18D96B97-BF47-44A4-9DC9-BF522269DEE3}" srcOrd="0" destOrd="0" presId="urn:microsoft.com/office/officeart/2005/8/layout/hierarchy6"/>
    <dgm:cxn modelId="{487DD4C6-BB1C-4D1D-9D35-193C6F2E2891}" srcId="{406F089C-EE09-4D56-991A-452A13D48483}" destId="{E49FACE7-D15A-4D38-89EE-60A3EB5C3044}" srcOrd="0" destOrd="0" parTransId="{A07D1C36-0B24-47DC-BF84-1055EBB7BD38}" sibTransId="{AFB1ADF7-8480-4F2F-8984-E07D9EAF40B7}"/>
    <dgm:cxn modelId="{3277C088-D19A-470D-BD78-5041CBDDD5DA}" type="presOf" srcId="{8E078C70-6044-4F11-9011-D66D6358ADA4}" destId="{D941FC01-0B50-4B59-8A85-E6E760CBC660}" srcOrd="0" destOrd="0" presId="urn:microsoft.com/office/officeart/2005/8/layout/hierarchy6"/>
    <dgm:cxn modelId="{BFBEB841-34CE-4F1F-AC9A-6EB2BD136DF1}" type="presOf" srcId="{36B7BBFF-EA77-4B14-9E21-07CCC455D84E}" destId="{F125F710-CFE5-4264-9C4E-6EB80BF62CA0}" srcOrd="0" destOrd="0" presId="urn:microsoft.com/office/officeart/2005/8/layout/hierarchy6"/>
    <dgm:cxn modelId="{A2C421FE-9B00-4826-8A17-494EDD2595D2}" type="presOf" srcId="{85635922-E78A-4D5E-BB0C-E6E03659B155}" destId="{837ADE4E-44C6-41B0-B081-638644A0BB9C}" srcOrd="0" destOrd="0" presId="urn:microsoft.com/office/officeart/2005/8/layout/hierarchy6"/>
    <dgm:cxn modelId="{DFDE8AE3-9587-462B-9A94-E13717B2A352}" type="presOf" srcId="{2D5190B3-2F06-4975-AA89-45AFCBBBCA43}" destId="{D14F2909-CB1C-4DE6-A61A-740BDF289BC4}" srcOrd="0" destOrd="0" presId="urn:microsoft.com/office/officeart/2005/8/layout/hierarchy6"/>
    <dgm:cxn modelId="{BEC85B39-542C-4BEB-9C82-AFF59187E820}" type="presOf" srcId="{58644120-F0FB-4846-9083-8E0856FF2FE3}" destId="{871EBFDF-208C-4BBB-9688-B2701517E383}" srcOrd="0" destOrd="0" presId="urn:microsoft.com/office/officeart/2005/8/layout/hierarchy6"/>
    <dgm:cxn modelId="{D5BBB0E1-7001-4344-8570-4BEB320A55E6}" type="presOf" srcId="{028AE818-8926-4875-BA44-8F6039F3C9EF}" destId="{1D788179-028B-4C9C-BCE8-DE019A510D1C}" srcOrd="0" destOrd="0" presId="urn:microsoft.com/office/officeart/2005/8/layout/hierarchy6"/>
    <dgm:cxn modelId="{F48D424B-30E1-44E7-BE54-C1212245ABBF}" type="presOf" srcId="{11A2E5B6-C280-47B6-9D68-FAF0F31EEDA7}" destId="{2B71377F-0262-4DB0-B18D-3A4557A24B18}" srcOrd="0" destOrd="0" presId="urn:microsoft.com/office/officeart/2005/8/layout/hierarchy6"/>
    <dgm:cxn modelId="{9E19A1EE-E693-4893-9E52-1933E39C97B2}" type="presOf" srcId="{3C9ECDF3-7A87-4AEF-B57C-99988221F09C}" destId="{9A804E61-3457-4ABA-AE95-37D42205BA05}" srcOrd="0" destOrd="0" presId="urn:microsoft.com/office/officeart/2005/8/layout/hierarchy6"/>
    <dgm:cxn modelId="{61F65A84-778A-49F4-B04C-3D209A0B9D3F}" srcId="{9EF50D88-B65F-455F-973E-DB10ED96B8C9}" destId="{FEA8ECBC-3E64-4BA5-A305-5C23174C5343}" srcOrd="1" destOrd="0" parTransId="{9712D985-1A5D-41B9-9C42-3A1B5E0AA4E0}" sibTransId="{437EDE12-16D6-47C8-8228-E2990040B0CE}"/>
    <dgm:cxn modelId="{F31CE768-5F21-448B-93E7-ADD8B9A89A41}" type="presOf" srcId="{D5A227DB-2AB3-41A2-BA79-6D1FEF42B996}" destId="{ED44C508-4DCC-4B9D-A649-7B4F3DE43CF0}" srcOrd="0" destOrd="0" presId="urn:microsoft.com/office/officeart/2005/8/layout/hierarchy6"/>
    <dgm:cxn modelId="{CD32304E-0BEF-4187-ADDE-425128A22E6F}" srcId="{89D76A9A-B83C-4B40-BDCE-738F65E3C332}" destId="{645EF306-BE38-4EAD-88C3-2ABAD3BF123A}" srcOrd="0" destOrd="0" parTransId="{DE16D91C-5DA9-4848-A03F-65F63082BFCE}" sibTransId="{288C417D-0B00-4A4C-ACBA-5ECD2BB25450}"/>
    <dgm:cxn modelId="{9A06F053-B3B6-4784-A269-22D650F6D224}" type="presOf" srcId="{E6C6DB84-F913-4BE6-B5A2-66F0F6E60F9F}" destId="{47360DFE-E0F4-4825-B19F-989A92595B1D}" srcOrd="0" destOrd="0" presId="urn:microsoft.com/office/officeart/2005/8/layout/hierarchy6"/>
    <dgm:cxn modelId="{7D407690-2867-4CF5-A9A2-6A6D6673A80A}" type="presOf" srcId="{A07D1C36-0B24-47DC-BF84-1055EBB7BD38}" destId="{AA87D25D-C806-461D-86E9-000F014A6408}" srcOrd="0" destOrd="0" presId="urn:microsoft.com/office/officeart/2005/8/layout/hierarchy6"/>
    <dgm:cxn modelId="{611CCA94-A12E-46C8-88B4-4F4EB6BA004F}" type="presOf" srcId="{406F089C-EE09-4D56-991A-452A13D48483}" destId="{F4987679-177B-4EFA-BF26-DF90F0CA4481}" srcOrd="0" destOrd="0" presId="urn:microsoft.com/office/officeart/2005/8/layout/hierarchy6"/>
    <dgm:cxn modelId="{91CF62B4-AD1F-4FC2-AC02-7C76B70E1913}" srcId="{971C7704-C556-46D9-813E-CBD3374EFD8E}" destId="{9B68E0C8-7163-48CC-B3B2-15EB318691D2}" srcOrd="1" destOrd="0" parTransId="{88266792-326E-4227-B297-B248616DD717}" sibTransId="{D13C8D3E-C68E-4D5D-BA2A-81BD1308F7D0}"/>
    <dgm:cxn modelId="{5EE0D03D-03CF-4455-8A48-F85D67AAD29E}" type="presOf" srcId="{FDAB2908-F337-43E7-9724-4B989CC7E6B6}" destId="{7C5C6DB8-5899-4081-AD13-E72A2C0838C4}" srcOrd="0" destOrd="0" presId="urn:microsoft.com/office/officeart/2005/8/layout/hierarchy6"/>
    <dgm:cxn modelId="{39E9A014-705C-4BC9-8AA9-E9464CF78801}" srcId="{D5A227DB-2AB3-41A2-BA79-6D1FEF42B996}" destId="{36B7BBFF-EA77-4B14-9E21-07CCC455D84E}" srcOrd="0" destOrd="0" parTransId="{78377244-ADF5-429E-A591-0FC710C0ACAC}" sibTransId="{889BBA51-1F52-4DEA-8B88-F351FEAAD70C}"/>
    <dgm:cxn modelId="{256D1DFE-C9E5-4F75-BD25-4045DE7DFAB3}" type="presOf" srcId="{9EF50D88-B65F-455F-973E-DB10ED96B8C9}" destId="{467F98F7-9DCD-4B5B-841D-F8E76474EA31}" srcOrd="0" destOrd="0" presId="urn:microsoft.com/office/officeart/2005/8/layout/hierarchy6"/>
    <dgm:cxn modelId="{1D552007-EF9E-4134-9FE8-769EB991AF81}" srcId="{9EF50D88-B65F-455F-973E-DB10ED96B8C9}" destId="{406F089C-EE09-4D56-991A-452A13D48483}" srcOrd="0" destOrd="0" parTransId="{E6C6DB84-F913-4BE6-B5A2-66F0F6E60F9F}" sibTransId="{A55A2C30-EC9B-4B86-8003-3C793D3F370E}"/>
    <dgm:cxn modelId="{32CC8891-0FC7-41BC-92BD-0EF8575F28E2}" type="presOf" srcId="{B5870CA3-E9E7-4E6E-9FD4-30D95681C887}" destId="{E7A6BB97-7C4C-481A-AEF0-22355E7EC715}" srcOrd="0" destOrd="0" presId="urn:microsoft.com/office/officeart/2005/8/layout/hierarchy6"/>
    <dgm:cxn modelId="{497C5261-473D-47F4-B4A4-D4B51D242DA0}" type="presOf" srcId="{89D76A9A-B83C-4B40-BDCE-738F65E3C332}" destId="{C2C6F2BE-067B-42B0-BC79-B3CB2DDD51EC}" srcOrd="0" destOrd="0" presId="urn:microsoft.com/office/officeart/2005/8/layout/hierarchy6"/>
    <dgm:cxn modelId="{0CF0E994-9B32-467B-B70D-0FE15F38B317}" type="presOf" srcId="{645EF306-BE38-4EAD-88C3-2ABAD3BF123A}" destId="{0504583D-057D-479F-8804-1882CC9045CC}" srcOrd="0" destOrd="0" presId="urn:microsoft.com/office/officeart/2005/8/layout/hierarchy6"/>
    <dgm:cxn modelId="{EC1FC783-11E2-41F2-ADB9-EF29764761F0}" srcId="{AE25D9D7-90DE-47C5-BCDE-5F4628F4AB56}" destId="{11A2E5B6-C280-47B6-9D68-FAF0F31EEDA7}" srcOrd="0" destOrd="0" parTransId="{34D2EEB3-3F73-4355-A46F-ED04B40FA27D}" sibTransId="{CE99C884-A2FC-4E59-B5AB-C200DB4DDF86}"/>
    <dgm:cxn modelId="{3C5A580B-509B-424E-A8D1-87A90CD1D29C}" type="presOf" srcId="{1C2F19A0-0D49-4D48-8750-3C469112B59B}" destId="{66132BB2-7A9E-4401-9B17-510F6EA18E2E}" srcOrd="0" destOrd="0" presId="urn:microsoft.com/office/officeart/2005/8/layout/hierarchy6"/>
    <dgm:cxn modelId="{84FF49B6-9CAE-455B-90BD-E9AFC273CCD5}" srcId="{11A2E5B6-C280-47B6-9D68-FAF0F31EEDA7}" destId="{9EF50D88-B65F-455F-973E-DB10ED96B8C9}" srcOrd="0" destOrd="0" parTransId="{1C2F19A0-0D49-4D48-8750-3C469112B59B}" sibTransId="{2C49ABCA-89E5-40E1-8578-35DAC3B601B1}"/>
    <dgm:cxn modelId="{B0AB1A7C-0274-4FB5-B43B-EDE1AE565D70}" srcId="{FEA8ECBC-3E64-4BA5-A305-5C23174C5343}" destId="{65CB5FF4-4F7A-4247-AA4B-8CD63A4C5805}" srcOrd="0" destOrd="0" parTransId="{776FE88E-337C-4A5D-A65C-6E4ADFAF612C}" sibTransId="{757A7D0B-530D-4F9B-B933-461C84A8A39D}"/>
    <dgm:cxn modelId="{6167CA20-4245-4E40-BABB-DEE2D18439C2}" type="presOf" srcId="{E49FACE7-D15A-4D38-89EE-60A3EB5C3044}" destId="{DA0BF1DA-C448-485E-BDB3-79A919399336}" srcOrd="0" destOrd="0" presId="urn:microsoft.com/office/officeart/2005/8/layout/hierarchy6"/>
    <dgm:cxn modelId="{75B27099-605C-4EBA-A032-058DB7794740}" srcId="{5B4A2C63-3B8D-4CCB-9242-BABBB5876A50}" destId="{028AE818-8926-4875-BA44-8F6039F3C9EF}" srcOrd="0" destOrd="0" parTransId="{FDAB2908-F337-43E7-9724-4B989CC7E6B6}" sibTransId="{F5B44CE9-459E-49C0-B910-66CADF594A08}"/>
    <dgm:cxn modelId="{B948EA6B-9AF1-4771-8EA4-BAFC5D4C8FE6}" type="presParOf" srcId="{ED44C508-4DCC-4B9D-A649-7B4F3DE43CF0}" destId="{EFB71562-BFB7-4EAA-9967-5C133CF68A9A}" srcOrd="0" destOrd="0" presId="urn:microsoft.com/office/officeart/2005/8/layout/hierarchy6"/>
    <dgm:cxn modelId="{3CAA287D-8729-4458-A6CB-1FB225140023}" type="presParOf" srcId="{EFB71562-BFB7-4EAA-9967-5C133CF68A9A}" destId="{42C49716-FED4-458E-8F1E-42D4BBBD4496}" srcOrd="0" destOrd="0" presId="urn:microsoft.com/office/officeart/2005/8/layout/hierarchy6"/>
    <dgm:cxn modelId="{4053EB34-1736-4A15-BBFE-1C349D4026E9}" type="presParOf" srcId="{42C49716-FED4-458E-8F1E-42D4BBBD4496}" destId="{162591FB-30B3-4727-9372-98F934277811}" srcOrd="0" destOrd="0" presId="urn:microsoft.com/office/officeart/2005/8/layout/hierarchy6"/>
    <dgm:cxn modelId="{71A3F545-5347-48CC-A204-65B71E312CEA}" type="presParOf" srcId="{162591FB-30B3-4727-9372-98F934277811}" destId="{F125F710-CFE5-4264-9C4E-6EB80BF62CA0}" srcOrd="0" destOrd="0" presId="urn:microsoft.com/office/officeart/2005/8/layout/hierarchy6"/>
    <dgm:cxn modelId="{731848F0-E9BD-40CE-A8CE-B301E3FB53A9}" type="presParOf" srcId="{162591FB-30B3-4727-9372-98F934277811}" destId="{0BA569BE-A3AA-442A-9B44-1084061BE8FF}" srcOrd="1" destOrd="0" presId="urn:microsoft.com/office/officeart/2005/8/layout/hierarchy6"/>
    <dgm:cxn modelId="{A46BE792-453B-4DFB-8408-FDB393F96BCA}" type="presParOf" srcId="{0BA569BE-A3AA-442A-9B44-1084061BE8FF}" destId="{18D96B97-BF47-44A4-9DC9-BF522269DEE3}" srcOrd="0" destOrd="0" presId="urn:microsoft.com/office/officeart/2005/8/layout/hierarchy6"/>
    <dgm:cxn modelId="{13A0297A-716D-4043-86E9-12579BFCA2C1}" type="presParOf" srcId="{0BA569BE-A3AA-442A-9B44-1084061BE8FF}" destId="{1E156478-F11F-4365-BA12-A4DDE1C1EE15}" srcOrd="1" destOrd="0" presId="urn:microsoft.com/office/officeart/2005/8/layout/hierarchy6"/>
    <dgm:cxn modelId="{60EF7763-423F-42A6-8348-D550CD383797}" type="presParOf" srcId="{1E156478-F11F-4365-BA12-A4DDE1C1EE15}" destId="{D941FC01-0B50-4B59-8A85-E6E760CBC660}" srcOrd="0" destOrd="0" presId="urn:microsoft.com/office/officeart/2005/8/layout/hierarchy6"/>
    <dgm:cxn modelId="{6627C782-F44E-449A-A1AA-875184088D0B}" type="presParOf" srcId="{1E156478-F11F-4365-BA12-A4DDE1C1EE15}" destId="{A3D1F8F5-95B5-45ED-9CAB-1393981BA49A}" srcOrd="1" destOrd="0" presId="urn:microsoft.com/office/officeart/2005/8/layout/hierarchy6"/>
    <dgm:cxn modelId="{82A0FBD9-F9FB-4CEE-ABF1-8FB30436A354}" type="presParOf" srcId="{A3D1F8F5-95B5-45ED-9CAB-1393981BA49A}" destId="{E7A6BB97-7C4C-481A-AEF0-22355E7EC715}" srcOrd="0" destOrd="0" presId="urn:microsoft.com/office/officeart/2005/8/layout/hierarchy6"/>
    <dgm:cxn modelId="{C7BE9ECF-6FED-4B6E-9397-D0D2C8DE3222}" type="presParOf" srcId="{A3D1F8F5-95B5-45ED-9CAB-1393981BA49A}" destId="{0452A01E-85AA-458F-AAF9-67091549CF9E}" srcOrd="1" destOrd="0" presId="urn:microsoft.com/office/officeart/2005/8/layout/hierarchy6"/>
    <dgm:cxn modelId="{A71BFB98-403B-4BBD-B2FA-B178CCA6AE6A}" type="presParOf" srcId="{0452A01E-85AA-458F-AAF9-67091549CF9E}" destId="{E2B98475-3E39-4628-A352-9AE82EB1B5B2}" srcOrd="0" destOrd="0" presId="urn:microsoft.com/office/officeart/2005/8/layout/hierarchy6"/>
    <dgm:cxn modelId="{47F4E1DF-353B-45D2-BF10-D8536313245D}" type="presParOf" srcId="{0452A01E-85AA-458F-AAF9-67091549CF9E}" destId="{DBD79C01-E74B-46BC-BAB9-34B32F749AF6}" srcOrd="1" destOrd="0" presId="urn:microsoft.com/office/officeart/2005/8/layout/hierarchy6"/>
    <dgm:cxn modelId="{33F062E9-12F5-4DBD-8A39-8E3FE0DFB29F}" type="presParOf" srcId="{DBD79C01-E74B-46BC-BAB9-34B32F749AF6}" destId="{BA7A02FD-1EFA-4BD2-AB01-B2BF07AFEDD6}" srcOrd="0" destOrd="0" presId="urn:microsoft.com/office/officeart/2005/8/layout/hierarchy6"/>
    <dgm:cxn modelId="{954A5662-9AE3-4498-AE06-2ACDEB52F274}" type="presParOf" srcId="{DBD79C01-E74B-46BC-BAB9-34B32F749AF6}" destId="{25906793-24DE-4E8B-88ED-3569946BB959}" srcOrd="1" destOrd="0" presId="urn:microsoft.com/office/officeart/2005/8/layout/hierarchy6"/>
    <dgm:cxn modelId="{AB8F87C5-9154-4CD0-B08D-2FA3DA459BCA}" type="presParOf" srcId="{25906793-24DE-4E8B-88ED-3569946BB959}" destId="{2B71377F-0262-4DB0-B18D-3A4557A24B18}" srcOrd="0" destOrd="0" presId="urn:microsoft.com/office/officeart/2005/8/layout/hierarchy6"/>
    <dgm:cxn modelId="{A6C515CF-FB22-4707-8FA3-24ACC1E63E71}" type="presParOf" srcId="{25906793-24DE-4E8B-88ED-3569946BB959}" destId="{BF8568E1-FDAE-47E3-B5CC-E5249B25DAFD}" srcOrd="1" destOrd="0" presId="urn:microsoft.com/office/officeart/2005/8/layout/hierarchy6"/>
    <dgm:cxn modelId="{D3526258-B942-457B-80BD-3DC4726466BC}" type="presParOf" srcId="{BF8568E1-FDAE-47E3-B5CC-E5249B25DAFD}" destId="{66132BB2-7A9E-4401-9B17-510F6EA18E2E}" srcOrd="0" destOrd="0" presId="urn:microsoft.com/office/officeart/2005/8/layout/hierarchy6"/>
    <dgm:cxn modelId="{B30877C8-A99E-432E-AC43-D6E0C5042A14}" type="presParOf" srcId="{BF8568E1-FDAE-47E3-B5CC-E5249B25DAFD}" destId="{45DB3030-A8CB-4CA4-B4FE-11F2D3215062}" srcOrd="1" destOrd="0" presId="urn:microsoft.com/office/officeart/2005/8/layout/hierarchy6"/>
    <dgm:cxn modelId="{0F1481A4-8D21-4BCA-8C1A-5EEF97E346AB}" type="presParOf" srcId="{45DB3030-A8CB-4CA4-B4FE-11F2D3215062}" destId="{467F98F7-9DCD-4B5B-841D-F8E76474EA31}" srcOrd="0" destOrd="0" presId="urn:microsoft.com/office/officeart/2005/8/layout/hierarchy6"/>
    <dgm:cxn modelId="{91E54EC6-8E54-49C9-974A-30CCD5B0CEFB}" type="presParOf" srcId="{45DB3030-A8CB-4CA4-B4FE-11F2D3215062}" destId="{9B416A14-4BA7-4C2C-949E-10154D3527BD}" srcOrd="1" destOrd="0" presId="urn:microsoft.com/office/officeart/2005/8/layout/hierarchy6"/>
    <dgm:cxn modelId="{804BD0CB-AA4C-497C-A9EC-2509DF94BB55}" type="presParOf" srcId="{9B416A14-4BA7-4C2C-949E-10154D3527BD}" destId="{47360DFE-E0F4-4825-B19F-989A92595B1D}" srcOrd="0" destOrd="0" presId="urn:microsoft.com/office/officeart/2005/8/layout/hierarchy6"/>
    <dgm:cxn modelId="{3C0A4F92-BE3B-472C-92FD-8506115CA291}" type="presParOf" srcId="{9B416A14-4BA7-4C2C-949E-10154D3527BD}" destId="{B3817DEA-D78D-4816-9178-B1B13CBBD502}" srcOrd="1" destOrd="0" presId="urn:microsoft.com/office/officeart/2005/8/layout/hierarchy6"/>
    <dgm:cxn modelId="{829A0138-3FD6-4E14-91FB-CBE6CABC3B7A}" type="presParOf" srcId="{B3817DEA-D78D-4816-9178-B1B13CBBD502}" destId="{F4987679-177B-4EFA-BF26-DF90F0CA4481}" srcOrd="0" destOrd="0" presId="urn:microsoft.com/office/officeart/2005/8/layout/hierarchy6"/>
    <dgm:cxn modelId="{CF54570F-4B93-4D76-B365-E1A65975CF93}" type="presParOf" srcId="{B3817DEA-D78D-4816-9178-B1B13CBBD502}" destId="{BF29616A-554E-43BB-A100-A22BBFE2E206}" srcOrd="1" destOrd="0" presId="urn:microsoft.com/office/officeart/2005/8/layout/hierarchy6"/>
    <dgm:cxn modelId="{79740555-56BA-4EF8-879F-FB133AAABB4C}" type="presParOf" srcId="{BF29616A-554E-43BB-A100-A22BBFE2E206}" destId="{AA87D25D-C806-461D-86E9-000F014A6408}" srcOrd="0" destOrd="0" presId="urn:microsoft.com/office/officeart/2005/8/layout/hierarchy6"/>
    <dgm:cxn modelId="{30ECA277-6C72-46ED-A99F-1D1F4D462B8D}" type="presParOf" srcId="{BF29616A-554E-43BB-A100-A22BBFE2E206}" destId="{1541117F-DEA1-43F4-A203-C88D6A4EB384}" srcOrd="1" destOrd="0" presId="urn:microsoft.com/office/officeart/2005/8/layout/hierarchy6"/>
    <dgm:cxn modelId="{531CA5F9-A1AE-438D-B7F6-5141FCA35805}" type="presParOf" srcId="{1541117F-DEA1-43F4-A203-C88D6A4EB384}" destId="{DA0BF1DA-C448-485E-BDB3-79A919399336}" srcOrd="0" destOrd="0" presId="urn:microsoft.com/office/officeart/2005/8/layout/hierarchy6"/>
    <dgm:cxn modelId="{C29D102D-F20E-4431-9735-9E446CEB38C4}" type="presParOf" srcId="{1541117F-DEA1-43F4-A203-C88D6A4EB384}" destId="{51801CA3-5F17-45F9-BE4E-04A5A9A7B9F5}" srcOrd="1" destOrd="0" presId="urn:microsoft.com/office/officeart/2005/8/layout/hierarchy6"/>
    <dgm:cxn modelId="{991CB5C1-CC1F-4428-834B-3A7B734AB9EA}" type="presParOf" srcId="{9B416A14-4BA7-4C2C-949E-10154D3527BD}" destId="{CFE98F7C-3FFF-47B0-825E-2FA2CADADFFC}" srcOrd="2" destOrd="0" presId="urn:microsoft.com/office/officeart/2005/8/layout/hierarchy6"/>
    <dgm:cxn modelId="{F7798E32-F157-46A6-A82E-D231647DCB52}" type="presParOf" srcId="{9B416A14-4BA7-4C2C-949E-10154D3527BD}" destId="{0BACE230-049C-4CB4-95E5-8AE63AC63C10}" srcOrd="3" destOrd="0" presId="urn:microsoft.com/office/officeart/2005/8/layout/hierarchy6"/>
    <dgm:cxn modelId="{8C822BF3-63FD-4711-B97E-979873B870E9}" type="presParOf" srcId="{0BACE230-049C-4CB4-95E5-8AE63AC63C10}" destId="{01E582DE-49D2-4FAB-9DA2-596AECAA5F5B}" srcOrd="0" destOrd="0" presId="urn:microsoft.com/office/officeart/2005/8/layout/hierarchy6"/>
    <dgm:cxn modelId="{75A81744-BEBC-4CE5-9A1D-A241E83B2A36}" type="presParOf" srcId="{0BACE230-049C-4CB4-95E5-8AE63AC63C10}" destId="{AEEB395A-646D-47C2-803E-21459AD5312C}" srcOrd="1" destOrd="0" presId="urn:microsoft.com/office/officeart/2005/8/layout/hierarchy6"/>
    <dgm:cxn modelId="{B027F95F-2E74-46ED-A205-6060667DF96B}" type="presParOf" srcId="{AEEB395A-646D-47C2-803E-21459AD5312C}" destId="{AC8190BA-59AB-494D-86D1-8DE2936481AC}" srcOrd="0" destOrd="0" presId="urn:microsoft.com/office/officeart/2005/8/layout/hierarchy6"/>
    <dgm:cxn modelId="{6927E343-0B1E-43D3-96A1-2B3BB69BDD66}" type="presParOf" srcId="{AEEB395A-646D-47C2-803E-21459AD5312C}" destId="{8A76360E-4710-410F-8295-14732608027F}" srcOrd="1" destOrd="0" presId="urn:microsoft.com/office/officeart/2005/8/layout/hierarchy6"/>
    <dgm:cxn modelId="{1D491AB5-A092-42AA-A527-2F24716C429A}" type="presParOf" srcId="{8A76360E-4710-410F-8295-14732608027F}" destId="{AE2E96B3-2F73-489F-B162-4ECAAAA834A9}" srcOrd="0" destOrd="0" presId="urn:microsoft.com/office/officeart/2005/8/layout/hierarchy6"/>
    <dgm:cxn modelId="{CB03B6D0-6ACD-4503-B14E-649643B387C0}" type="presParOf" srcId="{8A76360E-4710-410F-8295-14732608027F}" destId="{3DAC6D87-41FE-4652-8C2F-0609CC748726}" srcOrd="1" destOrd="0" presId="urn:microsoft.com/office/officeart/2005/8/layout/hierarchy6"/>
    <dgm:cxn modelId="{088D48B4-3F68-44F1-8BEB-DD32C4C59A97}" type="presParOf" srcId="{9B416A14-4BA7-4C2C-949E-10154D3527BD}" destId="{2F4EF653-236D-417C-B3E3-A1997BE9F43B}" srcOrd="4" destOrd="0" presId="urn:microsoft.com/office/officeart/2005/8/layout/hierarchy6"/>
    <dgm:cxn modelId="{B7DC7C7D-D906-4C44-81D4-90EDFA92077D}" type="presParOf" srcId="{9B416A14-4BA7-4C2C-949E-10154D3527BD}" destId="{F41ECDBF-43B1-4915-B01F-EBECAE45D040}" srcOrd="5" destOrd="0" presId="urn:microsoft.com/office/officeart/2005/8/layout/hierarchy6"/>
    <dgm:cxn modelId="{1AE97C54-6C17-4499-944A-714CCCF54BAD}" type="presParOf" srcId="{F41ECDBF-43B1-4915-B01F-EBECAE45D040}" destId="{C2C6F2BE-067B-42B0-BC79-B3CB2DDD51EC}" srcOrd="0" destOrd="0" presId="urn:microsoft.com/office/officeart/2005/8/layout/hierarchy6"/>
    <dgm:cxn modelId="{5E3C78A7-1B58-4A77-BE6B-22BFD9E1EF65}" type="presParOf" srcId="{F41ECDBF-43B1-4915-B01F-EBECAE45D040}" destId="{9ECAD68B-7FC5-42EC-A5D9-FD8A7E7540C4}" srcOrd="1" destOrd="0" presId="urn:microsoft.com/office/officeart/2005/8/layout/hierarchy6"/>
    <dgm:cxn modelId="{4865B472-22FB-4B43-AFDF-DAEB2F98EBE2}" type="presParOf" srcId="{9ECAD68B-7FC5-42EC-A5D9-FD8A7E7540C4}" destId="{A49C5839-23B3-4E0A-9255-FA415999EA8E}" srcOrd="0" destOrd="0" presId="urn:microsoft.com/office/officeart/2005/8/layout/hierarchy6"/>
    <dgm:cxn modelId="{E315F4B7-01EF-4F4A-903A-514B52D6A0A2}" type="presParOf" srcId="{9ECAD68B-7FC5-42EC-A5D9-FD8A7E7540C4}" destId="{7093E3D9-5284-494A-AF69-A67F1E7BA40F}" srcOrd="1" destOrd="0" presId="urn:microsoft.com/office/officeart/2005/8/layout/hierarchy6"/>
    <dgm:cxn modelId="{A911F48D-4C1E-4E69-99DE-F035BF3FC4A7}" type="presParOf" srcId="{7093E3D9-5284-494A-AF69-A67F1E7BA40F}" destId="{0504583D-057D-479F-8804-1882CC9045CC}" srcOrd="0" destOrd="0" presId="urn:microsoft.com/office/officeart/2005/8/layout/hierarchy6"/>
    <dgm:cxn modelId="{2E1F509C-C1AA-464C-8057-A7CF4F8504B0}" type="presParOf" srcId="{7093E3D9-5284-494A-AF69-A67F1E7BA40F}" destId="{A6FB264F-BBF2-4955-B21C-27E72E6D9EB1}" srcOrd="1" destOrd="0" presId="urn:microsoft.com/office/officeart/2005/8/layout/hierarchy6"/>
    <dgm:cxn modelId="{34D31962-F620-41D2-97B6-68F594FF3E6F}" type="presParOf" srcId="{BF8568E1-FDAE-47E3-B5CC-E5249B25DAFD}" destId="{4D8D9ABB-493E-4D2B-8CC6-5FDAB2D976F7}" srcOrd="2" destOrd="0" presId="urn:microsoft.com/office/officeart/2005/8/layout/hierarchy6"/>
    <dgm:cxn modelId="{C27A19C2-0CCF-48BF-A646-025576E8842F}" type="presParOf" srcId="{BF8568E1-FDAE-47E3-B5CC-E5249B25DAFD}" destId="{7FF13A96-FB4A-4AFE-A3E1-746BAEC83E13}" srcOrd="3" destOrd="0" presId="urn:microsoft.com/office/officeart/2005/8/layout/hierarchy6"/>
    <dgm:cxn modelId="{D26184B6-6B0B-47B8-AB28-AEB6E2E8E5F8}" type="presParOf" srcId="{7FF13A96-FB4A-4AFE-A3E1-746BAEC83E13}" destId="{2584FF58-1F7B-453D-B2B4-A63C27CEE735}" srcOrd="0" destOrd="0" presId="urn:microsoft.com/office/officeart/2005/8/layout/hierarchy6"/>
    <dgm:cxn modelId="{0467AF08-0848-47B7-B8A7-C6F3AEE12DA8}" type="presParOf" srcId="{7FF13A96-FB4A-4AFE-A3E1-746BAEC83E13}" destId="{CD0953DB-7D63-41F4-B1B1-797B5619AC1F}" srcOrd="1" destOrd="0" presId="urn:microsoft.com/office/officeart/2005/8/layout/hierarchy6"/>
    <dgm:cxn modelId="{7762E161-1B1B-45E2-BF3C-25E27157FF5E}" type="presParOf" srcId="{CD0953DB-7D63-41F4-B1B1-797B5619AC1F}" destId="{871EBFDF-208C-4BBB-9688-B2701517E383}" srcOrd="0" destOrd="0" presId="urn:microsoft.com/office/officeart/2005/8/layout/hierarchy6"/>
    <dgm:cxn modelId="{2ABD5170-F16C-4E53-B537-903F4B0B11B8}" type="presParOf" srcId="{CD0953DB-7D63-41F4-B1B1-797B5619AC1F}" destId="{47D799AD-7EBF-454E-B1E5-CDC648A69965}" srcOrd="1" destOrd="0" presId="urn:microsoft.com/office/officeart/2005/8/layout/hierarchy6"/>
    <dgm:cxn modelId="{3B388BCC-C98B-4043-8A0D-344FD8AE9608}" type="presParOf" srcId="{47D799AD-7EBF-454E-B1E5-CDC648A69965}" destId="{9414059F-76CA-4A85-8230-302BAAD75103}" srcOrd="0" destOrd="0" presId="urn:microsoft.com/office/officeart/2005/8/layout/hierarchy6"/>
    <dgm:cxn modelId="{BA36C17B-5B56-4532-941D-520FC16166A7}" type="presParOf" srcId="{47D799AD-7EBF-454E-B1E5-CDC648A69965}" destId="{4A8CD196-7E8C-476C-BB3E-2C9223489612}" srcOrd="1" destOrd="0" presId="urn:microsoft.com/office/officeart/2005/8/layout/hierarchy6"/>
    <dgm:cxn modelId="{0B82A7AA-F747-4D86-8976-00A0EE883904}" type="presParOf" srcId="{4A8CD196-7E8C-476C-BB3E-2C9223489612}" destId="{837ADE4E-44C6-41B0-B081-638644A0BB9C}" srcOrd="0" destOrd="0" presId="urn:microsoft.com/office/officeart/2005/8/layout/hierarchy6"/>
    <dgm:cxn modelId="{7CCDB535-47E6-4FAE-B1DE-351A7E2D2D31}" type="presParOf" srcId="{4A8CD196-7E8C-476C-BB3E-2C9223489612}" destId="{52606639-EC54-4E63-AC9A-FA1FC896767F}" srcOrd="1" destOrd="0" presId="urn:microsoft.com/office/officeart/2005/8/layout/hierarchy6"/>
    <dgm:cxn modelId="{3D185CC9-6E4E-4409-B748-601A403EB51C}" type="presParOf" srcId="{52606639-EC54-4E63-AC9A-FA1FC896767F}" destId="{D14F2909-CB1C-4DE6-A61A-740BDF289BC4}" srcOrd="0" destOrd="0" presId="urn:microsoft.com/office/officeart/2005/8/layout/hierarchy6"/>
    <dgm:cxn modelId="{82B8EEF5-B79F-44EA-B347-4CA1D74B380C}" type="presParOf" srcId="{52606639-EC54-4E63-AC9A-FA1FC896767F}" destId="{9CD6F628-CB02-4F18-84B0-5C2CC6A20CB7}" srcOrd="1" destOrd="0" presId="urn:microsoft.com/office/officeart/2005/8/layout/hierarchy6"/>
    <dgm:cxn modelId="{EE3FE326-CDB7-465F-BAF4-F21072DB1637}" type="presParOf" srcId="{CD0953DB-7D63-41F4-B1B1-797B5619AC1F}" destId="{93AAB2F9-9AAD-407A-8285-E8BB65E85E3C}" srcOrd="2" destOrd="0" presId="urn:microsoft.com/office/officeart/2005/8/layout/hierarchy6"/>
    <dgm:cxn modelId="{F6C5C735-4D34-491B-BB12-067726DE15BE}" type="presParOf" srcId="{CD0953DB-7D63-41F4-B1B1-797B5619AC1F}" destId="{2332B807-C7EA-49FB-8BEF-B47DF270EEFE}" srcOrd="3" destOrd="0" presId="urn:microsoft.com/office/officeart/2005/8/layout/hierarchy6"/>
    <dgm:cxn modelId="{76E43651-5C5D-4EE0-9F58-CA54296ECD8D}" type="presParOf" srcId="{2332B807-C7EA-49FB-8BEF-B47DF270EEFE}" destId="{E6CE1C08-3201-468E-95CA-B400C4EB4AEC}" srcOrd="0" destOrd="0" presId="urn:microsoft.com/office/officeart/2005/8/layout/hierarchy6"/>
    <dgm:cxn modelId="{97072718-4A34-4944-B46F-45A4DD78E086}" type="presParOf" srcId="{2332B807-C7EA-49FB-8BEF-B47DF270EEFE}" destId="{8C37AC03-40EC-4F36-B69D-7566BB3601B0}" srcOrd="1" destOrd="0" presId="urn:microsoft.com/office/officeart/2005/8/layout/hierarchy6"/>
    <dgm:cxn modelId="{B432E86C-04D7-4E9D-BE05-22E10C1F63D7}" type="presParOf" srcId="{8C37AC03-40EC-4F36-B69D-7566BB3601B0}" destId="{37181701-DE85-4891-8395-DBB2F4ECE74F}" srcOrd="0" destOrd="0" presId="urn:microsoft.com/office/officeart/2005/8/layout/hierarchy6"/>
    <dgm:cxn modelId="{8679A5E7-62D6-424A-BE3F-014437613B1F}" type="presParOf" srcId="{8C37AC03-40EC-4F36-B69D-7566BB3601B0}" destId="{DAE672D5-5B3F-4934-9035-7F854B9A33EE}" srcOrd="1" destOrd="0" presId="urn:microsoft.com/office/officeart/2005/8/layout/hierarchy6"/>
    <dgm:cxn modelId="{1B26DE10-7490-4764-A2BE-CD81195C61D0}" type="presParOf" srcId="{DAE672D5-5B3F-4934-9035-7F854B9A33EE}" destId="{846657DE-B2A5-4E8B-8F63-9D5E7D9B4D74}" srcOrd="0" destOrd="0" presId="urn:microsoft.com/office/officeart/2005/8/layout/hierarchy6"/>
    <dgm:cxn modelId="{40754831-824B-4E76-985F-BD77FD54C7C7}" type="presParOf" srcId="{DAE672D5-5B3F-4934-9035-7F854B9A33EE}" destId="{A245C3B4-7472-4346-98E7-CA9AC0B1C549}" srcOrd="1" destOrd="0" presId="urn:microsoft.com/office/officeart/2005/8/layout/hierarchy6"/>
    <dgm:cxn modelId="{6C7F31A1-E19F-4086-992E-8AAAF8C55ED4}" type="presParOf" srcId="{CD0953DB-7D63-41F4-B1B1-797B5619AC1F}" destId="{9A804E61-3457-4ABA-AE95-37D42205BA05}" srcOrd="4" destOrd="0" presId="urn:microsoft.com/office/officeart/2005/8/layout/hierarchy6"/>
    <dgm:cxn modelId="{293C02AA-A15F-498E-AC54-AB1D1E188F1C}" type="presParOf" srcId="{CD0953DB-7D63-41F4-B1B1-797B5619AC1F}" destId="{6FAE21F5-FBEB-4F40-AE2E-72636EFDFB30}" srcOrd="5" destOrd="0" presId="urn:microsoft.com/office/officeart/2005/8/layout/hierarchy6"/>
    <dgm:cxn modelId="{3606714C-FC9A-438E-9F7A-F7A544768D22}" type="presParOf" srcId="{6FAE21F5-FBEB-4F40-AE2E-72636EFDFB30}" destId="{B3E421B3-ABE1-4101-8B5C-40F4D89387AE}" srcOrd="0" destOrd="0" presId="urn:microsoft.com/office/officeart/2005/8/layout/hierarchy6"/>
    <dgm:cxn modelId="{6D30C1C6-7DD1-4274-8FBF-578A464AE9D1}" type="presParOf" srcId="{6FAE21F5-FBEB-4F40-AE2E-72636EFDFB30}" destId="{6F88E8D0-7B09-4B9E-9559-BDE525C8A717}" srcOrd="1" destOrd="0" presId="urn:microsoft.com/office/officeart/2005/8/layout/hierarchy6"/>
    <dgm:cxn modelId="{3CD22D89-9656-4228-8936-38CB4AE69F26}" type="presParOf" srcId="{6F88E8D0-7B09-4B9E-9559-BDE525C8A717}" destId="{7C5C6DB8-5899-4081-AD13-E72A2C0838C4}" srcOrd="0" destOrd="0" presId="urn:microsoft.com/office/officeart/2005/8/layout/hierarchy6"/>
    <dgm:cxn modelId="{5401A787-F756-4AAB-99AD-9F087947AD7D}" type="presParOf" srcId="{6F88E8D0-7B09-4B9E-9559-BDE525C8A717}" destId="{CE66C422-1300-4300-836F-839EB9059C6E}" srcOrd="1" destOrd="0" presId="urn:microsoft.com/office/officeart/2005/8/layout/hierarchy6"/>
    <dgm:cxn modelId="{95C09C50-5E4A-4EA4-A10D-8EDE741711AB}" type="presParOf" srcId="{CE66C422-1300-4300-836F-839EB9059C6E}" destId="{1D788179-028B-4C9C-BCE8-DE019A510D1C}" srcOrd="0" destOrd="0" presId="urn:microsoft.com/office/officeart/2005/8/layout/hierarchy6"/>
    <dgm:cxn modelId="{C3D81DCB-AB57-49BA-9D6F-2D3A1190B8D0}" type="presParOf" srcId="{CE66C422-1300-4300-836F-839EB9059C6E}" destId="{3BBC430F-2387-45F3-A2A4-8E3804A576F8}" srcOrd="1" destOrd="0" presId="urn:microsoft.com/office/officeart/2005/8/layout/hierarchy6"/>
    <dgm:cxn modelId="{84DF3F17-1274-473E-9DE6-5832B8CA383A}" type="presParOf" srcId="{ED44C508-4DCC-4B9D-A649-7B4F3DE43CF0}" destId="{6AD8516A-45DA-45BC-B41D-8AF2DCA2716F}"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25F710-CFE5-4264-9C4E-6EB80BF62CA0}">
      <dsp:nvSpPr>
        <dsp:cNvPr id="0" name=""/>
        <dsp:cNvSpPr/>
      </dsp:nvSpPr>
      <dsp:spPr>
        <a:xfrm>
          <a:off x="2304842" y="161730"/>
          <a:ext cx="1420470" cy="412865"/>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Patient Checks In</a:t>
          </a:r>
          <a:endParaRPr lang="en-US" sz="1400" kern="1200" dirty="0"/>
        </a:p>
      </dsp:txBody>
      <dsp:txXfrm>
        <a:off x="2316934" y="173822"/>
        <a:ext cx="1396286" cy="388681"/>
      </dsp:txXfrm>
    </dsp:sp>
    <dsp:sp modelId="{18D96B97-BF47-44A4-9DC9-BF522269DEE3}">
      <dsp:nvSpPr>
        <dsp:cNvPr id="0" name=""/>
        <dsp:cNvSpPr/>
      </dsp:nvSpPr>
      <dsp:spPr>
        <a:xfrm>
          <a:off x="2969358" y="574596"/>
          <a:ext cx="91440" cy="214353"/>
        </a:xfrm>
        <a:custGeom>
          <a:avLst/>
          <a:gdLst/>
          <a:ahLst/>
          <a:cxnLst/>
          <a:rect l="0" t="0" r="0" b="0"/>
          <a:pathLst>
            <a:path>
              <a:moveTo>
                <a:pt x="45720" y="0"/>
              </a:moveTo>
              <a:lnTo>
                <a:pt x="45720" y="214353"/>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941FC01-0B50-4B59-8A85-E6E760CBC660}">
      <dsp:nvSpPr>
        <dsp:cNvPr id="0" name=""/>
        <dsp:cNvSpPr/>
      </dsp:nvSpPr>
      <dsp:spPr>
        <a:xfrm>
          <a:off x="2304842" y="788949"/>
          <a:ext cx="1420470" cy="416005"/>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Patient Fills out Form</a:t>
          </a:r>
        </a:p>
      </dsp:txBody>
      <dsp:txXfrm>
        <a:off x="2317026" y="801133"/>
        <a:ext cx="1396102" cy="391637"/>
      </dsp:txXfrm>
    </dsp:sp>
    <dsp:sp modelId="{E7A6BB97-7C4C-481A-AEF0-22355E7EC715}">
      <dsp:nvSpPr>
        <dsp:cNvPr id="0" name=""/>
        <dsp:cNvSpPr/>
      </dsp:nvSpPr>
      <dsp:spPr>
        <a:xfrm>
          <a:off x="2969358" y="1204955"/>
          <a:ext cx="91440" cy="214353"/>
        </a:xfrm>
        <a:custGeom>
          <a:avLst/>
          <a:gdLst/>
          <a:ahLst/>
          <a:cxnLst/>
          <a:rect l="0" t="0" r="0" b="0"/>
          <a:pathLst>
            <a:path>
              <a:moveTo>
                <a:pt x="45720" y="0"/>
              </a:moveTo>
              <a:lnTo>
                <a:pt x="45720" y="214353"/>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2B98475-3E39-4628-A352-9AE82EB1B5B2}">
      <dsp:nvSpPr>
        <dsp:cNvPr id="0" name=""/>
        <dsp:cNvSpPr/>
      </dsp:nvSpPr>
      <dsp:spPr>
        <a:xfrm>
          <a:off x="2304842" y="1419308"/>
          <a:ext cx="1420470" cy="405374"/>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Patient Placed in Que</a:t>
          </a:r>
        </a:p>
      </dsp:txBody>
      <dsp:txXfrm>
        <a:off x="2316715" y="1431181"/>
        <a:ext cx="1396724" cy="381628"/>
      </dsp:txXfrm>
    </dsp:sp>
    <dsp:sp modelId="{BA7A02FD-1EFA-4BD2-AB01-B2BF07AFEDD6}">
      <dsp:nvSpPr>
        <dsp:cNvPr id="0" name=""/>
        <dsp:cNvSpPr/>
      </dsp:nvSpPr>
      <dsp:spPr>
        <a:xfrm>
          <a:off x="2969358" y="1824682"/>
          <a:ext cx="91440" cy="214353"/>
        </a:xfrm>
        <a:custGeom>
          <a:avLst/>
          <a:gdLst/>
          <a:ahLst/>
          <a:cxnLst/>
          <a:rect l="0" t="0" r="0" b="0"/>
          <a:pathLst>
            <a:path>
              <a:moveTo>
                <a:pt x="45720" y="0"/>
              </a:moveTo>
              <a:lnTo>
                <a:pt x="45720" y="214353"/>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B71377F-0262-4DB0-B18D-3A4557A24B18}">
      <dsp:nvSpPr>
        <dsp:cNvPr id="0" name=""/>
        <dsp:cNvSpPr/>
      </dsp:nvSpPr>
      <dsp:spPr>
        <a:xfrm>
          <a:off x="2291177" y="2039035"/>
          <a:ext cx="1447800" cy="647641"/>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Checked In/Orders Released in MiChart</a:t>
          </a:r>
        </a:p>
      </dsp:txBody>
      <dsp:txXfrm>
        <a:off x="2310146" y="2058004"/>
        <a:ext cx="1409862" cy="609703"/>
      </dsp:txXfrm>
    </dsp:sp>
    <dsp:sp modelId="{66132BB2-7A9E-4401-9B17-510F6EA18E2E}">
      <dsp:nvSpPr>
        <dsp:cNvPr id="0" name=""/>
        <dsp:cNvSpPr/>
      </dsp:nvSpPr>
      <dsp:spPr>
        <a:xfrm>
          <a:off x="1447620" y="2686677"/>
          <a:ext cx="1567457" cy="214353"/>
        </a:xfrm>
        <a:custGeom>
          <a:avLst/>
          <a:gdLst/>
          <a:ahLst/>
          <a:cxnLst/>
          <a:rect l="0" t="0" r="0" b="0"/>
          <a:pathLst>
            <a:path>
              <a:moveTo>
                <a:pt x="1567457" y="0"/>
              </a:moveTo>
              <a:lnTo>
                <a:pt x="1567457" y="107176"/>
              </a:lnTo>
              <a:lnTo>
                <a:pt x="0" y="107176"/>
              </a:lnTo>
              <a:lnTo>
                <a:pt x="0" y="214353"/>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67F98F7-9DCD-4B5B-841D-F8E76474EA31}">
      <dsp:nvSpPr>
        <dsp:cNvPr id="0" name=""/>
        <dsp:cNvSpPr/>
      </dsp:nvSpPr>
      <dsp:spPr>
        <a:xfrm>
          <a:off x="1045707" y="2901030"/>
          <a:ext cx="803824" cy="406113"/>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Infusion Patient</a:t>
          </a:r>
          <a:endParaRPr lang="en-US" sz="800" kern="1200" dirty="0"/>
        </a:p>
      </dsp:txBody>
      <dsp:txXfrm>
        <a:off x="1057602" y="2912925"/>
        <a:ext cx="780034" cy="382323"/>
      </dsp:txXfrm>
    </dsp:sp>
    <dsp:sp modelId="{47360DFE-E0F4-4825-B19F-989A92595B1D}">
      <dsp:nvSpPr>
        <dsp:cNvPr id="0" name=""/>
        <dsp:cNvSpPr/>
      </dsp:nvSpPr>
      <dsp:spPr>
        <a:xfrm>
          <a:off x="402648" y="3307144"/>
          <a:ext cx="1044971" cy="214353"/>
        </a:xfrm>
        <a:custGeom>
          <a:avLst/>
          <a:gdLst/>
          <a:ahLst/>
          <a:cxnLst/>
          <a:rect l="0" t="0" r="0" b="0"/>
          <a:pathLst>
            <a:path>
              <a:moveTo>
                <a:pt x="1044971" y="0"/>
              </a:moveTo>
              <a:lnTo>
                <a:pt x="1044971" y="107176"/>
              </a:lnTo>
              <a:lnTo>
                <a:pt x="0" y="107176"/>
              </a:lnTo>
              <a:lnTo>
                <a:pt x="0" y="214353"/>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4987679-177B-4EFA-BF26-DF90F0CA4481}">
      <dsp:nvSpPr>
        <dsp:cNvPr id="0" name=""/>
        <dsp:cNvSpPr/>
      </dsp:nvSpPr>
      <dsp:spPr>
        <a:xfrm>
          <a:off x="736" y="3521497"/>
          <a:ext cx="803824" cy="440833"/>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LPN</a:t>
          </a:r>
        </a:p>
      </dsp:txBody>
      <dsp:txXfrm>
        <a:off x="13648" y="3534409"/>
        <a:ext cx="778000" cy="415009"/>
      </dsp:txXfrm>
    </dsp:sp>
    <dsp:sp modelId="{AA87D25D-C806-461D-86E9-000F014A6408}">
      <dsp:nvSpPr>
        <dsp:cNvPr id="0" name=""/>
        <dsp:cNvSpPr/>
      </dsp:nvSpPr>
      <dsp:spPr>
        <a:xfrm>
          <a:off x="356928" y="3962330"/>
          <a:ext cx="91440" cy="214353"/>
        </a:xfrm>
        <a:custGeom>
          <a:avLst/>
          <a:gdLst/>
          <a:ahLst/>
          <a:cxnLst/>
          <a:rect l="0" t="0" r="0" b="0"/>
          <a:pathLst>
            <a:path>
              <a:moveTo>
                <a:pt x="45720" y="0"/>
              </a:moveTo>
              <a:lnTo>
                <a:pt x="45720" y="214353"/>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A0BF1DA-C448-485E-BDB3-79A919399336}">
      <dsp:nvSpPr>
        <dsp:cNvPr id="0" name=""/>
        <dsp:cNvSpPr/>
      </dsp:nvSpPr>
      <dsp:spPr>
        <a:xfrm>
          <a:off x="736" y="4176683"/>
          <a:ext cx="803824" cy="535883"/>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Port</a:t>
          </a:r>
        </a:p>
        <a:p>
          <a:pPr lvl="0" algn="ctr" defTabSz="355600">
            <a:lnSpc>
              <a:spcPct val="90000"/>
            </a:lnSpc>
            <a:spcBef>
              <a:spcPct val="0"/>
            </a:spcBef>
            <a:spcAft>
              <a:spcPct val="35000"/>
            </a:spcAft>
          </a:pPr>
          <a:r>
            <a:rPr lang="en-US" sz="800" kern="1200" dirty="0" smtClean="0"/>
            <a:t>Neostar</a:t>
          </a:r>
          <a:endParaRPr lang="en-US" sz="800" kern="1200" dirty="0"/>
        </a:p>
      </dsp:txBody>
      <dsp:txXfrm>
        <a:off x="16431" y="4192378"/>
        <a:ext cx="772434" cy="504493"/>
      </dsp:txXfrm>
    </dsp:sp>
    <dsp:sp modelId="{CFE98F7C-3FFF-47B0-825E-2FA2CADADFFC}">
      <dsp:nvSpPr>
        <dsp:cNvPr id="0" name=""/>
        <dsp:cNvSpPr/>
      </dsp:nvSpPr>
      <dsp:spPr>
        <a:xfrm>
          <a:off x="1401900" y="3307144"/>
          <a:ext cx="91440" cy="214353"/>
        </a:xfrm>
        <a:custGeom>
          <a:avLst/>
          <a:gdLst/>
          <a:ahLst/>
          <a:cxnLst/>
          <a:rect l="0" t="0" r="0" b="0"/>
          <a:pathLst>
            <a:path>
              <a:moveTo>
                <a:pt x="45720" y="0"/>
              </a:moveTo>
              <a:lnTo>
                <a:pt x="45720" y="214353"/>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1E582DE-49D2-4FAB-9DA2-596AECAA5F5B}">
      <dsp:nvSpPr>
        <dsp:cNvPr id="0" name=""/>
        <dsp:cNvSpPr/>
      </dsp:nvSpPr>
      <dsp:spPr>
        <a:xfrm>
          <a:off x="1045707" y="3521497"/>
          <a:ext cx="803824" cy="443336"/>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Port Trained Phlebotomist</a:t>
          </a:r>
          <a:endParaRPr lang="en-US" sz="800" kern="1200" dirty="0"/>
        </a:p>
      </dsp:txBody>
      <dsp:txXfrm>
        <a:off x="1058692" y="3534482"/>
        <a:ext cx="777854" cy="417366"/>
      </dsp:txXfrm>
    </dsp:sp>
    <dsp:sp modelId="{AC8190BA-59AB-494D-86D1-8DE2936481AC}">
      <dsp:nvSpPr>
        <dsp:cNvPr id="0" name=""/>
        <dsp:cNvSpPr/>
      </dsp:nvSpPr>
      <dsp:spPr>
        <a:xfrm>
          <a:off x="1401900" y="3964833"/>
          <a:ext cx="91440" cy="214353"/>
        </a:xfrm>
        <a:custGeom>
          <a:avLst/>
          <a:gdLst/>
          <a:ahLst/>
          <a:cxnLst/>
          <a:rect l="0" t="0" r="0" b="0"/>
          <a:pathLst>
            <a:path>
              <a:moveTo>
                <a:pt x="45720" y="0"/>
              </a:moveTo>
              <a:lnTo>
                <a:pt x="45720" y="214353"/>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E2E96B3-2F73-489F-B162-4ECAAAA834A9}">
      <dsp:nvSpPr>
        <dsp:cNvPr id="0" name=""/>
        <dsp:cNvSpPr/>
      </dsp:nvSpPr>
      <dsp:spPr>
        <a:xfrm>
          <a:off x="1045707" y="4179186"/>
          <a:ext cx="803824" cy="535883"/>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Port</a:t>
          </a:r>
        </a:p>
        <a:p>
          <a:pPr lvl="0" algn="ctr" defTabSz="355600">
            <a:lnSpc>
              <a:spcPct val="90000"/>
            </a:lnSpc>
            <a:spcBef>
              <a:spcPct val="0"/>
            </a:spcBef>
            <a:spcAft>
              <a:spcPct val="35000"/>
            </a:spcAft>
          </a:pPr>
          <a:r>
            <a:rPr lang="en-US" sz="800" kern="1200" dirty="0" smtClean="0"/>
            <a:t>Venipuncture</a:t>
          </a:r>
        </a:p>
        <a:p>
          <a:pPr lvl="0" algn="ctr" defTabSz="355600">
            <a:lnSpc>
              <a:spcPct val="90000"/>
            </a:lnSpc>
            <a:spcBef>
              <a:spcPct val="0"/>
            </a:spcBef>
            <a:spcAft>
              <a:spcPct val="35000"/>
            </a:spcAft>
          </a:pPr>
          <a:r>
            <a:rPr lang="en-US" sz="800" kern="1200" dirty="0" smtClean="0"/>
            <a:t>Line Draws</a:t>
          </a:r>
          <a:endParaRPr lang="en-US" sz="800" kern="1200" dirty="0"/>
        </a:p>
      </dsp:txBody>
      <dsp:txXfrm>
        <a:off x="1061402" y="4194881"/>
        <a:ext cx="772434" cy="504493"/>
      </dsp:txXfrm>
    </dsp:sp>
    <dsp:sp modelId="{2F4EF653-236D-417C-B3E3-A1997BE9F43B}">
      <dsp:nvSpPr>
        <dsp:cNvPr id="0" name=""/>
        <dsp:cNvSpPr/>
      </dsp:nvSpPr>
      <dsp:spPr>
        <a:xfrm>
          <a:off x="1447620" y="3307144"/>
          <a:ext cx="1044971" cy="214353"/>
        </a:xfrm>
        <a:custGeom>
          <a:avLst/>
          <a:gdLst/>
          <a:ahLst/>
          <a:cxnLst/>
          <a:rect l="0" t="0" r="0" b="0"/>
          <a:pathLst>
            <a:path>
              <a:moveTo>
                <a:pt x="0" y="0"/>
              </a:moveTo>
              <a:lnTo>
                <a:pt x="0" y="107176"/>
              </a:lnTo>
              <a:lnTo>
                <a:pt x="1044971" y="107176"/>
              </a:lnTo>
              <a:lnTo>
                <a:pt x="1044971" y="214353"/>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2C6F2BE-067B-42B0-BC79-B3CB2DDD51EC}">
      <dsp:nvSpPr>
        <dsp:cNvPr id="0" name=""/>
        <dsp:cNvSpPr/>
      </dsp:nvSpPr>
      <dsp:spPr>
        <a:xfrm>
          <a:off x="2090679" y="3521497"/>
          <a:ext cx="803824" cy="443336"/>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Phlebotomist</a:t>
          </a:r>
          <a:endParaRPr lang="en-US" sz="800" kern="1200" dirty="0"/>
        </a:p>
      </dsp:txBody>
      <dsp:txXfrm>
        <a:off x="2103664" y="3534482"/>
        <a:ext cx="777854" cy="417366"/>
      </dsp:txXfrm>
    </dsp:sp>
    <dsp:sp modelId="{A49C5839-23B3-4E0A-9255-FA415999EA8E}">
      <dsp:nvSpPr>
        <dsp:cNvPr id="0" name=""/>
        <dsp:cNvSpPr/>
      </dsp:nvSpPr>
      <dsp:spPr>
        <a:xfrm>
          <a:off x="2446872" y="3964833"/>
          <a:ext cx="91440" cy="214353"/>
        </a:xfrm>
        <a:custGeom>
          <a:avLst/>
          <a:gdLst/>
          <a:ahLst/>
          <a:cxnLst/>
          <a:rect l="0" t="0" r="0" b="0"/>
          <a:pathLst>
            <a:path>
              <a:moveTo>
                <a:pt x="45720" y="0"/>
              </a:moveTo>
              <a:lnTo>
                <a:pt x="45720" y="214353"/>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504583D-057D-479F-8804-1882CC9045CC}">
      <dsp:nvSpPr>
        <dsp:cNvPr id="0" name=""/>
        <dsp:cNvSpPr/>
      </dsp:nvSpPr>
      <dsp:spPr>
        <a:xfrm>
          <a:off x="2090679" y="4179186"/>
          <a:ext cx="803824" cy="535883"/>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Venipuncture</a:t>
          </a:r>
        </a:p>
        <a:p>
          <a:pPr lvl="0" algn="ctr" defTabSz="355600">
            <a:lnSpc>
              <a:spcPct val="90000"/>
            </a:lnSpc>
            <a:spcBef>
              <a:spcPct val="0"/>
            </a:spcBef>
            <a:spcAft>
              <a:spcPct val="35000"/>
            </a:spcAft>
          </a:pPr>
          <a:r>
            <a:rPr lang="en-US" sz="800" kern="1200" dirty="0" smtClean="0"/>
            <a:t>Line Draws</a:t>
          </a:r>
          <a:endParaRPr lang="en-US" sz="800" kern="1200" dirty="0"/>
        </a:p>
      </dsp:txBody>
      <dsp:txXfrm>
        <a:off x="2106374" y="4194881"/>
        <a:ext cx="772434" cy="504493"/>
      </dsp:txXfrm>
    </dsp:sp>
    <dsp:sp modelId="{4D8D9ABB-493E-4D2B-8CC6-5FDAB2D976F7}">
      <dsp:nvSpPr>
        <dsp:cNvPr id="0" name=""/>
        <dsp:cNvSpPr/>
      </dsp:nvSpPr>
      <dsp:spPr>
        <a:xfrm>
          <a:off x="3015078" y="2686677"/>
          <a:ext cx="1567457" cy="214353"/>
        </a:xfrm>
        <a:custGeom>
          <a:avLst/>
          <a:gdLst/>
          <a:ahLst/>
          <a:cxnLst/>
          <a:rect l="0" t="0" r="0" b="0"/>
          <a:pathLst>
            <a:path>
              <a:moveTo>
                <a:pt x="0" y="0"/>
              </a:moveTo>
              <a:lnTo>
                <a:pt x="0" y="107176"/>
              </a:lnTo>
              <a:lnTo>
                <a:pt x="1567457" y="107176"/>
              </a:lnTo>
              <a:lnTo>
                <a:pt x="1567457" y="214353"/>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584FF58-1F7B-453D-B2B4-A63C27CEE735}">
      <dsp:nvSpPr>
        <dsp:cNvPr id="0" name=""/>
        <dsp:cNvSpPr/>
      </dsp:nvSpPr>
      <dsp:spPr>
        <a:xfrm>
          <a:off x="4180623" y="2901030"/>
          <a:ext cx="803824" cy="401258"/>
        </a:xfrm>
        <a:prstGeom prst="roundRect">
          <a:avLst>
            <a:gd name="adj" fmla="val 10000"/>
          </a:avLst>
        </a:prstGeom>
        <a:solidFill>
          <a:srgbClr val="D9961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Non-Infusion Patient</a:t>
          </a:r>
          <a:endParaRPr lang="en-US" sz="800" kern="1200" dirty="0"/>
        </a:p>
      </dsp:txBody>
      <dsp:txXfrm>
        <a:off x="4192375" y="2912782"/>
        <a:ext cx="780320" cy="377754"/>
      </dsp:txXfrm>
    </dsp:sp>
    <dsp:sp modelId="{871EBFDF-208C-4BBB-9688-B2701517E383}">
      <dsp:nvSpPr>
        <dsp:cNvPr id="0" name=""/>
        <dsp:cNvSpPr/>
      </dsp:nvSpPr>
      <dsp:spPr>
        <a:xfrm>
          <a:off x="3537563" y="3302288"/>
          <a:ext cx="1044971" cy="214353"/>
        </a:xfrm>
        <a:custGeom>
          <a:avLst/>
          <a:gdLst/>
          <a:ahLst/>
          <a:cxnLst/>
          <a:rect l="0" t="0" r="0" b="0"/>
          <a:pathLst>
            <a:path>
              <a:moveTo>
                <a:pt x="1044971" y="0"/>
              </a:moveTo>
              <a:lnTo>
                <a:pt x="1044971" y="107176"/>
              </a:lnTo>
              <a:lnTo>
                <a:pt x="0" y="107176"/>
              </a:lnTo>
              <a:lnTo>
                <a:pt x="0" y="214353"/>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414059F-76CA-4A85-8230-302BAAD75103}">
      <dsp:nvSpPr>
        <dsp:cNvPr id="0" name=""/>
        <dsp:cNvSpPr/>
      </dsp:nvSpPr>
      <dsp:spPr>
        <a:xfrm>
          <a:off x="3135651" y="3516642"/>
          <a:ext cx="803824" cy="440586"/>
        </a:xfrm>
        <a:prstGeom prst="roundRect">
          <a:avLst>
            <a:gd name="adj" fmla="val 10000"/>
          </a:avLst>
        </a:prstGeom>
        <a:solidFill>
          <a:srgbClr val="D9961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LPN</a:t>
          </a:r>
          <a:endParaRPr lang="en-US" sz="800" kern="1200" dirty="0"/>
        </a:p>
      </dsp:txBody>
      <dsp:txXfrm>
        <a:off x="3148555" y="3529546"/>
        <a:ext cx="778016" cy="414778"/>
      </dsp:txXfrm>
    </dsp:sp>
    <dsp:sp modelId="{837ADE4E-44C6-41B0-B081-638644A0BB9C}">
      <dsp:nvSpPr>
        <dsp:cNvPr id="0" name=""/>
        <dsp:cNvSpPr/>
      </dsp:nvSpPr>
      <dsp:spPr>
        <a:xfrm>
          <a:off x="3491843" y="3957229"/>
          <a:ext cx="91440" cy="214353"/>
        </a:xfrm>
        <a:custGeom>
          <a:avLst/>
          <a:gdLst/>
          <a:ahLst/>
          <a:cxnLst/>
          <a:rect l="0" t="0" r="0" b="0"/>
          <a:pathLst>
            <a:path>
              <a:moveTo>
                <a:pt x="45720" y="0"/>
              </a:moveTo>
              <a:lnTo>
                <a:pt x="45720" y="214353"/>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4F2909-CB1C-4DE6-A61A-740BDF289BC4}">
      <dsp:nvSpPr>
        <dsp:cNvPr id="0" name=""/>
        <dsp:cNvSpPr/>
      </dsp:nvSpPr>
      <dsp:spPr>
        <a:xfrm>
          <a:off x="3135651" y="4171582"/>
          <a:ext cx="803824" cy="537678"/>
        </a:xfrm>
        <a:prstGeom prst="roundRect">
          <a:avLst>
            <a:gd name="adj" fmla="val 10000"/>
          </a:avLst>
        </a:prstGeom>
        <a:solidFill>
          <a:srgbClr val="D9961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Port</a:t>
          </a:r>
        </a:p>
        <a:p>
          <a:pPr lvl="0" algn="ctr" defTabSz="355600">
            <a:lnSpc>
              <a:spcPct val="90000"/>
            </a:lnSpc>
            <a:spcBef>
              <a:spcPct val="0"/>
            </a:spcBef>
            <a:spcAft>
              <a:spcPct val="35000"/>
            </a:spcAft>
          </a:pPr>
          <a:r>
            <a:rPr lang="en-US" sz="800" kern="1200" dirty="0" err="1" smtClean="0"/>
            <a:t>Neostar</a:t>
          </a:r>
          <a:endParaRPr lang="en-US" sz="800" kern="1200" dirty="0"/>
        </a:p>
      </dsp:txBody>
      <dsp:txXfrm>
        <a:off x="3151399" y="4187330"/>
        <a:ext cx="772328" cy="506182"/>
      </dsp:txXfrm>
    </dsp:sp>
    <dsp:sp modelId="{93AAB2F9-9AAD-407A-8285-E8BB65E85E3C}">
      <dsp:nvSpPr>
        <dsp:cNvPr id="0" name=""/>
        <dsp:cNvSpPr/>
      </dsp:nvSpPr>
      <dsp:spPr>
        <a:xfrm>
          <a:off x="4536815" y="3302288"/>
          <a:ext cx="91440" cy="214353"/>
        </a:xfrm>
        <a:custGeom>
          <a:avLst/>
          <a:gdLst/>
          <a:ahLst/>
          <a:cxnLst/>
          <a:rect l="0" t="0" r="0" b="0"/>
          <a:pathLst>
            <a:path>
              <a:moveTo>
                <a:pt x="45720" y="0"/>
              </a:moveTo>
              <a:lnTo>
                <a:pt x="45720" y="214353"/>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CE1C08-3201-468E-95CA-B400C4EB4AEC}">
      <dsp:nvSpPr>
        <dsp:cNvPr id="0" name=""/>
        <dsp:cNvSpPr/>
      </dsp:nvSpPr>
      <dsp:spPr>
        <a:xfrm>
          <a:off x="4180623" y="3516642"/>
          <a:ext cx="803824" cy="428701"/>
        </a:xfrm>
        <a:prstGeom prst="roundRect">
          <a:avLst>
            <a:gd name="adj" fmla="val 10000"/>
          </a:avLst>
        </a:prstGeom>
        <a:solidFill>
          <a:srgbClr val="D9961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Port Trained Phlebotomist</a:t>
          </a:r>
          <a:endParaRPr lang="en-US" sz="800" kern="1200" dirty="0"/>
        </a:p>
      </dsp:txBody>
      <dsp:txXfrm>
        <a:off x="4193179" y="3529198"/>
        <a:ext cx="778712" cy="403589"/>
      </dsp:txXfrm>
    </dsp:sp>
    <dsp:sp modelId="{37181701-DE85-4891-8395-DBB2F4ECE74F}">
      <dsp:nvSpPr>
        <dsp:cNvPr id="0" name=""/>
        <dsp:cNvSpPr/>
      </dsp:nvSpPr>
      <dsp:spPr>
        <a:xfrm>
          <a:off x="4536815" y="3945343"/>
          <a:ext cx="91440" cy="214353"/>
        </a:xfrm>
        <a:custGeom>
          <a:avLst/>
          <a:gdLst/>
          <a:ahLst/>
          <a:cxnLst/>
          <a:rect l="0" t="0" r="0" b="0"/>
          <a:pathLst>
            <a:path>
              <a:moveTo>
                <a:pt x="45720" y="0"/>
              </a:moveTo>
              <a:lnTo>
                <a:pt x="45720" y="214353"/>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46657DE-B2A5-4E8B-8F63-9D5E7D9B4D74}">
      <dsp:nvSpPr>
        <dsp:cNvPr id="0" name=""/>
        <dsp:cNvSpPr/>
      </dsp:nvSpPr>
      <dsp:spPr>
        <a:xfrm>
          <a:off x="4180623" y="4159696"/>
          <a:ext cx="803824" cy="537678"/>
        </a:xfrm>
        <a:prstGeom prst="roundRect">
          <a:avLst>
            <a:gd name="adj" fmla="val 10000"/>
          </a:avLst>
        </a:prstGeom>
        <a:solidFill>
          <a:srgbClr val="D9961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Port</a:t>
          </a:r>
        </a:p>
        <a:p>
          <a:pPr lvl="0" algn="ctr" defTabSz="355600">
            <a:lnSpc>
              <a:spcPct val="90000"/>
            </a:lnSpc>
            <a:spcBef>
              <a:spcPct val="0"/>
            </a:spcBef>
            <a:spcAft>
              <a:spcPct val="35000"/>
            </a:spcAft>
          </a:pPr>
          <a:r>
            <a:rPr lang="en-US" sz="800" kern="1200" dirty="0" smtClean="0"/>
            <a:t>Venipuncture</a:t>
          </a:r>
        </a:p>
        <a:p>
          <a:pPr lvl="0" algn="ctr" defTabSz="355600">
            <a:lnSpc>
              <a:spcPct val="90000"/>
            </a:lnSpc>
            <a:spcBef>
              <a:spcPct val="0"/>
            </a:spcBef>
            <a:spcAft>
              <a:spcPct val="35000"/>
            </a:spcAft>
          </a:pPr>
          <a:r>
            <a:rPr lang="en-US" sz="800" kern="1200" dirty="0" smtClean="0"/>
            <a:t>Line Draws</a:t>
          </a:r>
          <a:endParaRPr lang="en-US" sz="800" kern="1200" dirty="0"/>
        </a:p>
      </dsp:txBody>
      <dsp:txXfrm>
        <a:off x="4196371" y="4175444"/>
        <a:ext cx="772328" cy="506182"/>
      </dsp:txXfrm>
    </dsp:sp>
    <dsp:sp modelId="{9A804E61-3457-4ABA-AE95-37D42205BA05}">
      <dsp:nvSpPr>
        <dsp:cNvPr id="0" name=""/>
        <dsp:cNvSpPr/>
      </dsp:nvSpPr>
      <dsp:spPr>
        <a:xfrm>
          <a:off x="4582535" y="3302288"/>
          <a:ext cx="1044971" cy="214353"/>
        </a:xfrm>
        <a:custGeom>
          <a:avLst/>
          <a:gdLst/>
          <a:ahLst/>
          <a:cxnLst/>
          <a:rect l="0" t="0" r="0" b="0"/>
          <a:pathLst>
            <a:path>
              <a:moveTo>
                <a:pt x="0" y="0"/>
              </a:moveTo>
              <a:lnTo>
                <a:pt x="0" y="107176"/>
              </a:lnTo>
              <a:lnTo>
                <a:pt x="1044971" y="107176"/>
              </a:lnTo>
              <a:lnTo>
                <a:pt x="1044971" y="214353"/>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3E421B3-ABE1-4101-8B5C-40F4D89387AE}">
      <dsp:nvSpPr>
        <dsp:cNvPr id="0" name=""/>
        <dsp:cNvSpPr/>
      </dsp:nvSpPr>
      <dsp:spPr>
        <a:xfrm>
          <a:off x="5225595" y="3516642"/>
          <a:ext cx="803824" cy="430919"/>
        </a:xfrm>
        <a:prstGeom prst="roundRect">
          <a:avLst>
            <a:gd name="adj" fmla="val 10000"/>
          </a:avLst>
        </a:prstGeom>
        <a:solidFill>
          <a:srgbClr val="D9961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Phlebotomist</a:t>
          </a:r>
          <a:endParaRPr lang="en-US" sz="800" kern="1200" dirty="0"/>
        </a:p>
      </dsp:txBody>
      <dsp:txXfrm>
        <a:off x="5238216" y="3529263"/>
        <a:ext cx="778582" cy="405677"/>
      </dsp:txXfrm>
    </dsp:sp>
    <dsp:sp modelId="{7C5C6DB8-5899-4081-AD13-E72A2C0838C4}">
      <dsp:nvSpPr>
        <dsp:cNvPr id="0" name=""/>
        <dsp:cNvSpPr/>
      </dsp:nvSpPr>
      <dsp:spPr>
        <a:xfrm>
          <a:off x="5581787" y="3947561"/>
          <a:ext cx="91440" cy="214353"/>
        </a:xfrm>
        <a:custGeom>
          <a:avLst/>
          <a:gdLst/>
          <a:ahLst/>
          <a:cxnLst/>
          <a:rect l="0" t="0" r="0" b="0"/>
          <a:pathLst>
            <a:path>
              <a:moveTo>
                <a:pt x="45720" y="0"/>
              </a:moveTo>
              <a:lnTo>
                <a:pt x="45720" y="214353"/>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D788179-028B-4C9C-BCE8-DE019A510D1C}">
      <dsp:nvSpPr>
        <dsp:cNvPr id="0" name=""/>
        <dsp:cNvSpPr/>
      </dsp:nvSpPr>
      <dsp:spPr>
        <a:xfrm>
          <a:off x="5225595" y="4161914"/>
          <a:ext cx="803824" cy="535883"/>
        </a:xfrm>
        <a:prstGeom prst="roundRect">
          <a:avLst>
            <a:gd name="adj" fmla="val 10000"/>
          </a:avLst>
        </a:prstGeom>
        <a:solidFill>
          <a:srgbClr val="D9961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Venipuncture</a:t>
          </a:r>
        </a:p>
        <a:p>
          <a:pPr lvl="0" algn="ctr" defTabSz="355600">
            <a:lnSpc>
              <a:spcPct val="90000"/>
            </a:lnSpc>
            <a:spcBef>
              <a:spcPct val="0"/>
            </a:spcBef>
            <a:spcAft>
              <a:spcPct val="35000"/>
            </a:spcAft>
          </a:pPr>
          <a:r>
            <a:rPr lang="en-US" sz="800" kern="1200" dirty="0" smtClean="0"/>
            <a:t>Line Draws</a:t>
          </a:r>
          <a:endParaRPr lang="en-US" sz="800" kern="1200" dirty="0"/>
        </a:p>
      </dsp:txBody>
      <dsp:txXfrm>
        <a:off x="5241290" y="4177609"/>
        <a:ext cx="772434" cy="50449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0.76124</cdr:x>
      <cdr:y>0.23774</cdr:y>
    </cdr:from>
    <cdr:to>
      <cdr:x>0.91008</cdr:x>
      <cdr:y>0.41887</cdr:y>
    </cdr:to>
    <cdr:sp macro="" textlink="">
      <cdr:nvSpPr>
        <cdr:cNvPr id="2" name="TextBox 1"/>
        <cdr:cNvSpPr txBox="1"/>
      </cdr:nvSpPr>
      <cdr:spPr>
        <a:xfrm xmlns:a="http://schemas.openxmlformats.org/drawingml/2006/main">
          <a:off x="4676775" y="120015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1"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l">
              <a:defRPr sz="1200" b="0"/>
            </a:lvl1pPr>
          </a:lstStyle>
          <a:p>
            <a:pPr>
              <a:defRPr/>
            </a:pPr>
            <a:endParaRPr lang="en-US"/>
          </a:p>
        </p:txBody>
      </p:sp>
      <p:sp>
        <p:nvSpPr>
          <p:cNvPr id="56323" name="Rectangle 3"/>
          <p:cNvSpPr>
            <a:spLocks noGrp="1" noChangeArrowheads="1"/>
          </p:cNvSpPr>
          <p:nvPr>
            <p:ph type="dt" sz="quarter" idx="1"/>
          </p:nvPr>
        </p:nvSpPr>
        <p:spPr bwMode="auto">
          <a:xfrm>
            <a:off x="3956794"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r">
              <a:defRPr sz="1200" b="0"/>
            </a:lvl1pPr>
          </a:lstStyle>
          <a:p>
            <a:pPr>
              <a:defRPr/>
            </a:pPr>
            <a:endParaRPr lang="en-US"/>
          </a:p>
        </p:txBody>
      </p:sp>
      <p:sp>
        <p:nvSpPr>
          <p:cNvPr id="56324" name="Rectangle 4"/>
          <p:cNvSpPr>
            <a:spLocks noGrp="1" noChangeArrowheads="1"/>
          </p:cNvSpPr>
          <p:nvPr>
            <p:ph type="ftr" sz="quarter" idx="2"/>
          </p:nvPr>
        </p:nvSpPr>
        <p:spPr bwMode="auto">
          <a:xfrm>
            <a:off x="1"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l">
              <a:defRPr sz="1200" b="0"/>
            </a:lvl1pPr>
          </a:lstStyle>
          <a:p>
            <a:pPr>
              <a:defRPr/>
            </a:pPr>
            <a:endParaRPr lang="en-US"/>
          </a:p>
        </p:txBody>
      </p:sp>
      <p:sp>
        <p:nvSpPr>
          <p:cNvPr id="56325" name="Rectangle 5"/>
          <p:cNvSpPr>
            <a:spLocks noGrp="1" noChangeArrowheads="1"/>
          </p:cNvSpPr>
          <p:nvPr>
            <p:ph type="sldNum" sz="quarter" idx="3"/>
          </p:nvPr>
        </p:nvSpPr>
        <p:spPr bwMode="auto">
          <a:xfrm>
            <a:off x="3956794"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r">
              <a:defRPr sz="1200" b="0"/>
            </a:lvl1pPr>
          </a:lstStyle>
          <a:p>
            <a:pPr>
              <a:defRPr/>
            </a:pPr>
            <a:fld id="{080973A0-0314-40D9-8222-CAF7A3A76826}" type="slidenum">
              <a:rPr lang="en-US"/>
              <a:pPr>
                <a:defRPr/>
              </a:pPr>
              <a:t>‹#›</a:t>
            </a:fld>
            <a:endParaRPr lang="en-US"/>
          </a:p>
        </p:txBody>
      </p:sp>
    </p:spTree>
    <p:extLst>
      <p:ext uri="{BB962C8B-B14F-4D97-AF65-F5344CB8AC3E}">
        <p14:creationId xmlns:p14="http://schemas.microsoft.com/office/powerpoint/2010/main" val="41527704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1"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l">
              <a:defRPr sz="1200" b="0"/>
            </a:lvl1pPr>
          </a:lstStyle>
          <a:p>
            <a:pPr>
              <a:defRPr/>
            </a:pPr>
            <a:endParaRPr lang="en-US"/>
          </a:p>
        </p:txBody>
      </p:sp>
      <p:sp>
        <p:nvSpPr>
          <p:cNvPr id="32771" name="Rectangle 3"/>
          <p:cNvSpPr>
            <a:spLocks noGrp="1" noChangeArrowheads="1"/>
          </p:cNvSpPr>
          <p:nvPr>
            <p:ph type="dt" idx="1"/>
          </p:nvPr>
        </p:nvSpPr>
        <p:spPr bwMode="auto">
          <a:xfrm>
            <a:off x="3956794"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r">
              <a:defRPr sz="1200" b="0"/>
            </a:lvl1pPr>
          </a:lstStyle>
          <a:p>
            <a:pPr>
              <a:defRPr/>
            </a:pPr>
            <a:endParaRPr lang="en-US"/>
          </a:p>
        </p:txBody>
      </p:sp>
      <p:sp>
        <p:nvSpPr>
          <p:cNvPr id="15364" name="Rectangle 4"/>
          <p:cNvSpPr>
            <a:spLocks noGrp="1" noRot="1" noChangeAspect="1" noChangeArrowheads="1" noTextEdit="1"/>
          </p:cNvSpPr>
          <p:nvPr>
            <p:ph type="sldImg" idx="2"/>
          </p:nvPr>
        </p:nvSpPr>
        <p:spPr bwMode="auto">
          <a:xfrm>
            <a:off x="2166938" y="695325"/>
            <a:ext cx="2651125" cy="3481388"/>
          </a:xfrm>
          <a:prstGeom prst="rect">
            <a:avLst/>
          </a:prstGeom>
          <a:noFill/>
          <a:ln w="9525">
            <a:solidFill>
              <a:srgbClr val="000000"/>
            </a:solidFill>
            <a:miter lim="800000"/>
            <a:headEnd/>
            <a:tailEnd/>
          </a:ln>
        </p:spPr>
      </p:sp>
      <p:sp>
        <p:nvSpPr>
          <p:cNvPr id="32773" name="Rectangle 5"/>
          <p:cNvSpPr>
            <a:spLocks noGrp="1" noChangeArrowheads="1"/>
          </p:cNvSpPr>
          <p:nvPr>
            <p:ph type="body" sz="quarter" idx="3"/>
          </p:nvPr>
        </p:nvSpPr>
        <p:spPr bwMode="auto">
          <a:xfrm>
            <a:off x="698818" y="4410075"/>
            <a:ext cx="5587366" cy="4178300"/>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2774" name="Rectangle 6"/>
          <p:cNvSpPr>
            <a:spLocks noGrp="1" noChangeArrowheads="1"/>
          </p:cNvSpPr>
          <p:nvPr>
            <p:ph type="ftr" sz="quarter" idx="4"/>
          </p:nvPr>
        </p:nvSpPr>
        <p:spPr bwMode="auto">
          <a:xfrm>
            <a:off x="1"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l">
              <a:defRPr sz="1200" b="0"/>
            </a:lvl1pPr>
          </a:lstStyle>
          <a:p>
            <a:pPr>
              <a:defRPr/>
            </a:pPr>
            <a:endParaRPr lang="en-US"/>
          </a:p>
        </p:txBody>
      </p:sp>
      <p:sp>
        <p:nvSpPr>
          <p:cNvPr id="32775" name="Rectangle 7"/>
          <p:cNvSpPr>
            <a:spLocks noGrp="1" noChangeArrowheads="1"/>
          </p:cNvSpPr>
          <p:nvPr>
            <p:ph type="sldNum" sz="quarter" idx="5"/>
          </p:nvPr>
        </p:nvSpPr>
        <p:spPr bwMode="auto">
          <a:xfrm>
            <a:off x="3956794"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r">
              <a:defRPr sz="1200" b="0"/>
            </a:lvl1pPr>
          </a:lstStyle>
          <a:p>
            <a:pPr>
              <a:defRPr/>
            </a:pPr>
            <a:fld id="{479AC776-80F3-41EA-89B2-D4AF591B1990}" type="slidenum">
              <a:rPr lang="en-US"/>
              <a:pPr>
                <a:defRPr/>
              </a:pPr>
              <a:t>‹#›</a:t>
            </a:fld>
            <a:endParaRPr lang="en-US"/>
          </a:p>
        </p:txBody>
      </p:sp>
    </p:spTree>
    <p:extLst>
      <p:ext uri="{BB962C8B-B14F-4D97-AF65-F5344CB8AC3E}">
        <p14:creationId xmlns:p14="http://schemas.microsoft.com/office/powerpoint/2010/main" val="27127968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79AC776-80F3-41EA-89B2-D4AF591B1990}" type="slidenum">
              <a:rPr lang="en-US" smtClean="0"/>
              <a:pPr>
                <a:defRPr/>
              </a:pPr>
              <a:t>7</a:t>
            </a:fld>
            <a:endParaRPr lang="en-US"/>
          </a:p>
        </p:txBody>
      </p:sp>
    </p:spTree>
    <p:extLst>
      <p:ext uri="{BB962C8B-B14F-4D97-AF65-F5344CB8AC3E}">
        <p14:creationId xmlns:p14="http://schemas.microsoft.com/office/powerpoint/2010/main" val="34421306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79AC776-80F3-41EA-89B2-D4AF591B1990}" type="slidenum">
              <a:rPr lang="en-US" smtClean="0"/>
              <a:pPr>
                <a:defRPr/>
              </a:pPr>
              <a:t>8</a:t>
            </a:fld>
            <a:endParaRPr lang="en-US"/>
          </a:p>
        </p:txBody>
      </p:sp>
    </p:spTree>
    <p:extLst>
      <p:ext uri="{BB962C8B-B14F-4D97-AF65-F5344CB8AC3E}">
        <p14:creationId xmlns:p14="http://schemas.microsoft.com/office/powerpoint/2010/main" val="34421306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79AC776-80F3-41EA-89B2-D4AF591B1990}" type="slidenum">
              <a:rPr lang="en-US" smtClean="0">
                <a:solidFill>
                  <a:prstClr val="black"/>
                </a:solidFill>
              </a:rPr>
              <a:pPr>
                <a:defRPr/>
              </a:pPr>
              <a:t>9</a:t>
            </a:fld>
            <a:endParaRPr lang="en-US">
              <a:solidFill>
                <a:prstClr val="black"/>
              </a:solidFill>
            </a:endParaRPr>
          </a:p>
        </p:txBody>
      </p:sp>
    </p:spTree>
    <p:extLst>
      <p:ext uri="{BB962C8B-B14F-4D97-AF65-F5344CB8AC3E}">
        <p14:creationId xmlns:p14="http://schemas.microsoft.com/office/powerpoint/2010/main" val="34421306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79AC776-80F3-41EA-89B2-D4AF591B1990}" type="slidenum">
              <a:rPr lang="en-US" smtClean="0">
                <a:solidFill>
                  <a:prstClr val="black"/>
                </a:solidFill>
              </a:rPr>
              <a:pPr>
                <a:defRPr/>
              </a:pPr>
              <a:t>10</a:t>
            </a:fld>
            <a:endParaRPr lang="en-US">
              <a:solidFill>
                <a:prstClr val="black"/>
              </a:solidFill>
            </a:endParaRPr>
          </a:p>
        </p:txBody>
      </p:sp>
    </p:spTree>
    <p:extLst>
      <p:ext uri="{BB962C8B-B14F-4D97-AF65-F5344CB8AC3E}">
        <p14:creationId xmlns:p14="http://schemas.microsoft.com/office/powerpoint/2010/main" val="3442130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18495" y="3915073"/>
            <a:ext cx="4736495" cy="2700338"/>
          </a:xfrm>
        </p:spPr>
        <p:txBody>
          <a:bodyPr/>
          <a:lstStyle/>
          <a:p>
            <a:r>
              <a:rPr lang="en-US" smtClean="0"/>
              <a:t>Click to edit Master title style</a:t>
            </a:r>
            <a:endParaRPr lang="en-US"/>
          </a:p>
        </p:txBody>
      </p:sp>
      <p:sp>
        <p:nvSpPr>
          <p:cNvPr id="3" name="Subtitle 2"/>
          <p:cNvSpPr>
            <a:spLocks noGrp="1"/>
          </p:cNvSpPr>
          <p:nvPr>
            <p:ph type="subTitle" idx="1"/>
          </p:nvPr>
        </p:nvSpPr>
        <p:spPr>
          <a:xfrm>
            <a:off x="835782" y="7140477"/>
            <a:ext cx="3901924" cy="3221236"/>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929AFC6-DF19-495B-9AB6-36B39B1B74A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0875A14-F66C-4270-8090-6FF511A11F3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041020" y="506314"/>
            <a:ext cx="1254276" cy="1074926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78191" y="506314"/>
            <a:ext cx="3646715" cy="1074926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39B5ECB-2E06-44D5-895B-95C5FACBA87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278190" y="506314"/>
            <a:ext cx="5017105" cy="107492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4A5FC02-213A-4E8D-B0D3-765678F7661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2DDD98E-4E61-4D30-875B-C4B56950376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40267" y="8096846"/>
            <a:ext cx="4737705" cy="250448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40267" y="5340251"/>
            <a:ext cx="4737705" cy="2756594"/>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D4AB942-184B-4C2C-A445-229FCC3C52F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78191" y="2939951"/>
            <a:ext cx="2450495" cy="831562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844801" y="2939951"/>
            <a:ext cx="2450495" cy="831562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0B7AE6E-1594-476C-BF6E-C9F79332218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78190" y="504229"/>
            <a:ext cx="5017105" cy="2100263"/>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78191" y="2821186"/>
            <a:ext cx="2462590" cy="117514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78191" y="3996333"/>
            <a:ext cx="2462590" cy="7261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831496" y="2821186"/>
            <a:ext cx="2463800" cy="117514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831496" y="3996333"/>
            <a:ext cx="2463800" cy="7261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C3C19FB-A2F2-47FA-B5CB-E95BBE47B8B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6873211-624A-4B2C-BE8D-B1A603DF231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52E4BBB-E246-4D35-9631-CE29CCA641D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8191" y="502147"/>
            <a:ext cx="1833638" cy="2135683"/>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179562" y="502147"/>
            <a:ext cx="3115733" cy="1075551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78191" y="2637830"/>
            <a:ext cx="1833638" cy="861982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B93716F-F5EF-4736-A207-EE29A492192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2201" y="8821937"/>
            <a:ext cx="3344333" cy="103971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092201" y="1125141"/>
            <a:ext cx="3344333" cy="75613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092201" y="9861650"/>
            <a:ext cx="3344333" cy="147935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456BCCF-0CE8-49FA-A970-D2B2C5EDCB9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65125" y="385763"/>
            <a:ext cx="6584950" cy="1600200"/>
          </a:xfrm>
          <a:prstGeom prst="rect">
            <a:avLst/>
          </a:prstGeom>
          <a:noFill/>
          <a:ln w="9525">
            <a:noFill/>
            <a:miter lim="800000"/>
            <a:headEnd/>
            <a:tailEnd/>
          </a:ln>
        </p:spPr>
        <p:txBody>
          <a:bodyPr vert="horz" wrap="square" lIns="96661" tIns="48331" rIns="96661" bIns="48331"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65125" y="2239963"/>
            <a:ext cx="6584950" cy="6335712"/>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365125" y="8742363"/>
            <a:ext cx="1708150" cy="66675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l">
              <a:defRPr b="0"/>
            </a:lvl1pPr>
          </a:lstStyle>
          <a:p>
            <a:pPr>
              <a:defRPr/>
            </a:pPr>
            <a:endParaRPr lang="en-US"/>
          </a:p>
        </p:txBody>
      </p:sp>
      <p:sp>
        <p:nvSpPr>
          <p:cNvPr id="1029" name="Rectangle 5"/>
          <p:cNvSpPr>
            <a:spLocks noGrp="1" noChangeArrowheads="1"/>
          </p:cNvSpPr>
          <p:nvPr>
            <p:ph type="ftr" sz="quarter" idx="3"/>
          </p:nvPr>
        </p:nvSpPr>
        <p:spPr bwMode="auto">
          <a:xfrm>
            <a:off x="2498725" y="8742363"/>
            <a:ext cx="2317750" cy="66675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ctr">
              <a:defRPr b="0"/>
            </a:lvl1pPr>
          </a:lstStyle>
          <a:p>
            <a:pPr>
              <a:defRPr/>
            </a:pPr>
            <a:endParaRPr lang="en-US"/>
          </a:p>
        </p:txBody>
      </p:sp>
      <p:sp>
        <p:nvSpPr>
          <p:cNvPr id="1030" name="Rectangle 6"/>
          <p:cNvSpPr>
            <a:spLocks noGrp="1" noChangeArrowheads="1"/>
          </p:cNvSpPr>
          <p:nvPr>
            <p:ph type="sldNum" sz="quarter" idx="4"/>
          </p:nvPr>
        </p:nvSpPr>
        <p:spPr bwMode="auto">
          <a:xfrm>
            <a:off x="5241925" y="8742363"/>
            <a:ext cx="1708150" cy="66675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b="0"/>
            </a:lvl1pPr>
          </a:lstStyle>
          <a:p>
            <a:pPr>
              <a:defRPr/>
            </a:pPr>
            <a:fld id="{A4409EF8-F279-4E03-9251-A7DC938D91E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966788" rtl="0" eaLnBrk="0" fontAlgn="base" hangingPunct="0">
        <a:spcBef>
          <a:spcPct val="0"/>
        </a:spcBef>
        <a:spcAft>
          <a:spcPct val="0"/>
        </a:spcAft>
        <a:defRPr sz="4700">
          <a:solidFill>
            <a:schemeClr val="tx2"/>
          </a:solidFill>
          <a:latin typeface="+mj-lt"/>
          <a:ea typeface="+mj-ea"/>
          <a:cs typeface="+mj-cs"/>
        </a:defRPr>
      </a:lvl1pPr>
      <a:lvl2pPr algn="ctr" defTabSz="966788" rtl="0" eaLnBrk="0" fontAlgn="base" hangingPunct="0">
        <a:spcBef>
          <a:spcPct val="0"/>
        </a:spcBef>
        <a:spcAft>
          <a:spcPct val="0"/>
        </a:spcAft>
        <a:defRPr sz="4700">
          <a:solidFill>
            <a:schemeClr val="tx2"/>
          </a:solidFill>
          <a:latin typeface="Arial" charset="0"/>
          <a:cs typeface="Arial" charset="0"/>
        </a:defRPr>
      </a:lvl2pPr>
      <a:lvl3pPr algn="ctr" defTabSz="966788" rtl="0" eaLnBrk="0" fontAlgn="base" hangingPunct="0">
        <a:spcBef>
          <a:spcPct val="0"/>
        </a:spcBef>
        <a:spcAft>
          <a:spcPct val="0"/>
        </a:spcAft>
        <a:defRPr sz="4700">
          <a:solidFill>
            <a:schemeClr val="tx2"/>
          </a:solidFill>
          <a:latin typeface="Arial" charset="0"/>
          <a:cs typeface="Arial" charset="0"/>
        </a:defRPr>
      </a:lvl3pPr>
      <a:lvl4pPr algn="ctr" defTabSz="966788" rtl="0" eaLnBrk="0" fontAlgn="base" hangingPunct="0">
        <a:spcBef>
          <a:spcPct val="0"/>
        </a:spcBef>
        <a:spcAft>
          <a:spcPct val="0"/>
        </a:spcAft>
        <a:defRPr sz="4700">
          <a:solidFill>
            <a:schemeClr val="tx2"/>
          </a:solidFill>
          <a:latin typeface="Arial" charset="0"/>
          <a:cs typeface="Arial" charset="0"/>
        </a:defRPr>
      </a:lvl4pPr>
      <a:lvl5pPr algn="ctr" defTabSz="966788" rtl="0" eaLnBrk="0" fontAlgn="base" hangingPunct="0">
        <a:spcBef>
          <a:spcPct val="0"/>
        </a:spcBef>
        <a:spcAft>
          <a:spcPct val="0"/>
        </a:spcAft>
        <a:defRPr sz="4700">
          <a:solidFill>
            <a:schemeClr val="tx2"/>
          </a:solidFill>
          <a:latin typeface="Arial" charset="0"/>
          <a:cs typeface="Arial" charset="0"/>
        </a:defRPr>
      </a:lvl5pPr>
      <a:lvl6pPr marL="457200" algn="ctr" defTabSz="966788" rtl="0" fontAlgn="base">
        <a:spcBef>
          <a:spcPct val="0"/>
        </a:spcBef>
        <a:spcAft>
          <a:spcPct val="0"/>
        </a:spcAft>
        <a:defRPr sz="4700">
          <a:solidFill>
            <a:schemeClr val="tx2"/>
          </a:solidFill>
          <a:latin typeface="Arial" charset="0"/>
          <a:cs typeface="Arial" charset="0"/>
        </a:defRPr>
      </a:lvl6pPr>
      <a:lvl7pPr marL="914400" algn="ctr" defTabSz="966788" rtl="0" fontAlgn="base">
        <a:spcBef>
          <a:spcPct val="0"/>
        </a:spcBef>
        <a:spcAft>
          <a:spcPct val="0"/>
        </a:spcAft>
        <a:defRPr sz="4700">
          <a:solidFill>
            <a:schemeClr val="tx2"/>
          </a:solidFill>
          <a:latin typeface="Arial" charset="0"/>
          <a:cs typeface="Arial" charset="0"/>
        </a:defRPr>
      </a:lvl7pPr>
      <a:lvl8pPr marL="1371600" algn="ctr" defTabSz="966788" rtl="0" fontAlgn="base">
        <a:spcBef>
          <a:spcPct val="0"/>
        </a:spcBef>
        <a:spcAft>
          <a:spcPct val="0"/>
        </a:spcAft>
        <a:defRPr sz="4700">
          <a:solidFill>
            <a:schemeClr val="tx2"/>
          </a:solidFill>
          <a:latin typeface="Arial" charset="0"/>
          <a:cs typeface="Arial" charset="0"/>
        </a:defRPr>
      </a:lvl8pPr>
      <a:lvl9pPr marL="1828800" algn="ctr" defTabSz="966788" rtl="0" fontAlgn="base">
        <a:spcBef>
          <a:spcPct val="0"/>
        </a:spcBef>
        <a:spcAft>
          <a:spcPct val="0"/>
        </a:spcAft>
        <a:defRPr sz="4700">
          <a:solidFill>
            <a:schemeClr val="tx2"/>
          </a:solidFill>
          <a:latin typeface="Arial" charset="0"/>
          <a:cs typeface="Arial" charset="0"/>
        </a:defRPr>
      </a:lvl9pPr>
    </p:titleStyle>
    <p:body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chart" Target="../charts/chart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6"/>
          <p:cNvSpPr txBox="1">
            <a:spLocks noChangeArrowheads="1"/>
          </p:cNvSpPr>
          <p:nvPr/>
        </p:nvSpPr>
        <p:spPr bwMode="auto">
          <a:xfrm>
            <a:off x="855663" y="4378325"/>
            <a:ext cx="5748337" cy="1738313"/>
          </a:xfrm>
          <a:prstGeom prst="rect">
            <a:avLst/>
          </a:prstGeom>
          <a:noFill/>
          <a:ln w="25400">
            <a:noFill/>
            <a:miter lim="800000"/>
            <a:headEnd/>
            <a:tailEnd/>
          </a:ln>
        </p:spPr>
        <p:txBody>
          <a:bodyPr wrap="none" lIns="193322" tIns="144992" rIns="193322" bIns="144992">
            <a:spAutoFit/>
          </a:bodyPr>
          <a:lstStyle/>
          <a:p>
            <a:pPr algn="ctr" defTabSz="966788"/>
            <a:r>
              <a:rPr lang="en-US" sz="4700">
                <a:solidFill>
                  <a:srgbClr val="000066"/>
                </a:solidFill>
              </a:rPr>
              <a:t>Clinical Pathology</a:t>
            </a:r>
          </a:p>
          <a:p>
            <a:pPr algn="ctr" defTabSz="966788"/>
            <a:r>
              <a:rPr lang="en-US" sz="4700">
                <a:solidFill>
                  <a:srgbClr val="000066"/>
                </a:solidFill>
              </a:rPr>
              <a:t>Quality Dashboard</a:t>
            </a:r>
          </a:p>
        </p:txBody>
      </p:sp>
      <p:sp>
        <p:nvSpPr>
          <p:cNvPr id="2052" name="Text Box 8"/>
          <p:cNvSpPr txBox="1">
            <a:spLocks noChangeArrowheads="1"/>
          </p:cNvSpPr>
          <p:nvPr/>
        </p:nvSpPr>
        <p:spPr bwMode="auto">
          <a:xfrm>
            <a:off x="2372977" y="7372856"/>
            <a:ext cx="2569258" cy="620826"/>
          </a:xfrm>
          <a:prstGeom prst="rect">
            <a:avLst/>
          </a:prstGeom>
          <a:noFill/>
          <a:ln w="9525">
            <a:noFill/>
            <a:miter lim="800000"/>
            <a:headEnd/>
            <a:tailEnd/>
          </a:ln>
        </p:spPr>
        <p:txBody>
          <a:bodyPr wrap="none" lIns="96661" tIns="48331" rIns="96661" bIns="48331">
            <a:spAutoFit/>
          </a:bodyPr>
          <a:lstStyle/>
          <a:p>
            <a:pPr algn="ctr" defTabSz="966788"/>
            <a:r>
              <a:rPr lang="en-US" sz="3400" dirty="0" smtClean="0">
                <a:solidFill>
                  <a:srgbClr val="000066"/>
                </a:solidFill>
              </a:rPr>
              <a:t>March 2015</a:t>
            </a:r>
            <a:endParaRPr lang="en-US" sz="3400" dirty="0">
              <a:solidFill>
                <a:srgbClr val="000066"/>
              </a:solidFill>
            </a:endParaRPr>
          </a:p>
        </p:txBody>
      </p:sp>
      <p:sp>
        <p:nvSpPr>
          <p:cNvPr id="2053" name="Rectangle 9"/>
          <p:cNvSpPr>
            <a:spLocks noChangeArrowheads="1"/>
          </p:cNvSpPr>
          <p:nvPr/>
        </p:nvSpPr>
        <p:spPr bwMode="auto">
          <a:xfrm>
            <a:off x="161925" y="160338"/>
            <a:ext cx="6991350" cy="9280525"/>
          </a:xfrm>
          <a:prstGeom prst="rect">
            <a:avLst/>
          </a:prstGeom>
          <a:noFill/>
          <a:ln w="76200" cmpd="thickThin">
            <a:solidFill>
              <a:srgbClr val="000066"/>
            </a:solidFill>
            <a:miter lim="800000"/>
            <a:headEnd/>
            <a:tailEnd/>
          </a:ln>
        </p:spPr>
        <p:txBody>
          <a:bodyPr wrap="none" anchor="ctr"/>
          <a:lstStyle/>
          <a:p>
            <a:pPr algn="ctr"/>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604170"/>
            <a:ext cx="4800600" cy="2691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69452" y="228600"/>
            <a:ext cx="6584950" cy="414337"/>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a:solidFill>
                  <a:schemeClr val="accent2"/>
                </a:solidFill>
              </a:rPr>
              <a:t>Clinical Pathology Patient Care </a:t>
            </a:r>
            <a:r>
              <a:rPr lang="en-US" sz="1400" b="1" dirty="0" smtClean="0">
                <a:solidFill>
                  <a:schemeClr val="accent2"/>
                </a:solidFill>
              </a:rPr>
              <a:t>Quality</a:t>
            </a:r>
            <a:br>
              <a:rPr lang="en-US" sz="1400" b="1" dirty="0" smtClean="0">
                <a:solidFill>
                  <a:schemeClr val="accent2"/>
                </a:solidFill>
              </a:rPr>
            </a:br>
            <a:r>
              <a:rPr lang="en-US" sz="1400" b="1" dirty="0" smtClean="0">
                <a:solidFill>
                  <a:schemeClr val="accent2"/>
                </a:solidFill>
              </a:rPr>
              <a:t>Microbiology</a:t>
            </a: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endParaRPr lang="en-US" sz="1400" dirty="0" smtClean="0"/>
          </a:p>
        </p:txBody>
      </p:sp>
      <p:sp>
        <p:nvSpPr>
          <p:cNvPr id="3" name="Content Placeholder 5"/>
          <p:cNvSpPr>
            <a:spLocks noGrp="1" noChangeArrowheads="1"/>
          </p:cNvSpPr>
          <p:nvPr>
            <p:ph idx="1"/>
          </p:nvPr>
        </p:nvSpPr>
        <p:spPr>
          <a:xfrm>
            <a:off x="457200" y="6096000"/>
            <a:ext cx="6339270" cy="3276600"/>
          </a:xfrm>
          <a:prstGeom prst="rect">
            <a:avLst/>
          </a:prstGeom>
          <a:ln>
            <a:solidFill>
              <a:schemeClr val="tx1"/>
            </a:solidFill>
          </a:ln>
        </p:spPr>
        <p:txBody>
          <a:bodyPr/>
          <a:lstStyle/>
          <a:p>
            <a:pPr marL="0" indent="0" eaLnBrk="1" hangingPunct="1">
              <a:buFontTx/>
              <a:buNone/>
            </a:pPr>
            <a:r>
              <a:rPr lang="en-US" sz="1400" b="1" dirty="0" smtClean="0"/>
              <a:t>Monitor:  </a:t>
            </a:r>
          </a:p>
          <a:p>
            <a:pPr marL="0" indent="0" eaLnBrk="1" hangingPunct="1">
              <a:buFontTx/>
              <a:buNone/>
            </a:pPr>
            <a:r>
              <a:rPr lang="en-US" sz="1400" dirty="0" smtClean="0"/>
              <a:t>TAT for AFB Smears </a:t>
            </a:r>
          </a:p>
          <a:p>
            <a:pPr marL="0" indent="0" eaLnBrk="1" hangingPunct="1">
              <a:buFontTx/>
              <a:buNone/>
            </a:pPr>
            <a:endParaRPr lang="en-US" sz="1400" dirty="0" smtClean="0"/>
          </a:p>
          <a:p>
            <a:pPr marL="0" indent="0" eaLnBrk="1" hangingPunct="1">
              <a:buFontTx/>
              <a:buNone/>
            </a:pPr>
            <a:r>
              <a:rPr lang="en-US" sz="1400" b="1" dirty="0" smtClean="0"/>
              <a:t>Goal: </a:t>
            </a:r>
            <a:r>
              <a:rPr lang="en-US" sz="1400" dirty="0"/>
              <a:t> </a:t>
            </a:r>
            <a:endParaRPr lang="en-US" sz="1400" dirty="0" smtClean="0"/>
          </a:p>
          <a:p>
            <a:pPr marL="0" indent="0" eaLnBrk="1" hangingPunct="1">
              <a:buFontTx/>
              <a:buNone/>
            </a:pPr>
            <a:r>
              <a:rPr lang="en-US" sz="1400" dirty="0" smtClean="0"/>
              <a:t>24 </a:t>
            </a:r>
            <a:r>
              <a:rPr lang="en-US" sz="1400" dirty="0"/>
              <a:t>hours or less for AFB </a:t>
            </a:r>
            <a:r>
              <a:rPr lang="en-US" sz="1400" dirty="0" smtClean="0"/>
              <a:t>smears</a:t>
            </a:r>
          </a:p>
          <a:p>
            <a:pPr marL="0" indent="0" eaLnBrk="1" hangingPunct="1">
              <a:buFontTx/>
              <a:buNone/>
            </a:pPr>
            <a:endParaRPr lang="en-US" sz="1400" b="1" dirty="0" smtClean="0"/>
          </a:p>
          <a:p>
            <a:pPr marL="0" indent="0" eaLnBrk="1" hangingPunct="1">
              <a:buFontTx/>
              <a:buNone/>
            </a:pPr>
            <a:r>
              <a:rPr lang="en-US" sz="1400" b="1" dirty="0" smtClean="0"/>
              <a:t>Impact: </a:t>
            </a:r>
            <a:endParaRPr lang="en-US" sz="1400" b="1" dirty="0"/>
          </a:p>
          <a:p>
            <a:pPr marL="0" indent="0" eaLnBrk="1" hangingPunct="1">
              <a:buFontTx/>
              <a:buNone/>
            </a:pPr>
            <a:r>
              <a:rPr lang="en-US" sz="1400" dirty="0"/>
              <a:t>The ability to identify potentially infectious tuberculosis patients via AFB smear identification is critical to treatment and isolation of the patient</a:t>
            </a:r>
            <a:r>
              <a:rPr lang="en-US" sz="1400" dirty="0" smtClean="0"/>
              <a:t>.</a:t>
            </a:r>
          </a:p>
          <a:p>
            <a:pPr marL="0" indent="0" eaLnBrk="1" hangingPunct="1">
              <a:buFontTx/>
              <a:buNone/>
            </a:pPr>
            <a:endParaRPr lang="en-US" sz="1400" dirty="0" smtClean="0"/>
          </a:p>
          <a:p>
            <a:pPr marL="0" indent="0" eaLnBrk="1" hangingPunct="1">
              <a:buFontTx/>
              <a:buNone/>
            </a:pPr>
            <a:r>
              <a:rPr lang="en-US" sz="1400" b="1" dirty="0" smtClean="0"/>
              <a:t>Status: </a:t>
            </a:r>
          </a:p>
          <a:p>
            <a:pPr marL="0" indent="0" eaLnBrk="1" hangingPunct="1">
              <a:buFontTx/>
              <a:buNone/>
            </a:pPr>
            <a:r>
              <a:rPr lang="en-US" sz="1400" dirty="0" smtClean="0"/>
              <a:t>Change made in reporting time continues to positively affect TAT for AFB smears.</a:t>
            </a:r>
            <a:endParaRPr lang="en-US" sz="1400" dirty="0"/>
          </a:p>
          <a:p>
            <a:pPr marL="0" indent="0" eaLnBrk="1" hangingPunct="1">
              <a:buFontTx/>
              <a:buNone/>
            </a:pPr>
            <a:endParaRPr lang="en-US" sz="1400" b="1" dirty="0"/>
          </a:p>
        </p:txBody>
      </p:sp>
      <p:graphicFrame>
        <p:nvGraphicFramePr>
          <p:cNvPr id="6" name="Chart 5"/>
          <p:cNvGraphicFramePr>
            <a:graphicFrameLocks/>
          </p:cNvGraphicFramePr>
          <p:nvPr>
            <p:extLst>
              <p:ext uri="{D42A27DB-BD31-4B8C-83A1-F6EECF244321}">
                <p14:modId xmlns:p14="http://schemas.microsoft.com/office/powerpoint/2010/main" val="1652561647"/>
              </p:ext>
            </p:extLst>
          </p:nvPr>
        </p:nvGraphicFramePr>
        <p:xfrm>
          <a:off x="457200" y="685800"/>
          <a:ext cx="63246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a:graphicFrameLocks/>
          </p:cNvGraphicFramePr>
          <p:nvPr>
            <p:extLst>
              <p:ext uri="{D42A27DB-BD31-4B8C-83A1-F6EECF244321}">
                <p14:modId xmlns:p14="http://schemas.microsoft.com/office/powerpoint/2010/main" val="1143753493"/>
              </p:ext>
            </p:extLst>
          </p:nvPr>
        </p:nvGraphicFramePr>
        <p:xfrm>
          <a:off x="457200" y="3429000"/>
          <a:ext cx="6324600"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467954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876109587"/>
              </p:ext>
            </p:extLst>
          </p:nvPr>
        </p:nvGraphicFramePr>
        <p:xfrm>
          <a:off x="457200" y="1447800"/>
          <a:ext cx="6584949" cy="3754120"/>
        </p:xfrm>
        <a:graphic>
          <a:graphicData uri="http://schemas.openxmlformats.org/drawingml/2006/table">
            <a:tbl>
              <a:tblPr firstRow="1" bandRow="1">
                <a:tableStyleId>{5C22544A-7EE6-4342-B048-85BDC9FD1C3A}</a:tableStyleId>
              </a:tblPr>
              <a:tblGrid>
                <a:gridCol w="1752600"/>
                <a:gridCol w="2637366"/>
                <a:gridCol w="2194983"/>
              </a:tblGrid>
              <a:tr h="370840">
                <a:tc>
                  <a:txBody>
                    <a:bodyPr/>
                    <a:lstStyle/>
                    <a:p>
                      <a:pPr algn="ctr"/>
                      <a:r>
                        <a:rPr lang="en-US" dirty="0" smtClean="0">
                          <a:solidFill>
                            <a:schemeClr val="accent5">
                              <a:lumMod val="10000"/>
                            </a:schemeClr>
                          </a:solidFill>
                        </a:rPr>
                        <a:t>Project</a:t>
                      </a:r>
                      <a:endParaRPr lang="en-US" dirty="0">
                        <a:solidFill>
                          <a:schemeClr val="accent5">
                            <a:lumMod val="10000"/>
                          </a:schemeClr>
                        </a:solidFill>
                      </a:endParaRPr>
                    </a:p>
                  </a:txBody>
                  <a:tcPr/>
                </a:tc>
                <a:tc>
                  <a:txBody>
                    <a:bodyPr/>
                    <a:lstStyle/>
                    <a:p>
                      <a:pPr algn="ctr"/>
                      <a:r>
                        <a:rPr lang="en-US" dirty="0" smtClean="0">
                          <a:solidFill>
                            <a:schemeClr val="accent5">
                              <a:lumMod val="10000"/>
                            </a:schemeClr>
                          </a:solidFill>
                        </a:rPr>
                        <a:t>Brief Description</a:t>
                      </a:r>
                      <a:endParaRPr lang="en-US" dirty="0">
                        <a:solidFill>
                          <a:schemeClr val="accent5">
                            <a:lumMod val="10000"/>
                          </a:schemeClr>
                        </a:solidFill>
                      </a:endParaRPr>
                    </a:p>
                  </a:txBody>
                  <a:tcPr/>
                </a:tc>
                <a:tc>
                  <a:txBody>
                    <a:bodyPr/>
                    <a:lstStyle/>
                    <a:p>
                      <a:pPr algn="ctr"/>
                      <a:r>
                        <a:rPr lang="en-US" dirty="0" smtClean="0">
                          <a:solidFill>
                            <a:schemeClr val="accent5">
                              <a:lumMod val="10000"/>
                            </a:schemeClr>
                          </a:solidFill>
                        </a:rPr>
                        <a:t>Owner</a:t>
                      </a:r>
                      <a:endParaRPr lang="en-US" dirty="0">
                        <a:solidFill>
                          <a:schemeClr val="accent5">
                            <a:lumMod val="10000"/>
                          </a:schemeClr>
                        </a:solidFill>
                      </a:endParaRPr>
                    </a:p>
                  </a:txBody>
                  <a:tcPr/>
                </a:tc>
              </a:tr>
              <a:tr h="370840">
                <a:tc>
                  <a:txBody>
                    <a:bodyPr/>
                    <a:lstStyle/>
                    <a:p>
                      <a:r>
                        <a:rPr lang="en-US" sz="1200" dirty="0" smtClean="0"/>
                        <a:t>Customer Service/Call</a:t>
                      </a:r>
                      <a:r>
                        <a:rPr lang="en-US" sz="1200" baseline="0" dirty="0" smtClean="0"/>
                        <a:t> Center</a:t>
                      </a:r>
                      <a:endParaRPr lang="en-US" sz="1200" dirty="0"/>
                    </a:p>
                  </a:txBody>
                  <a:tcPr/>
                </a:tc>
                <a:tc>
                  <a:txBody>
                    <a:bodyPr/>
                    <a:lstStyle/>
                    <a:p>
                      <a:r>
                        <a:rPr lang="en-US" sz="1200" dirty="0" smtClean="0"/>
                        <a:t>Address multiple issues</a:t>
                      </a:r>
                      <a:r>
                        <a:rPr lang="en-US" sz="1200" baseline="0" dirty="0" smtClean="0"/>
                        <a:t> related to providing an appropriate level of customer service for UMHS care providers.</a:t>
                      </a:r>
                      <a:endParaRPr lang="en-US" sz="1200" dirty="0"/>
                    </a:p>
                  </a:txBody>
                  <a:tcPr/>
                </a:tc>
                <a:tc>
                  <a:txBody>
                    <a:bodyPr/>
                    <a:lstStyle/>
                    <a:p>
                      <a:r>
                        <a:rPr lang="en-US" sz="1200" dirty="0" smtClean="0"/>
                        <a:t>Dr.</a:t>
                      </a:r>
                      <a:r>
                        <a:rPr lang="en-US" sz="1200" baseline="0" dirty="0" smtClean="0"/>
                        <a:t> Newton</a:t>
                      </a:r>
                      <a:endParaRPr lang="en-US" sz="1200" dirty="0"/>
                    </a:p>
                  </a:txBody>
                  <a:tcPr/>
                </a:tc>
              </a:tr>
              <a:tr h="370840">
                <a:tc>
                  <a:txBody>
                    <a:bodyPr/>
                    <a:lstStyle/>
                    <a:p>
                      <a:r>
                        <a:rPr lang="en-US" sz="1200" dirty="0" smtClean="0"/>
                        <a:t>ER Specimen Issues</a:t>
                      </a:r>
                      <a:endParaRPr lang="en-US" sz="1200" dirty="0"/>
                    </a:p>
                  </a:txBody>
                  <a:tcPr/>
                </a:tc>
                <a:tc>
                  <a:txBody>
                    <a:bodyPr/>
                    <a:lstStyle/>
                    <a:p>
                      <a:r>
                        <a:rPr lang="en-US" sz="1200" dirty="0" smtClean="0"/>
                        <a:t>In coordination with the Emergency Department reduce the number of RMPRO specimen</a:t>
                      </a:r>
                      <a:r>
                        <a:rPr lang="en-US" sz="1200" baseline="0" dirty="0" smtClean="0"/>
                        <a:t> errors (e.g. hemolysis, mislabels etc.)</a:t>
                      </a:r>
                      <a:endParaRPr lang="en-US" sz="1200" dirty="0"/>
                    </a:p>
                  </a:txBody>
                  <a:tcPr/>
                </a:tc>
                <a:tc>
                  <a:txBody>
                    <a:bodyPr/>
                    <a:lstStyle/>
                    <a:p>
                      <a:r>
                        <a:rPr lang="en-US" sz="1200" dirty="0" smtClean="0"/>
                        <a:t>S. </a:t>
                      </a:r>
                      <a:r>
                        <a:rPr lang="en-US" sz="1200" smtClean="0"/>
                        <a:t>Butch/K</a:t>
                      </a:r>
                      <a:r>
                        <a:rPr lang="en-US" sz="1200" dirty="0" smtClean="0"/>
                        <a:t>. Martin/T. Morrow</a:t>
                      </a:r>
                      <a:endParaRPr lang="en-US" sz="1200" dirty="0"/>
                    </a:p>
                  </a:txBody>
                  <a:tcPr/>
                </a:tc>
              </a:tr>
              <a:tr h="370840">
                <a:tc>
                  <a:txBody>
                    <a:bodyPr/>
                    <a:lstStyle/>
                    <a:p>
                      <a:r>
                        <a:rPr lang="en-US" sz="1200" dirty="0" smtClean="0"/>
                        <a:t>Pathology Handbook</a:t>
                      </a:r>
                      <a:endParaRPr lang="en-US" sz="1200" dirty="0"/>
                    </a:p>
                  </a:txBody>
                  <a:tcPr/>
                </a:tc>
                <a:tc>
                  <a:txBody>
                    <a:bodyPr/>
                    <a:lstStyle/>
                    <a:p>
                      <a:r>
                        <a:rPr lang="en-US" sz="1200" dirty="0" smtClean="0"/>
                        <a:t>Maintain and update the Pathology handbook</a:t>
                      </a:r>
                      <a:r>
                        <a:rPr lang="en-US" sz="1200" baseline="0" dirty="0" smtClean="0"/>
                        <a:t> to be a robust resource for our customers.</a:t>
                      </a:r>
                      <a:endParaRPr lang="en-US" sz="1200" dirty="0"/>
                    </a:p>
                  </a:txBody>
                  <a:tcPr/>
                </a:tc>
                <a:tc>
                  <a:txBody>
                    <a:bodyPr/>
                    <a:lstStyle/>
                    <a:p>
                      <a:r>
                        <a:rPr lang="en-US" sz="1200" dirty="0" smtClean="0"/>
                        <a:t>K. Davis/K. Martin/J. Sica</a:t>
                      </a:r>
                      <a:endParaRPr lang="en-US" sz="1200" dirty="0"/>
                    </a:p>
                  </a:txBody>
                  <a:tcPr/>
                </a:tc>
              </a:tr>
              <a:tr h="370840">
                <a:tc>
                  <a:txBody>
                    <a:bodyPr/>
                    <a:lstStyle/>
                    <a:p>
                      <a:r>
                        <a:rPr lang="en-US" sz="1200" dirty="0" smtClean="0"/>
                        <a:t>NCRC</a:t>
                      </a:r>
                      <a:r>
                        <a:rPr lang="en-US" sz="1200" baseline="0" dirty="0" smtClean="0"/>
                        <a:t> Planning</a:t>
                      </a:r>
                      <a:endParaRPr lang="en-US" sz="1200" dirty="0"/>
                    </a:p>
                  </a:txBody>
                  <a:tcPr/>
                </a:tc>
                <a:tc>
                  <a:txBody>
                    <a:bodyPr/>
                    <a:lstStyle/>
                    <a:p>
                      <a:r>
                        <a:rPr lang="en-US" sz="1200" dirty="0" smtClean="0"/>
                        <a:t>Begin work to</a:t>
                      </a:r>
                      <a:r>
                        <a:rPr lang="en-US" sz="1200" baseline="0" dirty="0" smtClean="0"/>
                        <a:t> plan for the future state of the non-STAT Clinical Labs move to NCRC</a:t>
                      </a:r>
                      <a:endParaRPr lang="en-US" sz="1200" dirty="0"/>
                    </a:p>
                  </a:txBody>
                  <a:tcPr/>
                </a:tc>
                <a:tc>
                  <a:txBody>
                    <a:bodyPr/>
                    <a:lstStyle/>
                    <a:p>
                      <a:r>
                        <a:rPr lang="en-US" sz="1200" dirty="0" smtClean="0"/>
                        <a:t>PRR Committee</a:t>
                      </a:r>
                      <a:endParaRPr lang="en-US" sz="1200" dirty="0"/>
                    </a:p>
                  </a:txBody>
                  <a:tcPr/>
                </a:tc>
              </a:tr>
              <a:tr h="370840">
                <a:tc>
                  <a:txBody>
                    <a:bodyPr/>
                    <a:lstStyle/>
                    <a:p>
                      <a:r>
                        <a:rPr lang="en-US" sz="1200" dirty="0" smtClean="0"/>
                        <a:t>Lab Ready Labels</a:t>
                      </a:r>
                      <a:endParaRPr lang="en-US" sz="1200" dirty="0"/>
                    </a:p>
                  </a:txBody>
                  <a:tcPr/>
                </a:tc>
                <a:tc>
                  <a:txBody>
                    <a:bodyPr/>
                    <a:lstStyle/>
                    <a:p>
                      <a:r>
                        <a:rPr lang="en-US" sz="1200" dirty="0" smtClean="0"/>
                        <a:t>Installation of</a:t>
                      </a:r>
                      <a:r>
                        <a:rPr lang="en-US" sz="1200" baseline="0" dirty="0" smtClean="0"/>
                        <a:t> lab label printers</a:t>
                      </a:r>
                      <a:r>
                        <a:rPr lang="en-US" sz="1200" dirty="0" smtClean="0"/>
                        <a:t> in the ED</a:t>
                      </a:r>
                      <a:r>
                        <a:rPr lang="en-US" sz="1200" baseline="0" dirty="0" smtClean="0"/>
                        <a:t> &amp; Ambulatory Care clinics.</a:t>
                      </a:r>
                      <a:endParaRPr lang="en-US" sz="1200" dirty="0"/>
                    </a:p>
                  </a:txBody>
                  <a:tcPr/>
                </a:tc>
                <a:tc>
                  <a:txBody>
                    <a:bodyPr/>
                    <a:lstStyle/>
                    <a:p>
                      <a:r>
                        <a:rPr lang="en-US" sz="1200" dirty="0" smtClean="0"/>
                        <a:t>K. Davis/K. Martin</a:t>
                      </a:r>
                      <a:endParaRPr lang="en-US" sz="1200" dirty="0"/>
                    </a:p>
                  </a:txBody>
                  <a:tcPr/>
                </a:tc>
              </a:tr>
            </a:tbl>
          </a:graphicData>
        </a:graphic>
      </p:graphicFrame>
      <p:sp>
        <p:nvSpPr>
          <p:cNvPr id="6" name="Title 1"/>
          <p:cNvSpPr>
            <a:spLocks noGrp="1"/>
          </p:cNvSpPr>
          <p:nvPr>
            <p:ph type="title"/>
          </p:nvPr>
        </p:nvSpPr>
        <p:spPr>
          <a:xfrm>
            <a:off x="304800" y="152400"/>
            <a:ext cx="6584950" cy="914400"/>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a:solidFill>
                  <a:schemeClr val="accent2"/>
                </a:solidFill>
              </a:rPr>
              <a:t>Clinical </a:t>
            </a:r>
            <a:r>
              <a:rPr lang="en-US" sz="1400" b="1" dirty="0" smtClean="0">
                <a:solidFill>
                  <a:schemeClr val="accent2"/>
                </a:solidFill>
              </a:rPr>
              <a:t>Pathology-Current Projects</a:t>
            </a:r>
            <a:br>
              <a:rPr lang="en-US" sz="1400" b="1" dirty="0" smtClean="0">
                <a:solidFill>
                  <a:schemeClr val="accent2"/>
                </a:solidFill>
              </a:rPr>
            </a:br>
            <a:r>
              <a:rPr lang="en-US" sz="1400" b="1" dirty="0" smtClean="0">
                <a:solidFill>
                  <a:schemeClr val="accent2"/>
                </a:solidFill>
              </a:rPr>
              <a:t>**</a:t>
            </a:r>
            <a:r>
              <a:rPr lang="en-US" sz="1200" dirty="0" smtClean="0">
                <a:solidFill>
                  <a:schemeClr val="accent2"/>
                </a:solidFill>
              </a:rPr>
              <a:t>This is a highlight of projects ongoing in the CP labs.  This list is not meant to be all inclusive of every activity occurring in the department.</a:t>
            </a:r>
            <a:r>
              <a:rPr lang="en-US" sz="1200" u="sng" dirty="0">
                <a:solidFill>
                  <a:schemeClr val="accent2"/>
                </a:solidFill>
              </a:rPr>
              <a:t/>
            </a:r>
            <a:br>
              <a:rPr lang="en-US" sz="1200" u="sng" dirty="0">
                <a:solidFill>
                  <a:schemeClr val="accent2"/>
                </a:solidFill>
              </a:rPr>
            </a:br>
            <a:endParaRPr lang="en-US" sz="1200" dirty="0" smtClean="0"/>
          </a:p>
        </p:txBody>
      </p:sp>
    </p:spTree>
    <p:extLst>
      <p:ext uri="{BB962C8B-B14F-4D97-AF65-F5344CB8AC3E}">
        <p14:creationId xmlns:p14="http://schemas.microsoft.com/office/powerpoint/2010/main" val="39053818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Box 4"/>
          <p:cNvSpPr txBox="1">
            <a:spLocks noChangeArrowheads="1"/>
          </p:cNvSpPr>
          <p:nvPr/>
        </p:nvSpPr>
        <p:spPr bwMode="auto">
          <a:xfrm>
            <a:off x="580616" y="381000"/>
            <a:ext cx="6248400" cy="2292935"/>
          </a:xfrm>
          <a:prstGeom prst="rect">
            <a:avLst/>
          </a:prstGeom>
          <a:noFill/>
          <a:ln w="9525">
            <a:noFill/>
            <a:miter lim="800000"/>
            <a:headEnd/>
            <a:tailEnd/>
          </a:ln>
        </p:spPr>
        <p:txBody>
          <a:bodyPr wrap="square">
            <a:spAutoFit/>
          </a:bodyPr>
          <a:lstStyle/>
          <a:p>
            <a:r>
              <a:rPr lang="en-US" sz="2200" dirty="0"/>
              <a:t>Clinical Laboratory </a:t>
            </a:r>
            <a:r>
              <a:rPr lang="en-US" sz="2200" dirty="0" smtClean="0"/>
              <a:t>News, Notes, and Kudos</a:t>
            </a:r>
            <a:endParaRPr lang="en-US" sz="2200" dirty="0"/>
          </a:p>
          <a:p>
            <a:r>
              <a:rPr lang="en-US" sz="1600" b="0" dirty="0" smtClean="0"/>
              <a:t>------------------------------------------------------------------------------------</a:t>
            </a:r>
            <a:endParaRPr lang="en-US" sz="2200" dirty="0"/>
          </a:p>
          <a:p>
            <a:r>
              <a:rPr lang="en-US" sz="1800" dirty="0" smtClean="0"/>
              <a:t>Promotion</a:t>
            </a:r>
            <a:r>
              <a:rPr lang="en-US" sz="1600" dirty="0" smtClean="0"/>
              <a:t> - Peter </a:t>
            </a:r>
            <a:r>
              <a:rPr lang="en-US" sz="1600" dirty="0" err="1"/>
              <a:t>Heyboer</a:t>
            </a:r>
            <a:r>
              <a:rPr lang="en-US" sz="1600" dirty="0"/>
              <a:t> has been promoted to </a:t>
            </a:r>
            <a:r>
              <a:rPr lang="en-US" sz="1600" dirty="0" smtClean="0"/>
              <a:t>afternoon </a:t>
            </a:r>
            <a:r>
              <a:rPr lang="en-US" sz="1600" dirty="0"/>
              <a:t>Sr. </a:t>
            </a:r>
            <a:r>
              <a:rPr lang="en-US" sz="1600" dirty="0" smtClean="0"/>
              <a:t>Clinical Technologist</a:t>
            </a:r>
          </a:p>
          <a:p>
            <a:pPr>
              <a:spcBef>
                <a:spcPts val="600"/>
              </a:spcBef>
            </a:pPr>
            <a:r>
              <a:rPr lang="en-US" sz="1800" dirty="0" smtClean="0"/>
              <a:t>Kudos -  </a:t>
            </a:r>
            <a:r>
              <a:rPr lang="en-US" sz="1600" dirty="0" smtClean="0"/>
              <a:t>to those Pathology Employees who received “Making a Difference Award” Nominations by patients or other staff members. </a:t>
            </a:r>
          </a:p>
          <a:p>
            <a:r>
              <a:rPr lang="en-US" sz="1600" dirty="0"/>
              <a:t> </a:t>
            </a:r>
            <a:r>
              <a:rPr lang="en-US" sz="1600" dirty="0" smtClean="0"/>
              <a:t> 	</a:t>
            </a:r>
            <a:r>
              <a:rPr lang="en-US" sz="1200" dirty="0" smtClean="0"/>
              <a:t>Date	Name		Nominated by</a:t>
            </a:r>
            <a:endParaRPr lang="en-US" sz="2200" dirty="0" smtClean="0"/>
          </a:p>
        </p:txBody>
      </p:sp>
      <p:graphicFrame>
        <p:nvGraphicFramePr>
          <p:cNvPr id="2" name="Table 1"/>
          <p:cNvGraphicFramePr>
            <a:graphicFrameLocks noGrp="1"/>
          </p:cNvGraphicFramePr>
          <p:nvPr>
            <p:extLst>
              <p:ext uri="{D42A27DB-BD31-4B8C-83A1-F6EECF244321}">
                <p14:modId xmlns:p14="http://schemas.microsoft.com/office/powerpoint/2010/main" val="4022781805"/>
              </p:ext>
            </p:extLst>
          </p:nvPr>
        </p:nvGraphicFramePr>
        <p:xfrm>
          <a:off x="1145296" y="2667000"/>
          <a:ext cx="5119039" cy="6335722"/>
        </p:xfrm>
        <a:graphic>
          <a:graphicData uri="http://schemas.openxmlformats.org/drawingml/2006/table">
            <a:tbl>
              <a:tblPr>
                <a:tableStyleId>{5C22544A-7EE6-4342-B048-85BDC9FD1C3A}</a:tableStyleId>
              </a:tblPr>
              <a:tblGrid>
                <a:gridCol w="804635"/>
                <a:gridCol w="1179931"/>
                <a:gridCol w="1609270"/>
                <a:gridCol w="1525203"/>
              </a:tblGrid>
              <a:tr h="189260">
                <a:tc>
                  <a:txBody>
                    <a:bodyPr/>
                    <a:lstStyle/>
                    <a:p>
                      <a:pPr algn="r" rtl="0" fontAlgn="ctr"/>
                      <a:r>
                        <a:rPr lang="en-US" sz="1000" u="none" strike="noStrike" dirty="0">
                          <a:effectLst/>
                        </a:rPr>
                        <a:t>12/1/2014</a:t>
                      </a:r>
                      <a:endParaRPr lang="en-US" sz="1000" b="1" i="0" u="none" strike="noStrike" dirty="0">
                        <a:solidFill>
                          <a:srgbClr val="000000"/>
                        </a:solidFill>
                        <a:effectLst/>
                        <a:latin typeface="Arial"/>
                      </a:endParaRPr>
                    </a:p>
                  </a:txBody>
                  <a:tcPr marL="9012" marR="9012" marT="9012" marB="0" anchor="ctr"/>
                </a:tc>
                <a:tc>
                  <a:txBody>
                    <a:bodyPr/>
                    <a:lstStyle/>
                    <a:p>
                      <a:pPr algn="ctr" fontAlgn="b"/>
                      <a:r>
                        <a:rPr lang="en-US" sz="1000" u="none" strike="noStrike">
                          <a:effectLst/>
                        </a:rPr>
                        <a:t>ABBY</a:t>
                      </a:r>
                      <a:endParaRPr lang="en-US" sz="1000" b="1" i="0" u="none" strike="noStrike">
                        <a:solidFill>
                          <a:srgbClr val="000000"/>
                        </a:solidFill>
                        <a:effectLst/>
                        <a:latin typeface="Arial"/>
                      </a:endParaRPr>
                    </a:p>
                  </a:txBody>
                  <a:tcPr marL="9012" marR="9012" marT="9012" marB="0" anchor="b"/>
                </a:tc>
                <a:tc>
                  <a:txBody>
                    <a:bodyPr/>
                    <a:lstStyle/>
                    <a:p>
                      <a:pPr algn="l" fontAlgn="b"/>
                      <a:r>
                        <a:rPr lang="en-US" sz="1000" u="none" strike="noStrike" dirty="0">
                          <a:effectLst/>
                        </a:rPr>
                        <a:t>MEJEUR</a:t>
                      </a:r>
                      <a:endParaRPr lang="en-US" sz="1000" b="1" i="0" u="none" strike="noStrike" dirty="0">
                        <a:solidFill>
                          <a:srgbClr val="000000"/>
                        </a:solidFill>
                        <a:effectLst/>
                        <a:latin typeface="Arial"/>
                      </a:endParaRPr>
                    </a:p>
                  </a:txBody>
                  <a:tcPr marL="9012" marR="9012" marT="9012" marB="0" anchor="b"/>
                </a:tc>
                <a:tc>
                  <a:txBody>
                    <a:bodyPr/>
                    <a:lstStyle/>
                    <a:p>
                      <a:pPr algn="l" fontAlgn="b"/>
                      <a:r>
                        <a:rPr lang="en-US" sz="1000" u="none" strike="noStrike">
                          <a:effectLst/>
                        </a:rPr>
                        <a:t>Family</a:t>
                      </a:r>
                      <a:endParaRPr lang="en-US" sz="1000" b="1" i="0" u="none" strike="noStrike">
                        <a:solidFill>
                          <a:srgbClr val="000000"/>
                        </a:solidFill>
                        <a:effectLst/>
                        <a:latin typeface="Arial"/>
                      </a:endParaRPr>
                    </a:p>
                  </a:txBody>
                  <a:tcPr marL="9012" marR="9012" marT="9012" marB="0" anchor="b"/>
                </a:tc>
              </a:tr>
              <a:tr h="207285">
                <a:tc>
                  <a:txBody>
                    <a:bodyPr/>
                    <a:lstStyle/>
                    <a:p>
                      <a:pPr algn="r" rtl="0" fontAlgn="ctr"/>
                      <a:r>
                        <a:rPr lang="en-US" sz="1100" u="none" strike="noStrike">
                          <a:effectLst/>
                        </a:rPr>
                        <a:t>12/3/2014</a:t>
                      </a:r>
                      <a:endParaRPr lang="en-US" sz="1100" b="1" i="0" u="none" strike="noStrike">
                        <a:solidFill>
                          <a:srgbClr val="000000"/>
                        </a:solidFill>
                        <a:effectLst/>
                        <a:latin typeface="Arial"/>
                      </a:endParaRPr>
                    </a:p>
                  </a:txBody>
                  <a:tcPr marL="9012" marR="9012" marT="9012" marB="0" anchor="ctr"/>
                </a:tc>
                <a:tc>
                  <a:txBody>
                    <a:bodyPr/>
                    <a:lstStyle/>
                    <a:p>
                      <a:pPr algn="ctr" rtl="0" fontAlgn="ctr"/>
                      <a:r>
                        <a:rPr lang="en-US" sz="1100" u="none" strike="noStrike" dirty="0">
                          <a:effectLst/>
                        </a:rPr>
                        <a:t>ALEXANDRA</a:t>
                      </a:r>
                      <a:endParaRPr lang="en-US" sz="1100" b="1" i="0" u="none" strike="noStrike" dirty="0">
                        <a:solidFill>
                          <a:srgbClr val="000000"/>
                        </a:solidFill>
                        <a:effectLst/>
                        <a:latin typeface="Arial"/>
                      </a:endParaRPr>
                    </a:p>
                  </a:txBody>
                  <a:tcPr marL="9012" marR="9012" marT="9012" marB="0" anchor="ctr"/>
                </a:tc>
                <a:tc>
                  <a:txBody>
                    <a:bodyPr/>
                    <a:lstStyle/>
                    <a:p>
                      <a:pPr algn="l" rtl="0" fontAlgn="ctr"/>
                      <a:r>
                        <a:rPr lang="en-US" sz="1100" u="none" strike="noStrike">
                          <a:effectLst/>
                        </a:rPr>
                        <a:t>CASTILLIO</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Staff</a:t>
                      </a:r>
                      <a:endParaRPr lang="en-US" sz="1100" b="1" i="0" u="none" strike="noStrike">
                        <a:solidFill>
                          <a:srgbClr val="000000"/>
                        </a:solidFill>
                        <a:effectLst/>
                        <a:latin typeface="Arial"/>
                      </a:endParaRPr>
                    </a:p>
                  </a:txBody>
                  <a:tcPr marL="9012" marR="9012" marT="9012" marB="0" anchor="ctr"/>
                </a:tc>
              </a:tr>
              <a:tr h="198273">
                <a:tc>
                  <a:txBody>
                    <a:bodyPr/>
                    <a:lstStyle/>
                    <a:p>
                      <a:pPr algn="r" rtl="0" fontAlgn="ctr"/>
                      <a:r>
                        <a:rPr lang="en-US" sz="1100" u="none" strike="noStrike">
                          <a:effectLst/>
                        </a:rPr>
                        <a:t>12/5/2014</a:t>
                      </a:r>
                      <a:endParaRPr lang="en-US" sz="1100" b="1" i="0" u="none" strike="noStrike">
                        <a:solidFill>
                          <a:srgbClr val="000000"/>
                        </a:solidFill>
                        <a:effectLst/>
                        <a:latin typeface="Arial"/>
                      </a:endParaRPr>
                    </a:p>
                  </a:txBody>
                  <a:tcPr marL="9012" marR="9012" marT="9012" marB="0" anchor="ctr"/>
                </a:tc>
                <a:tc>
                  <a:txBody>
                    <a:bodyPr/>
                    <a:lstStyle/>
                    <a:p>
                      <a:pPr algn="ctr" rtl="0" fontAlgn="ctr"/>
                      <a:r>
                        <a:rPr lang="en-US" sz="1100" u="none" strike="noStrike">
                          <a:effectLst/>
                        </a:rPr>
                        <a:t>JACKIE</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GOODMAN</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Staff</a:t>
                      </a:r>
                      <a:endParaRPr lang="en-US" sz="1100" b="1" i="0" u="none" strike="noStrike">
                        <a:solidFill>
                          <a:srgbClr val="000000"/>
                        </a:solidFill>
                        <a:effectLst/>
                        <a:latin typeface="Arial"/>
                      </a:endParaRPr>
                    </a:p>
                  </a:txBody>
                  <a:tcPr marL="9012" marR="9012" marT="9012" marB="0" anchor="ctr"/>
                </a:tc>
              </a:tr>
              <a:tr h="198273">
                <a:tc>
                  <a:txBody>
                    <a:bodyPr/>
                    <a:lstStyle/>
                    <a:p>
                      <a:pPr algn="r" rtl="0" fontAlgn="ctr"/>
                      <a:r>
                        <a:rPr lang="en-US" sz="1100" u="none" strike="noStrike">
                          <a:effectLst/>
                        </a:rPr>
                        <a:t>12/5/2014</a:t>
                      </a:r>
                      <a:endParaRPr lang="en-US" sz="1100" b="1" i="0" u="none" strike="noStrike">
                        <a:solidFill>
                          <a:srgbClr val="000000"/>
                        </a:solidFill>
                        <a:effectLst/>
                        <a:latin typeface="Arial"/>
                      </a:endParaRPr>
                    </a:p>
                  </a:txBody>
                  <a:tcPr marL="9012" marR="9012" marT="9012" marB="0" anchor="ctr"/>
                </a:tc>
                <a:tc>
                  <a:txBody>
                    <a:bodyPr/>
                    <a:lstStyle/>
                    <a:p>
                      <a:pPr algn="ctr" rtl="0" fontAlgn="ctr"/>
                      <a:r>
                        <a:rPr lang="en-US" sz="1100" u="none" strike="noStrike" dirty="0">
                          <a:effectLst/>
                        </a:rPr>
                        <a:t>H. STEVEN</a:t>
                      </a:r>
                      <a:endParaRPr lang="en-US" sz="1100" b="1" i="0" u="none" strike="noStrike" dirty="0">
                        <a:solidFill>
                          <a:srgbClr val="000000"/>
                        </a:solidFill>
                        <a:effectLst/>
                        <a:latin typeface="Arial"/>
                      </a:endParaRPr>
                    </a:p>
                  </a:txBody>
                  <a:tcPr marL="9012" marR="9012" marT="9012" marB="0" anchor="ctr"/>
                </a:tc>
                <a:tc>
                  <a:txBody>
                    <a:bodyPr/>
                    <a:lstStyle/>
                    <a:p>
                      <a:pPr algn="l" rtl="0" fontAlgn="ctr"/>
                      <a:r>
                        <a:rPr lang="en-US" sz="1100" u="none" strike="noStrike">
                          <a:effectLst/>
                        </a:rPr>
                        <a:t>GREGG</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Staff</a:t>
                      </a:r>
                      <a:endParaRPr lang="en-US" sz="1100" b="1" i="0" u="none" strike="noStrike">
                        <a:solidFill>
                          <a:srgbClr val="000000"/>
                        </a:solidFill>
                        <a:effectLst/>
                        <a:latin typeface="Arial"/>
                      </a:endParaRPr>
                    </a:p>
                  </a:txBody>
                  <a:tcPr marL="9012" marR="9012" marT="9012" marB="0" anchor="ctr"/>
                </a:tc>
              </a:tr>
              <a:tr h="198273">
                <a:tc>
                  <a:txBody>
                    <a:bodyPr/>
                    <a:lstStyle/>
                    <a:p>
                      <a:pPr algn="r" rtl="0" fontAlgn="ctr"/>
                      <a:r>
                        <a:rPr lang="en-US" sz="1100" u="none" strike="noStrike">
                          <a:effectLst/>
                        </a:rPr>
                        <a:t>12/10/2014</a:t>
                      </a:r>
                      <a:endParaRPr lang="en-US" sz="1100" b="1" i="0" u="none" strike="noStrike">
                        <a:solidFill>
                          <a:srgbClr val="000000"/>
                        </a:solidFill>
                        <a:effectLst/>
                        <a:latin typeface="Arial"/>
                      </a:endParaRPr>
                    </a:p>
                  </a:txBody>
                  <a:tcPr marL="9012" marR="9012" marT="9012" marB="0" anchor="ctr"/>
                </a:tc>
                <a:tc>
                  <a:txBody>
                    <a:bodyPr/>
                    <a:lstStyle/>
                    <a:p>
                      <a:pPr algn="ctr" rtl="0" fontAlgn="ctr"/>
                      <a:r>
                        <a:rPr lang="en-US" sz="1100" u="none" strike="noStrike">
                          <a:effectLst/>
                        </a:rPr>
                        <a:t>LISA</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BROWN</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Staff</a:t>
                      </a:r>
                      <a:endParaRPr lang="en-US" sz="1100" b="1" i="0" u="none" strike="noStrike">
                        <a:solidFill>
                          <a:srgbClr val="000000"/>
                        </a:solidFill>
                        <a:effectLst/>
                        <a:latin typeface="Arial"/>
                      </a:endParaRPr>
                    </a:p>
                  </a:txBody>
                  <a:tcPr marL="9012" marR="9012" marT="9012" marB="0" anchor="ctr"/>
                </a:tc>
              </a:tr>
              <a:tr h="198273">
                <a:tc>
                  <a:txBody>
                    <a:bodyPr/>
                    <a:lstStyle/>
                    <a:p>
                      <a:pPr algn="r" rtl="0" fontAlgn="ctr"/>
                      <a:r>
                        <a:rPr lang="en-US" sz="1100" u="none" strike="noStrike">
                          <a:effectLst/>
                        </a:rPr>
                        <a:t>12/15/2014</a:t>
                      </a:r>
                      <a:endParaRPr lang="en-US" sz="1100" b="1" i="0" u="none" strike="noStrike">
                        <a:solidFill>
                          <a:srgbClr val="000000"/>
                        </a:solidFill>
                        <a:effectLst/>
                        <a:latin typeface="Arial"/>
                      </a:endParaRPr>
                    </a:p>
                  </a:txBody>
                  <a:tcPr marL="9012" marR="9012" marT="9012" marB="0" anchor="ctr"/>
                </a:tc>
                <a:tc>
                  <a:txBody>
                    <a:bodyPr/>
                    <a:lstStyle/>
                    <a:p>
                      <a:pPr algn="ctr" rtl="0" fontAlgn="ctr"/>
                      <a:r>
                        <a:rPr lang="en-US" sz="1100" u="none" strike="noStrike">
                          <a:effectLst/>
                        </a:rPr>
                        <a:t>ANDREA</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HAWK</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Staff</a:t>
                      </a:r>
                      <a:endParaRPr lang="en-US" sz="1100" b="1" i="0" u="none" strike="noStrike">
                        <a:solidFill>
                          <a:srgbClr val="000000"/>
                        </a:solidFill>
                        <a:effectLst/>
                        <a:latin typeface="Arial"/>
                      </a:endParaRPr>
                    </a:p>
                  </a:txBody>
                  <a:tcPr marL="9012" marR="9012" marT="9012" marB="0" anchor="ctr"/>
                </a:tc>
              </a:tr>
              <a:tr h="198273">
                <a:tc>
                  <a:txBody>
                    <a:bodyPr/>
                    <a:lstStyle/>
                    <a:p>
                      <a:pPr algn="r" rtl="0" fontAlgn="ctr"/>
                      <a:r>
                        <a:rPr lang="en-US" sz="1100" u="none" strike="noStrike">
                          <a:effectLst/>
                        </a:rPr>
                        <a:t>12/15/2014</a:t>
                      </a:r>
                      <a:endParaRPr lang="en-US" sz="1100" b="1" i="0" u="none" strike="noStrike">
                        <a:solidFill>
                          <a:srgbClr val="000000"/>
                        </a:solidFill>
                        <a:effectLst/>
                        <a:latin typeface="Arial"/>
                      </a:endParaRPr>
                    </a:p>
                  </a:txBody>
                  <a:tcPr marL="9012" marR="9012" marT="9012" marB="0" anchor="ctr"/>
                </a:tc>
                <a:tc>
                  <a:txBody>
                    <a:bodyPr/>
                    <a:lstStyle/>
                    <a:p>
                      <a:pPr algn="ctr" rtl="0" fontAlgn="ctr"/>
                      <a:r>
                        <a:rPr lang="en-US" sz="1100" u="none" strike="noStrike">
                          <a:effectLst/>
                        </a:rPr>
                        <a:t>TERI</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SCOTT</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Staff</a:t>
                      </a:r>
                      <a:endParaRPr lang="en-US" sz="1100" b="1" i="0" u="none" strike="noStrike">
                        <a:solidFill>
                          <a:srgbClr val="000000"/>
                        </a:solidFill>
                        <a:effectLst/>
                        <a:latin typeface="Arial"/>
                      </a:endParaRPr>
                    </a:p>
                  </a:txBody>
                  <a:tcPr marL="9012" marR="9012" marT="9012" marB="0" anchor="ctr"/>
                </a:tc>
              </a:tr>
              <a:tr h="198273">
                <a:tc>
                  <a:txBody>
                    <a:bodyPr/>
                    <a:lstStyle/>
                    <a:p>
                      <a:pPr algn="r" rtl="0" fontAlgn="ctr"/>
                      <a:r>
                        <a:rPr lang="en-US" sz="1100" u="none" strike="noStrike">
                          <a:effectLst/>
                        </a:rPr>
                        <a:t>12/16/2014</a:t>
                      </a:r>
                      <a:endParaRPr lang="en-US" sz="1100" b="1" i="0" u="none" strike="noStrike">
                        <a:solidFill>
                          <a:srgbClr val="000000"/>
                        </a:solidFill>
                        <a:effectLst/>
                        <a:latin typeface="Arial"/>
                      </a:endParaRPr>
                    </a:p>
                  </a:txBody>
                  <a:tcPr marL="9012" marR="9012" marT="9012" marB="0" anchor="ctr"/>
                </a:tc>
                <a:tc>
                  <a:txBody>
                    <a:bodyPr/>
                    <a:lstStyle/>
                    <a:p>
                      <a:pPr algn="ctr" rtl="0" fontAlgn="ctr"/>
                      <a:r>
                        <a:rPr lang="en-US" sz="1100" u="none" strike="noStrike">
                          <a:effectLst/>
                        </a:rPr>
                        <a:t>SUE</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PAPA</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Patient</a:t>
                      </a:r>
                      <a:endParaRPr lang="en-US" sz="1100" b="1" i="0" u="none" strike="noStrike">
                        <a:solidFill>
                          <a:srgbClr val="000000"/>
                        </a:solidFill>
                        <a:effectLst/>
                        <a:latin typeface="Arial"/>
                      </a:endParaRPr>
                    </a:p>
                  </a:txBody>
                  <a:tcPr marL="9012" marR="9012" marT="9012" marB="0" anchor="ctr"/>
                </a:tc>
              </a:tr>
              <a:tr h="198273">
                <a:tc>
                  <a:txBody>
                    <a:bodyPr/>
                    <a:lstStyle/>
                    <a:p>
                      <a:pPr algn="r" rtl="0" fontAlgn="ctr"/>
                      <a:r>
                        <a:rPr lang="en-US" sz="1100" u="none" strike="noStrike">
                          <a:effectLst/>
                        </a:rPr>
                        <a:t>12/16/2014</a:t>
                      </a:r>
                      <a:endParaRPr lang="en-US" sz="1100" b="1" i="0" u="none" strike="noStrike">
                        <a:solidFill>
                          <a:srgbClr val="000000"/>
                        </a:solidFill>
                        <a:effectLst/>
                        <a:latin typeface="Arial"/>
                      </a:endParaRPr>
                    </a:p>
                  </a:txBody>
                  <a:tcPr marL="9012" marR="9012" marT="9012" marB="0" anchor="ctr"/>
                </a:tc>
                <a:tc>
                  <a:txBody>
                    <a:bodyPr/>
                    <a:lstStyle/>
                    <a:p>
                      <a:pPr algn="ctr" rtl="0" fontAlgn="ctr"/>
                      <a:r>
                        <a:rPr lang="en-US" sz="1100" u="none" strike="noStrike">
                          <a:effectLst/>
                        </a:rPr>
                        <a:t>LUANNE</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DALY</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Staff</a:t>
                      </a:r>
                      <a:endParaRPr lang="en-US" sz="1100" b="1" i="0" u="none" strike="noStrike">
                        <a:solidFill>
                          <a:srgbClr val="000000"/>
                        </a:solidFill>
                        <a:effectLst/>
                        <a:latin typeface="Arial"/>
                      </a:endParaRPr>
                    </a:p>
                  </a:txBody>
                  <a:tcPr marL="9012" marR="9012" marT="9012" marB="0" anchor="ctr"/>
                </a:tc>
              </a:tr>
              <a:tr h="198273">
                <a:tc>
                  <a:txBody>
                    <a:bodyPr/>
                    <a:lstStyle/>
                    <a:p>
                      <a:pPr algn="r" rtl="0" fontAlgn="ctr"/>
                      <a:r>
                        <a:rPr lang="en-US" sz="1100" u="none" strike="noStrike">
                          <a:effectLst/>
                        </a:rPr>
                        <a:t>12/17/2014</a:t>
                      </a:r>
                      <a:endParaRPr lang="en-US" sz="1100" b="1" i="0" u="none" strike="noStrike">
                        <a:solidFill>
                          <a:srgbClr val="000000"/>
                        </a:solidFill>
                        <a:effectLst/>
                        <a:latin typeface="Arial"/>
                      </a:endParaRPr>
                    </a:p>
                  </a:txBody>
                  <a:tcPr marL="9012" marR="9012" marT="9012" marB="0" anchor="ctr"/>
                </a:tc>
                <a:tc>
                  <a:txBody>
                    <a:bodyPr/>
                    <a:lstStyle/>
                    <a:p>
                      <a:pPr algn="ctr" rtl="0" fontAlgn="ctr"/>
                      <a:r>
                        <a:rPr lang="en-US" sz="1100" u="none" strike="noStrike">
                          <a:effectLst/>
                        </a:rPr>
                        <a:t>CHRISTINE</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GAUNT</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Staff</a:t>
                      </a:r>
                      <a:endParaRPr lang="en-US" sz="1100" b="1" i="0" u="none" strike="noStrike">
                        <a:solidFill>
                          <a:srgbClr val="000000"/>
                        </a:solidFill>
                        <a:effectLst/>
                        <a:latin typeface="Arial"/>
                      </a:endParaRPr>
                    </a:p>
                  </a:txBody>
                  <a:tcPr marL="9012" marR="9012" marT="9012" marB="0" anchor="ctr"/>
                </a:tc>
              </a:tr>
              <a:tr h="198273">
                <a:tc>
                  <a:txBody>
                    <a:bodyPr/>
                    <a:lstStyle/>
                    <a:p>
                      <a:pPr algn="r" rtl="0" fontAlgn="ctr"/>
                      <a:r>
                        <a:rPr lang="en-US" sz="1100" u="none" strike="noStrike">
                          <a:effectLst/>
                        </a:rPr>
                        <a:t>12/17/2014</a:t>
                      </a:r>
                      <a:endParaRPr lang="en-US" sz="1100" b="1" i="0" u="none" strike="noStrike">
                        <a:solidFill>
                          <a:srgbClr val="000000"/>
                        </a:solidFill>
                        <a:effectLst/>
                        <a:latin typeface="Arial"/>
                      </a:endParaRPr>
                    </a:p>
                  </a:txBody>
                  <a:tcPr marL="9012" marR="9012" marT="9012" marB="0" anchor="ctr"/>
                </a:tc>
                <a:tc>
                  <a:txBody>
                    <a:bodyPr/>
                    <a:lstStyle/>
                    <a:p>
                      <a:pPr algn="ctr" rtl="0" fontAlgn="ctr"/>
                      <a:r>
                        <a:rPr lang="en-US" sz="1100" u="none" strike="noStrike">
                          <a:effectLst/>
                        </a:rPr>
                        <a:t>STEVE</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ESKESEN</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Staff</a:t>
                      </a:r>
                      <a:endParaRPr lang="en-US" sz="1100" b="1" i="0" u="none" strike="noStrike">
                        <a:solidFill>
                          <a:srgbClr val="000000"/>
                        </a:solidFill>
                        <a:effectLst/>
                        <a:latin typeface="Arial"/>
                      </a:endParaRPr>
                    </a:p>
                  </a:txBody>
                  <a:tcPr marL="9012" marR="9012" marT="9012" marB="0" anchor="ctr"/>
                </a:tc>
              </a:tr>
              <a:tr h="198273">
                <a:tc>
                  <a:txBody>
                    <a:bodyPr/>
                    <a:lstStyle/>
                    <a:p>
                      <a:pPr algn="r" rtl="0" fontAlgn="ctr"/>
                      <a:r>
                        <a:rPr lang="en-US" sz="1100" u="none" strike="noStrike">
                          <a:effectLst/>
                        </a:rPr>
                        <a:t>12/21/2014</a:t>
                      </a:r>
                      <a:endParaRPr lang="en-US" sz="1100" b="1" i="0" u="none" strike="noStrike">
                        <a:solidFill>
                          <a:srgbClr val="000000"/>
                        </a:solidFill>
                        <a:effectLst/>
                        <a:latin typeface="Arial"/>
                      </a:endParaRPr>
                    </a:p>
                  </a:txBody>
                  <a:tcPr marL="9012" marR="9012" marT="9012" marB="0" anchor="ctr"/>
                </a:tc>
                <a:tc>
                  <a:txBody>
                    <a:bodyPr/>
                    <a:lstStyle/>
                    <a:p>
                      <a:pPr algn="ctr" rtl="0" fontAlgn="ctr"/>
                      <a:r>
                        <a:rPr lang="en-US" sz="1100" u="none" strike="noStrike">
                          <a:effectLst/>
                        </a:rPr>
                        <a:t>CHRISTIAN</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NORRIS</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dirty="0">
                          <a:effectLst/>
                        </a:rPr>
                        <a:t>Staff</a:t>
                      </a:r>
                      <a:endParaRPr lang="en-US" sz="1100" b="1" i="0" u="none" strike="noStrike" dirty="0">
                        <a:solidFill>
                          <a:srgbClr val="000000"/>
                        </a:solidFill>
                        <a:effectLst/>
                        <a:latin typeface="Arial"/>
                      </a:endParaRPr>
                    </a:p>
                  </a:txBody>
                  <a:tcPr marL="9012" marR="9012" marT="9012" marB="0" anchor="ctr"/>
                </a:tc>
              </a:tr>
              <a:tr h="198273">
                <a:tc>
                  <a:txBody>
                    <a:bodyPr/>
                    <a:lstStyle/>
                    <a:p>
                      <a:pPr algn="r" rtl="0" fontAlgn="ctr"/>
                      <a:r>
                        <a:rPr lang="en-US" sz="1100" u="none" strike="noStrike">
                          <a:effectLst/>
                        </a:rPr>
                        <a:t>12/23/2014</a:t>
                      </a:r>
                      <a:endParaRPr lang="en-US" sz="1100" b="1" i="0" u="none" strike="noStrike">
                        <a:solidFill>
                          <a:srgbClr val="000000"/>
                        </a:solidFill>
                        <a:effectLst/>
                        <a:latin typeface="Arial"/>
                      </a:endParaRPr>
                    </a:p>
                  </a:txBody>
                  <a:tcPr marL="9012" marR="9012" marT="9012" marB="0" anchor="ctr"/>
                </a:tc>
                <a:tc>
                  <a:txBody>
                    <a:bodyPr/>
                    <a:lstStyle/>
                    <a:p>
                      <a:pPr algn="ctr" rtl="0" fontAlgn="ctr"/>
                      <a:r>
                        <a:rPr lang="en-US" sz="1100" u="none" strike="noStrike">
                          <a:effectLst/>
                        </a:rPr>
                        <a:t>NEL</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AMR</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Patient</a:t>
                      </a:r>
                      <a:endParaRPr lang="en-US" sz="1100" b="1" i="0" u="none" strike="noStrike">
                        <a:solidFill>
                          <a:srgbClr val="000000"/>
                        </a:solidFill>
                        <a:effectLst/>
                        <a:latin typeface="Arial"/>
                      </a:endParaRPr>
                    </a:p>
                  </a:txBody>
                  <a:tcPr marL="9012" marR="9012" marT="9012" marB="0" anchor="ctr"/>
                </a:tc>
              </a:tr>
              <a:tr h="198273">
                <a:tc>
                  <a:txBody>
                    <a:bodyPr/>
                    <a:lstStyle/>
                    <a:p>
                      <a:pPr algn="r" rtl="0" fontAlgn="ctr"/>
                      <a:r>
                        <a:rPr lang="en-US" sz="1100" u="none" strike="noStrike">
                          <a:effectLst/>
                        </a:rPr>
                        <a:t>12/23/2014</a:t>
                      </a:r>
                      <a:endParaRPr lang="en-US" sz="1100" b="1" i="0" u="none" strike="noStrike">
                        <a:solidFill>
                          <a:srgbClr val="000000"/>
                        </a:solidFill>
                        <a:effectLst/>
                        <a:latin typeface="Arial"/>
                      </a:endParaRPr>
                    </a:p>
                  </a:txBody>
                  <a:tcPr marL="9012" marR="9012" marT="9012" marB="0" anchor="ctr"/>
                </a:tc>
                <a:tc>
                  <a:txBody>
                    <a:bodyPr/>
                    <a:lstStyle/>
                    <a:p>
                      <a:pPr algn="ctr" rtl="0" fontAlgn="ctr"/>
                      <a:r>
                        <a:rPr lang="en-US" sz="1100" u="none" strike="noStrike">
                          <a:effectLst/>
                        </a:rPr>
                        <a:t>JOLYNN</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CROSBY</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Patient</a:t>
                      </a:r>
                      <a:endParaRPr lang="en-US" sz="1100" b="1" i="0" u="none" strike="noStrike">
                        <a:solidFill>
                          <a:srgbClr val="000000"/>
                        </a:solidFill>
                        <a:effectLst/>
                        <a:latin typeface="Arial"/>
                      </a:endParaRPr>
                    </a:p>
                  </a:txBody>
                  <a:tcPr marL="9012" marR="9012" marT="9012" marB="0" anchor="ctr"/>
                </a:tc>
              </a:tr>
              <a:tr h="198273">
                <a:tc>
                  <a:txBody>
                    <a:bodyPr/>
                    <a:lstStyle/>
                    <a:p>
                      <a:pPr algn="r" rtl="0" fontAlgn="ctr"/>
                      <a:r>
                        <a:rPr lang="en-US" sz="1100" u="none" strike="noStrike">
                          <a:effectLst/>
                        </a:rPr>
                        <a:t>12/23/2014</a:t>
                      </a:r>
                      <a:endParaRPr lang="en-US" sz="1100" b="1" i="0" u="none" strike="noStrike">
                        <a:solidFill>
                          <a:srgbClr val="000000"/>
                        </a:solidFill>
                        <a:effectLst/>
                        <a:latin typeface="Arial"/>
                      </a:endParaRPr>
                    </a:p>
                  </a:txBody>
                  <a:tcPr marL="9012" marR="9012" marT="9012" marB="0" anchor="ctr"/>
                </a:tc>
                <a:tc>
                  <a:txBody>
                    <a:bodyPr/>
                    <a:lstStyle/>
                    <a:p>
                      <a:pPr algn="ctr" rtl="0" fontAlgn="ctr"/>
                      <a:r>
                        <a:rPr lang="en-US" sz="1100" u="none" strike="noStrike">
                          <a:effectLst/>
                        </a:rPr>
                        <a:t>EMERITA</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CROSS</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Patient</a:t>
                      </a:r>
                      <a:endParaRPr lang="en-US" sz="1100" b="1" i="0" u="none" strike="noStrike">
                        <a:solidFill>
                          <a:srgbClr val="000000"/>
                        </a:solidFill>
                        <a:effectLst/>
                        <a:latin typeface="Arial"/>
                      </a:endParaRPr>
                    </a:p>
                  </a:txBody>
                  <a:tcPr marL="9012" marR="9012" marT="9012" marB="0" anchor="ctr"/>
                </a:tc>
              </a:tr>
              <a:tr h="198273">
                <a:tc>
                  <a:txBody>
                    <a:bodyPr/>
                    <a:lstStyle/>
                    <a:p>
                      <a:pPr algn="r" rtl="0" fontAlgn="ctr"/>
                      <a:r>
                        <a:rPr lang="en-US" sz="1100" u="none" strike="noStrike">
                          <a:effectLst/>
                        </a:rPr>
                        <a:t>12/23/2014</a:t>
                      </a:r>
                      <a:endParaRPr lang="en-US" sz="1100" b="1" i="0" u="none" strike="noStrike">
                        <a:solidFill>
                          <a:srgbClr val="000000"/>
                        </a:solidFill>
                        <a:effectLst/>
                        <a:latin typeface="Arial"/>
                      </a:endParaRPr>
                    </a:p>
                  </a:txBody>
                  <a:tcPr marL="9012" marR="9012" marT="9012" marB="0" anchor="ctr"/>
                </a:tc>
                <a:tc>
                  <a:txBody>
                    <a:bodyPr/>
                    <a:lstStyle/>
                    <a:p>
                      <a:pPr algn="ctr" rtl="0" fontAlgn="ctr"/>
                      <a:r>
                        <a:rPr lang="en-US" sz="1100" u="none" strike="noStrike">
                          <a:effectLst/>
                        </a:rPr>
                        <a:t>CHARNBIR</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KAUR</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Patient</a:t>
                      </a:r>
                      <a:endParaRPr lang="en-US" sz="1100" b="1" i="0" u="none" strike="noStrike">
                        <a:solidFill>
                          <a:srgbClr val="000000"/>
                        </a:solidFill>
                        <a:effectLst/>
                        <a:latin typeface="Arial"/>
                      </a:endParaRPr>
                    </a:p>
                  </a:txBody>
                  <a:tcPr marL="9012" marR="9012" marT="9012" marB="0" anchor="ctr"/>
                </a:tc>
              </a:tr>
              <a:tr h="198273">
                <a:tc>
                  <a:txBody>
                    <a:bodyPr/>
                    <a:lstStyle/>
                    <a:p>
                      <a:pPr algn="r" rtl="0" fontAlgn="ctr"/>
                      <a:r>
                        <a:rPr lang="en-US" sz="1100" u="none" strike="noStrike">
                          <a:effectLst/>
                        </a:rPr>
                        <a:t>12/23/2014</a:t>
                      </a:r>
                      <a:endParaRPr lang="en-US" sz="1100" b="1" i="0" u="none" strike="noStrike">
                        <a:solidFill>
                          <a:srgbClr val="000000"/>
                        </a:solidFill>
                        <a:effectLst/>
                        <a:latin typeface="Arial"/>
                      </a:endParaRPr>
                    </a:p>
                  </a:txBody>
                  <a:tcPr marL="9012" marR="9012" marT="9012" marB="0" anchor="ctr"/>
                </a:tc>
                <a:tc>
                  <a:txBody>
                    <a:bodyPr/>
                    <a:lstStyle/>
                    <a:p>
                      <a:pPr algn="ctr" rtl="0" fontAlgn="ctr"/>
                      <a:r>
                        <a:rPr lang="en-US" sz="1100" u="none" strike="noStrike">
                          <a:effectLst/>
                        </a:rPr>
                        <a:t>DEE</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LEBLANC</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Patient</a:t>
                      </a:r>
                      <a:endParaRPr lang="en-US" sz="1100" b="1" i="0" u="none" strike="noStrike">
                        <a:solidFill>
                          <a:srgbClr val="000000"/>
                        </a:solidFill>
                        <a:effectLst/>
                        <a:latin typeface="Arial"/>
                      </a:endParaRPr>
                    </a:p>
                  </a:txBody>
                  <a:tcPr marL="9012" marR="9012" marT="9012" marB="0" anchor="ctr"/>
                </a:tc>
              </a:tr>
              <a:tr h="198273">
                <a:tc>
                  <a:txBody>
                    <a:bodyPr/>
                    <a:lstStyle/>
                    <a:p>
                      <a:pPr algn="r" rtl="0" fontAlgn="ctr"/>
                      <a:r>
                        <a:rPr lang="en-US" sz="1100" u="none" strike="noStrike">
                          <a:effectLst/>
                        </a:rPr>
                        <a:t>12/23/2014</a:t>
                      </a:r>
                      <a:endParaRPr lang="en-US" sz="1100" b="1" i="0" u="none" strike="noStrike">
                        <a:solidFill>
                          <a:srgbClr val="000000"/>
                        </a:solidFill>
                        <a:effectLst/>
                        <a:latin typeface="Arial"/>
                      </a:endParaRPr>
                    </a:p>
                  </a:txBody>
                  <a:tcPr marL="9012" marR="9012" marT="9012" marB="0" anchor="ctr"/>
                </a:tc>
                <a:tc>
                  <a:txBody>
                    <a:bodyPr/>
                    <a:lstStyle/>
                    <a:p>
                      <a:pPr algn="ctr" rtl="0" fontAlgn="ctr"/>
                      <a:r>
                        <a:rPr lang="en-US" sz="1100" u="none" strike="noStrike">
                          <a:effectLst/>
                        </a:rPr>
                        <a:t>HOLLY</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LONGO-MINOR</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Patient</a:t>
                      </a:r>
                      <a:endParaRPr lang="en-US" sz="1100" b="1" i="0" u="none" strike="noStrike">
                        <a:solidFill>
                          <a:srgbClr val="000000"/>
                        </a:solidFill>
                        <a:effectLst/>
                        <a:latin typeface="Arial"/>
                      </a:endParaRPr>
                    </a:p>
                  </a:txBody>
                  <a:tcPr marL="9012" marR="9012" marT="9012" marB="0" anchor="ctr"/>
                </a:tc>
              </a:tr>
              <a:tr h="198273">
                <a:tc>
                  <a:txBody>
                    <a:bodyPr/>
                    <a:lstStyle/>
                    <a:p>
                      <a:pPr algn="r" rtl="0" fontAlgn="ctr"/>
                      <a:r>
                        <a:rPr lang="en-US" sz="1100" u="none" strike="noStrike">
                          <a:effectLst/>
                        </a:rPr>
                        <a:t>12/23/2014</a:t>
                      </a:r>
                      <a:endParaRPr lang="en-US" sz="1100" b="1" i="0" u="none" strike="noStrike">
                        <a:solidFill>
                          <a:srgbClr val="000000"/>
                        </a:solidFill>
                        <a:effectLst/>
                        <a:latin typeface="Arial"/>
                      </a:endParaRPr>
                    </a:p>
                  </a:txBody>
                  <a:tcPr marL="9012" marR="9012" marT="9012" marB="0" anchor="ctr"/>
                </a:tc>
                <a:tc>
                  <a:txBody>
                    <a:bodyPr/>
                    <a:lstStyle/>
                    <a:p>
                      <a:pPr algn="ctr" rtl="0" fontAlgn="ctr"/>
                      <a:r>
                        <a:rPr lang="en-US" sz="1100" u="none" strike="noStrike">
                          <a:effectLst/>
                        </a:rPr>
                        <a:t>JILL</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GOSSELIN</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Patient</a:t>
                      </a:r>
                      <a:endParaRPr lang="en-US" sz="1100" b="1" i="0" u="none" strike="noStrike">
                        <a:solidFill>
                          <a:srgbClr val="000000"/>
                        </a:solidFill>
                        <a:effectLst/>
                        <a:latin typeface="Arial"/>
                      </a:endParaRPr>
                    </a:p>
                  </a:txBody>
                  <a:tcPr marL="9012" marR="9012" marT="9012" marB="0" anchor="ctr"/>
                </a:tc>
              </a:tr>
              <a:tr h="198273">
                <a:tc>
                  <a:txBody>
                    <a:bodyPr/>
                    <a:lstStyle/>
                    <a:p>
                      <a:pPr algn="r" rtl="0" fontAlgn="ctr"/>
                      <a:r>
                        <a:rPr lang="en-US" sz="1100" u="none" strike="noStrike">
                          <a:effectLst/>
                        </a:rPr>
                        <a:t>12/23/2014</a:t>
                      </a:r>
                      <a:endParaRPr lang="en-US" sz="1100" b="1" i="0" u="none" strike="noStrike">
                        <a:solidFill>
                          <a:srgbClr val="000000"/>
                        </a:solidFill>
                        <a:effectLst/>
                        <a:latin typeface="Arial"/>
                      </a:endParaRPr>
                    </a:p>
                  </a:txBody>
                  <a:tcPr marL="9012" marR="9012" marT="9012" marB="0" anchor="ctr"/>
                </a:tc>
                <a:tc>
                  <a:txBody>
                    <a:bodyPr/>
                    <a:lstStyle/>
                    <a:p>
                      <a:pPr algn="ctr" rtl="0" fontAlgn="ctr"/>
                      <a:r>
                        <a:rPr lang="en-US" sz="1100" u="none" strike="noStrike">
                          <a:effectLst/>
                        </a:rPr>
                        <a:t>STEPHANIE</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PARRISH</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Staff</a:t>
                      </a:r>
                      <a:endParaRPr lang="en-US" sz="1100" b="1" i="0" u="none" strike="noStrike">
                        <a:solidFill>
                          <a:srgbClr val="000000"/>
                        </a:solidFill>
                        <a:effectLst/>
                        <a:latin typeface="Arial"/>
                      </a:endParaRPr>
                    </a:p>
                  </a:txBody>
                  <a:tcPr marL="9012" marR="9012" marT="9012" marB="0" anchor="ctr"/>
                </a:tc>
              </a:tr>
              <a:tr h="198273">
                <a:tc>
                  <a:txBody>
                    <a:bodyPr/>
                    <a:lstStyle/>
                    <a:p>
                      <a:pPr algn="r" rtl="0" fontAlgn="ctr"/>
                      <a:r>
                        <a:rPr lang="en-US" sz="1100" u="none" strike="noStrike">
                          <a:effectLst/>
                        </a:rPr>
                        <a:t>12/26/2014</a:t>
                      </a:r>
                      <a:endParaRPr lang="en-US" sz="1100" b="1" i="0" u="none" strike="noStrike">
                        <a:solidFill>
                          <a:srgbClr val="000000"/>
                        </a:solidFill>
                        <a:effectLst/>
                        <a:latin typeface="Arial"/>
                      </a:endParaRPr>
                    </a:p>
                  </a:txBody>
                  <a:tcPr marL="9012" marR="9012" marT="9012" marB="0" anchor="ctr"/>
                </a:tc>
                <a:tc>
                  <a:txBody>
                    <a:bodyPr/>
                    <a:lstStyle/>
                    <a:p>
                      <a:pPr algn="ctr" rtl="0" fontAlgn="ctr"/>
                      <a:r>
                        <a:rPr lang="en-US" sz="1100" u="none" strike="noStrike">
                          <a:effectLst/>
                        </a:rPr>
                        <a:t>LAURA</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PARKS</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Patient</a:t>
                      </a:r>
                      <a:endParaRPr lang="en-US" sz="1100" b="1" i="0" u="none" strike="noStrike">
                        <a:solidFill>
                          <a:srgbClr val="000000"/>
                        </a:solidFill>
                        <a:effectLst/>
                        <a:latin typeface="Arial"/>
                      </a:endParaRPr>
                    </a:p>
                  </a:txBody>
                  <a:tcPr marL="9012" marR="9012" marT="9012" marB="0" anchor="ctr"/>
                </a:tc>
              </a:tr>
              <a:tr h="198273">
                <a:tc>
                  <a:txBody>
                    <a:bodyPr/>
                    <a:lstStyle/>
                    <a:p>
                      <a:pPr algn="r" rtl="0" fontAlgn="ctr"/>
                      <a:r>
                        <a:rPr lang="en-US" sz="1100" u="none" strike="noStrike">
                          <a:effectLst/>
                        </a:rPr>
                        <a:t>12/31/2014</a:t>
                      </a:r>
                      <a:endParaRPr lang="en-US" sz="1100" b="1" i="0" u="none" strike="noStrike">
                        <a:solidFill>
                          <a:srgbClr val="000000"/>
                        </a:solidFill>
                        <a:effectLst/>
                        <a:latin typeface="Arial"/>
                      </a:endParaRPr>
                    </a:p>
                  </a:txBody>
                  <a:tcPr marL="9012" marR="9012" marT="9012" marB="0" anchor="ctr"/>
                </a:tc>
                <a:tc>
                  <a:txBody>
                    <a:bodyPr/>
                    <a:lstStyle/>
                    <a:p>
                      <a:pPr algn="ctr" rtl="0" fontAlgn="ctr"/>
                      <a:r>
                        <a:rPr lang="en-US" sz="1100" u="none" strike="noStrike">
                          <a:effectLst/>
                        </a:rPr>
                        <a:t>LEANN</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VANCE</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Staff</a:t>
                      </a:r>
                      <a:endParaRPr lang="en-US" sz="1100" b="1" i="0" u="none" strike="noStrike">
                        <a:solidFill>
                          <a:srgbClr val="000000"/>
                        </a:solidFill>
                        <a:effectLst/>
                        <a:latin typeface="Arial"/>
                      </a:endParaRPr>
                    </a:p>
                  </a:txBody>
                  <a:tcPr marL="9012" marR="9012" marT="9012" marB="0" anchor="ctr"/>
                </a:tc>
              </a:tr>
              <a:tr h="198273">
                <a:tc>
                  <a:txBody>
                    <a:bodyPr/>
                    <a:lstStyle/>
                    <a:p>
                      <a:pPr algn="r" rtl="0" fontAlgn="ctr"/>
                      <a:r>
                        <a:rPr lang="en-US" sz="1100" u="none" strike="noStrike">
                          <a:effectLst/>
                        </a:rPr>
                        <a:t>1/6/2015</a:t>
                      </a:r>
                      <a:endParaRPr lang="en-US" sz="1100" b="1" i="0" u="none" strike="noStrike">
                        <a:solidFill>
                          <a:srgbClr val="000000"/>
                        </a:solidFill>
                        <a:effectLst/>
                        <a:latin typeface="Arial"/>
                      </a:endParaRPr>
                    </a:p>
                  </a:txBody>
                  <a:tcPr marL="9012" marR="9012" marT="9012" marB="0" anchor="ctr"/>
                </a:tc>
                <a:tc>
                  <a:txBody>
                    <a:bodyPr/>
                    <a:lstStyle/>
                    <a:p>
                      <a:pPr algn="ctr" rtl="0" fontAlgn="ctr"/>
                      <a:r>
                        <a:rPr lang="en-US" sz="1100" u="none" strike="noStrike">
                          <a:effectLst/>
                        </a:rPr>
                        <a:t>TERRI</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BAUER</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Patient</a:t>
                      </a:r>
                      <a:endParaRPr lang="en-US" sz="1100" b="1" i="0" u="none" strike="noStrike">
                        <a:solidFill>
                          <a:srgbClr val="000000"/>
                        </a:solidFill>
                        <a:effectLst/>
                        <a:latin typeface="Arial"/>
                      </a:endParaRPr>
                    </a:p>
                  </a:txBody>
                  <a:tcPr marL="9012" marR="9012" marT="9012" marB="0" anchor="ctr"/>
                </a:tc>
              </a:tr>
              <a:tr h="198273">
                <a:tc>
                  <a:txBody>
                    <a:bodyPr/>
                    <a:lstStyle/>
                    <a:p>
                      <a:pPr algn="r" rtl="0" fontAlgn="ctr"/>
                      <a:r>
                        <a:rPr lang="en-US" sz="1100" u="none" strike="noStrike">
                          <a:effectLst/>
                        </a:rPr>
                        <a:t>1/6/2015</a:t>
                      </a:r>
                      <a:endParaRPr lang="en-US" sz="1100" b="1" i="0" u="none" strike="noStrike">
                        <a:solidFill>
                          <a:srgbClr val="000000"/>
                        </a:solidFill>
                        <a:effectLst/>
                        <a:latin typeface="Arial"/>
                      </a:endParaRPr>
                    </a:p>
                  </a:txBody>
                  <a:tcPr marL="9012" marR="9012" marT="9012" marB="0" anchor="ctr"/>
                </a:tc>
                <a:tc>
                  <a:txBody>
                    <a:bodyPr/>
                    <a:lstStyle/>
                    <a:p>
                      <a:pPr algn="ctr" rtl="0" fontAlgn="ctr"/>
                      <a:r>
                        <a:rPr lang="en-US" sz="1100" u="none" strike="noStrike">
                          <a:effectLst/>
                        </a:rPr>
                        <a:t>LAURA</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PARKS</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Patient</a:t>
                      </a:r>
                      <a:endParaRPr lang="en-US" sz="1100" b="1" i="0" u="none" strike="noStrike">
                        <a:solidFill>
                          <a:srgbClr val="000000"/>
                        </a:solidFill>
                        <a:effectLst/>
                        <a:latin typeface="Arial"/>
                      </a:endParaRPr>
                    </a:p>
                  </a:txBody>
                  <a:tcPr marL="9012" marR="9012" marT="9012" marB="0" anchor="ctr"/>
                </a:tc>
              </a:tr>
              <a:tr h="198273">
                <a:tc>
                  <a:txBody>
                    <a:bodyPr/>
                    <a:lstStyle/>
                    <a:p>
                      <a:pPr algn="r" rtl="0" fontAlgn="ctr"/>
                      <a:r>
                        <a:rPr lang="en-US" sz="1100" u="none" strike="noStrike">
                          <a:effectLst/>
                        </a:rPr>
                        <a:t>1/9/2015</a:t>
                      </a:r>
                      <a:endParaRPr lang="en-US" sz="1100" b="1" i="0" u="none" strike="noStrike">
                        <a:solidFill>
                          <a:srgbClr val="000000"/>
                        </a:solidFill>
                        <a:effectLst/>
                        <a:latin typeface="Arial"/>
                      </a:endParaRPr>
                    </a:p>
                  </a:txBody>
                  <a:tcPr marL="9012" marR="9012" marT="9012" marB="0" anchor="ctr"/>
                </a:tc>
                <a:tc>
                  <a:txBody>
                    <a:bodyPr/>
                    <a:lstStyle/>
                    <a:p>
                      <a:pPr algn="ctr" rtl="0" fontAlgn="ctr"/>
                      <a:r>
                        <a:rPr lang="en-US" sz="1100" u="none" strike="noStrike">
                          <a:effectLst/>
                        </a:rPr>
                        <a:t>LAURIE</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GREEN</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Patient</a:t>
                      </a:r>
                      <a:endParaRPr lang="en-US" sz="1100" b="1" i="0" u="none" strike="noStrike">
                        <a:solidFill>
                          <a:srgbClr val="000000"/>
                        </a:solidFill>
                        <a:effectLst/>
                        <a:latin typeface="Arial"/>
                      </a:endParaRPr>
                    </a:p>
                  </a:txBody>
                  <a:tcPr marL="9012" marR="9012" marT="9012" marB="0" anchor="ctr"/>
                </a:tc>
              </a:tr>
              <a:tr h="198273">
                <a:tc>
                  <a:txBody>
                    <a:bodyPr/>
                    <a:lstStyle/>
                    <a:p>
                      <a:pPr algn="r" rtl="0" fontAlgn="ctr"/>
                      <a:r>
                        <a:rPr lang="en-US" sz="1100" u="none" strike="noStrike">
                          <a:effectLst/>
                        </a:rPr>
                        <a:t>1/14/2015</a:t>
                      </a:r>
                      <a:endParaRPr lang="en-US" sz="1100" b="1" i="0" u="none" strike="noStrike">
                        <a:solidFill>
                          <a:srgbClr val="000000"/>
                        </a:solidFill>
                        <a:effectLst/>
                        <a:latin typeface="Arial"/>
                      </a:endParaRPr>
                    </a:p>
                  </a:txBody>
                  <a:tcPr marL="9012" marR="9012" marT="9012" marB="0" anchor="ctr"/>
                </a:tc>
                <a:tc>
                  <a:txBody>
                    <a:bodyPr/>
                    <a:lstStyle/>
                    <a:p>
                      <a:pPr algn="ctr" rtl="0" fontAlgn="ctr"/>
                      <a:r>
                        <a:rPr lang="en-US" sz="1100" u="none" strike="noStrike">
                          <a:effectLst/>
                        </a:rPr>
                        <a:t>CHRISTOPHER</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SMITH</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Staff</a:t>
                      </a:r>
                      <a:endParaRPr lang="en-US" sz="1100" b="1" i="0" u="none" strike="noStrike">
                        <a:solidFill>
                          <a:srgbClr val="000000"/>
                        </a:solidFill>
                        <a:effectLst/>
                        <a:latin typeface="Arial"/>
                      </a:endParaRPr>
                    </a:p>
                  </a:txBody>
                  <a:tcPr marL="9012" marR="9012" marT="9012" marB="0" anchor="ctr"/>
                </a:tc>
              </a:tr>
              <a:tr h="198273">
                <a:tc>
                  <a:txBody>
                    <a:bodyPr/>
                    <a:lstStyle/>
                    <a:p>
                      <a:pPr algn="r" rtl="0" fontAlgn="ctr"/>
                      <a:r>
                        <a:rPr lang="en-US" sz="1100" u="none" strike="noStrike">
                          <a:effectLst/>
                        </a:rPr>
                        <a:t>1/22/2015</a:t>
                      </a:r>
                      <a:endParaRPr lang="en-US" sz="1100" b="1" i="0" u="none" strike="noStrike">
                        <a:solidFill>
                          <a:srgbClr val="000000"/>
                        </a:solidFill>
                        <a:effectLst/>
                        <a:latin typeface="Arial"/>
                      </a:endParaRPr>
                    </a:p>
                  </a:txBody>
                  <a:tcPr marL="9012" marR="9012" marT="9012" marB="0" anchor="ctr"/>
                </a:tc>
                <a:tc>
                  <a:txBody>
                    <a:bodyPr/>
                    <a:lstStyle/>
                    <a:p>
                      <a:pPr algn="ctr" rtl="0" fontAlgn="ctr"/>
                      <a:r>
                        <a:rPr lang="en-US" sz="1100" u="none" strike="noStrike">
                          <a:effectLst/>
                        </a:rPr>
                        <a:t>MEREDITH</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HOAG</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Staff</a:t>
                      </a:r>
                      <a:endParaRPr lang="en-US" sz="1100" b="1" i="0" u="none" strike="noStrike">
                        <a:solidFill>
                          <a:srgbClr val="000000"/>
                        </a:solidFill>
                        <a:effectLst/>
                        <a:latin typeface="Arial"/>
                      </a:endParaRPr>
                    </a:p>
                  </a:txBody>
                  <a:tcPr marL="9012" marR="9012" marT="9012" marB="0" anchor="ctr"/>
                </a:tc>
              </a:tr>
              <a:tr h="198273">
                <a:tc>
                  <a:txBody>
                    <a:bodyPr/>
                    <a:lstStyle/>
                    <a:p>
                      <a:pPr algn="r" rtl="0" fontAlgn="ctr"/>
                      <a:r>
                        <a:rPr lang="en-US" sz="1100" u="none" strike="noStrike">
                          <a:effectLst/>
                        </a:rPr>
                        <a:t>1/23/2015</a:t>
                      </a:r>
                      <a:endParaRPr lang="en-US" sz="1100" b="1" i="0" u="none" strike="noStrike">
                        <a:solidFill>
                          <a:srgbClr val="000000"/>
                        </a:solidFill>
                        <a:effectLst/>
                        <a:latin typeface="Arial"/>
                      </a:endParaRPr>
                    </a:p>
                  </a:txBody>
                  <a:tcPr marL="9012" marR="9012" marT="9012" marB="0" anchor="ctr"/>
                </a:tc>
                <a:tc>
                  <a:txBody>
                    <a:bodyPr/>
                    <a:lstStyle/>
                    <a:p>
                      <a:pPr algn="ctr" rtl="0" fontAlgn="ctr"/>
                      <a:r>
                        <a:rPr lang="en-US" sz="1100" u="none" strike="noStrike">
                          <a:effectLst/>
                        </a:rPr>
                        <a:t>OLIVER</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BICHAKJIAN</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Staff</a:t>
                      </a:r>
                      <a:endParaRPr lang="en-US" sz="1100" b="1" i="0" u="none" strike="noStrike">
                        <a:solidFill>
                          <a:srgbClr val="000000"/>
                        </a:solidFill>
                        <a:effectLst/>
                        <a:latin typeface="Arial"/>
                      </a:endParaRPr>
                    </a:p>
                  </a:txBody>
                  <a:tcPr marL="9012" marR="9012" marT="9012" marB="0" anchor="ctr"/>
                </a:tc>
              </a:tr>
              <a:tr h="198273">
                <a:tc>
                  <a:txBody>
                    <a:bodyPr/>
                    <a:lstStyle/>
                    <a:p>
                      <a:pPr algn="r" rtl="0" fontAlgn="ctr"/>
                      <a:r>
                        <a:rPr lang="en-US" sz="1100" u="none" strike="noStrike">
                          <a:effectLst/>
                        </a:rPr>
                        <a:t>1/26/2015</a:t>
                      </a:r>
                      <a:endParaRPr lang="en-US" sz="1100" b="1" i="0" u="none" strike="noStrike">
                        <a:solidFill>
                          <a:srgbClr val="000000"/>
                        </a:solidFill>
                        <a:effectLst/>
                        <a:latin typeface="Arial"/>
                      </a:endParaRPr>
                    </a:p>
                  </a:txBody>
                  <a:tcPr marL="9012" marR="9012" marT="9012" marB="0" anchor="ctr"/>
                </a:tc>
                <a:tc>
                  <a:txBody>
                    <a:bodyPr/>
                    <a:lstStyle/>
                    <a:p>
                      <a:pPr algn="ctr" rtl="0" fontAlgn="ctr"/>
                      <a:r>
                        <a:rPr lang="en-US" sz="1100" u="none" strike="noStrike">
                          <a:effectLst/>
                        </a:rPr>
                        <a:t>KELLY</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PRUITT</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Patient</a:t>
                      </a:r>
                      <a:endParaRPr lang="en-US" sz="1100" b="1" i="0" u="none" strike="noStrike">
                        <a:solidFill>
                          <a:srgbClr val="000000"/>
                        </a:solidFill>
                        <a:effectLst/>
                        <a:latin typeface="Arial"/>
                      </a:endParaRPr>
                    </a:p>
                  </a:txBody>
                  <a:tcPr marL="9012" marR="9012" marT="9012" marB="0" anchor="ctr"/>
                </a:tc>
              </a:tr>
              <a:tr h="198273">
                <a:tc>
                  <a:txBody>
                    <a:bodyPr/>
                    <a:lstStyle/>
                    <a:p>
                      <a:pPr algn="r" rtl="0" fontAlgn="ctr"/>
                      <a:r>
                        <a:rPr lang="en-US" sz="1100" u="none" strike="noStrike">
                          <a:effectLst/>
                        </a:rPr>
                        <a:t>2/5/2015</a:t>
                      </a:r>
                      <a:endParaRPr lang="en-US" sz="1100" b="1" i="0" u="none" strike="noStrike">
                        <a:solidFill>
                          <a:srgbClr val="000000"/>
                        </a:solidFill>
                        <a:effectLst/>
                        <a:latin typeface="Arial"/>
                      </a:endParaRPr>
                    </a:p>
                  </a:txBody>
                  <a:tcPr marL="9012" marR="9012" marT="9012" marB="0" anchor="ctr"/>
                </a:tc>
                <a:tc>
                  <a:txBody>
                    <a:bodyPr/>
                    <a:lstStyle/>
                    <a:p>
                      <a:pPr algn="ctr" rtl="0" fontAlgn="ctr"/>
                      <a:r>
                        <a:rPr lang="en-US" sz="1100" u="none" strike="noStrike">
                          <a:effectLst/>
                        </a:rPr>
                        <a:t>BETTY</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RIGGS</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Staff</a:t>
                      </a:r>
                      <a:endParaRPr lang="en-US" sz="1100" b="1" i="0" u="none" strike="noStrike">
                        <a:solidFill>
                          <a:srgbClr val="000000"/>
                        </a:solidFill>
                        <a:effectLst/>
                        <a:latin typeface="Arial"/>
                      </a:endParaRPr>
                    </a:p>
                  </a:txBody>
                  <a:tcPr marL="9012" marR="9012" marT="9012" marB="0" anchor="ctr"/>
                </a:tc>
              </a:tr>
              <a:tr h="198273">
                <a:tc>
                  <a:txBody>
                    <a:bodyPr/>
                    <a:lstStyle/>
                    <a:p>
                      <a:pPr algn="r" rtl="0" fontAlgn="ctr"/>
                      <a:r>
                        <a:rPr lang="en-US" sz="1100" u="none" strike="noStrike">
                          <a:effectLst/>
                        </a:rPr>
                        <a:t>2/13/2015</a:t>
                      </a:r>
                      <a:endParaRPr lang="en-US" sz="1100" b="1" i="0" u="none" strike="noStrike">
                        <a:solidFill>
                          <a:srgbClr val="000000"/>
                        </a:solidFill>
                        <a:effectLst/>
                        <a:latin typeface="Arial"/>
                      </a:endParaRPr>
                    </a:p>
                  </a:txBody>
                  <a:tcPr marL="9012" marR="9012" marT="9012" marB="0" anchor="ctr"/>
                </a:tc>
                <a:tc>
                  <a:txBody>
                    <a:bodyPr/>
                    <a:lstStyle/>
                    <a:p>
                      <a:pPr algn="ctr" rtl="0" fontAlgn="ctr"/>
                      <a:r>
                        <a:rPr lang="en-US" sz="1100" u="none" strike="noStrike">
                          <a:effectLst/>
                        </a:rPr>
                        <a:t>MICHELE</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CENTI</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a:effectLst/>
                        </a:rPr>
                        <a:t>Staff</a:t>
                      </a:r>
                      <a:endParaRPr lang="en-US" sz="1100" b="1" i="0" u="none" strike="noStrike">
                        <a:solidFill>
                          <a:srgbClr val="000000"/>
                        </a:solidFill>
                        <a:effectLst/>
                        <a:latin typeface="Arial"/>
                      </a:endParaRPr>
                    </a:p>
                  </a:txBody>
                  <a:tcPr marL="9012" marR="9012" marT="9012" marB="0" anchor="ctr"/>
                </a:tc>
              </a:tr>
              <a:tr h="189260">
                <a:tc>
                  <a:txBody>
                    <a:bodyPr/>
                    <a:lstStyle/>
                    <a:p>
                      <a:pPr algn="r" rtl="0" fontAlgn="ctr"/>
                      <a:r>
                        <a:rPr lang="en-US" sz="1100" u="none" strike="noStrike">
                          <a:effectLst/>
                        </a:rPr>
                        <a:t>2/16/2015</a:t>
                      </a:r>
                      <a:endParaRPr lang="en-US" sz="1100" b="1" i="0" u="none" strike="noStrike">
                        <a:solidFill>
                          <a:srgbClr val="000000"/>
                        </a:solidFill>
                        <a:effectLst/>
                        <a:latin typeface="Arial"/>
                      </a:endParaRPr>
                    </a:p>
                  </a:txBody>
                  <a:tcPr marL="9012" marR="9012" marT="9012" marB="0" anchor="ctr"/>
                </a:tc>
                <a:tc>
                  <a:txBody>
                    <a:bodyPr/>
                    <a:lstStyle/>
                    <a:p>
                      <a:pPr algn="ctr" rtl="0" fontAlgn="ctr"/>
                      <a:r>
                        <a:rPr lang="en-US" sz="1100" u="none" strike="noStrike" dirty="0">
                          <a:effectLst/>
                        </a:rPr>
                        <a:t>JOHN</a:t>
                      </a:r>
                      <a:endParaRPr lang="en-US" sz="1100" b="1" i="0" u="none" strike="noStrike" dirty="0">
                        <a:solidFill>
                          <a:srgbClr val="000000"/>
                        </a:solidFill>
                        <a:effectLst/>
                        <a:latin typeface="Arial"/>
                      </a:endParaRPr>
                    </a:p>
                  </a:txBody>
                  <a:tcPr marL="9012" marR="9012" marT="9012" marB="0" anchor="ctr"/>
                </a:tc>
                <a:tc>
                  <a:txBody>
                    <a:bodyPr/>
                    <a:lstStyle/>
                    <a:p>
                      <a:pPr algn="l" rtl="0" fontAlgn="ctr"/>
                      <a:r>
                        <a:rPr lang="en-US" sz="1100" u="none" strike="noStrike">
                          <a:effectLst/>
                        </a:rPr>
                        <a:t>FREDERIKSEN</a:t>
                      </a:r>
                      <a:endParaRPr lang="en-US" sz="1100" b="1" i="0" u="none" strike="noStrike">
                        <a:solidFill>
                          <a:srgbClr val="000000"/>
                        </a:solidFill>
                        <a:effectLst/>
                        <a:latin typeface="Arial"/>
                      </a:endParaRPr>
                    </a:p>
                  </a:txBody>
                  <a:tcPr marL="9012" marR="9012" marT="9012" marB="0" anchor="ctr"/>
                </a:tc>
                <a:tc>
                  <a:txBody>
                    <a:bodyPr/>
                    <a:lstStyle/>
                    <a:p>
                      <a:pPr algn="l" rtl="0" fontAlgn="ctr"/>
                      <a:r>
                        <a:rPr lang="en-US" sz="1100" u="none" strike="noStrike" dirty="0" smtClean="0">
                          <a:effectLst/>
                        </a:rPr>
                        <a:t>Staff</a:t>
                      </a:r>
                      <a:endParaRPr lang="en-US" sz="1100" b="1" i="0" u="none" strike="noStrike" dirty="0">
                        <a:solidFill>
                          <a:srgbClr val="000000"/>
                        </a:solidFill>
                        <a:effectLst/>
                        <a:latin typeface="Arial"/>
                      </a:endParaRPr>
                    </a:p>
                  </a:txBody>
                  <a:tcPr marL="9012" marR="9012" marT="9012" marB="0" anchor="ct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90600" y="5498275"/>
            <a:ext cx="5562600" cy="1938992"/>
          </a:xfrm>
          <a:prstGeom prst="rect">
            <a:avLst/>
          </a:prstGeom>
          <a:noFill/>
        </p:spPr>
        <p:txBody>
          <a:bodyPr wrap="square" rtlCol="0">
            <a:spAutoFit/>
          </a:bodyPr>
          <a:lstStyle/>
          <a:p>
            <a:r>
              <a:rPr lang="en-US" sz="1200" dirty="0" smtClean="0">
                <a:solidFill>
                  <a:srgbClr val="000066"/>
                </a:solidFill>
              </a:rPr>
              <a:t>We did not meet our goal of 270 donations for this period. </a:t>
            </a:r>
          </a:p>
          <a:p>
            <a:endParaRPr lang="en-US" sz="1200" dirty="0">
              <a:solidFill>
                <a:srgbClr val="000066"/>
              </a:solidFill>
            </a:endParaRPr>
          </a:p>
          <a:p>
            <a:r>
              <a:rPr lang="en-US" sz="1200" dirty="0" smtClean="0">
                <a:solidFill>
                  <a:srgbClr val="000066"/>
                </a:solidFill>
              </a:rPr>
              <a:t>January drive was compromised by shortened donation hours</a:t>
            </a:r>
            <a:r>
              <a:rPr lang="en-US" sz="1200" dirty="0">
                <a:solidFill>
                  <a:srgbClr val="000066"/>
                </a:solidFill>
              </a:rPr>
              <a:t> </a:t>
            </a:r>
            <a:r>
              <a:rPr lang="en-US" sz="1200" dirty="0" smtClean="0">
                <a:solidFill>
                  <a:srgbClr val="000066"/>
                </a:solidFill>
              </a:rPr>
              <a:t> (4 hours) and sudden relocation of the drive. This was due to fumes from newly installed carpet.</a:t>
            </a:r>
          </a:p>
          <a:p>
            <a:endParaRPr lang="en-US" sz="1200" dirty="0">
              <a:solidFill>
                <a:srgbClr val="000066"/>
              </a:solidFill>
            </a:endParaRPr>
          </a:p>
          <a:p>
            <a:r>
              <a:rPr lang="en-US" sz="1200" dirty="0" smtClean="0">
                <a:solidFill>
                  <a:srgbClr val="000066"/>
                </a:solidFill>
              </a:rPr>
              <a:t>While it will be challenging to make up the 44 units, we continue to recruit donors and make the donation process run more smoothly. This should result in an increase in donations.</a:t>
            </a:r>
            <a:endParaRPr lang="en-US" sz="1200" dirty="0">
              <a:solidFill>
                <a:srgbClr val="000066"/>
              </a:solidFill>
            </a:endParaRPr>
          </a:p>
          <a:p>
            <a:pPr marL="285750" indent="-285750">
              <a:buFont typeface="Arial" pitchFamily="34" charset="0"/>
              <a:buChar char="•"/>
            </a:pPr>
            <a:endParaRPr lang="en-US" sz="1200" dirty="0">
              <a:solidFill>
                <a:srgbClr val="000066"/>
              </a:solidFill>
            </a:endParaRPr>
          </a:p>
        </p:txBody>
      </p:sp>
      <p:sp>
        <p:nvSpPr>
          <p:cNvPr id="5" name="Title 1"/>
          <p:cNvSpPr txBox="1">
            <a:spLocks/>
          </p:cNvSpPr>
          <p:nvPr/>
        </p:nvSpPr>
        <p:spPr bwMode="auto">
          <a:xfrm>
            <a:off x="381000" y="228601"/>
            <a:ext cx="6584950" cy="609600"/>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algn="ctr">
              <a:buNone/>
            </a:pPr>
            <a:r>
              <a:rPr lang="en-US" sz="1400" b="1" dirty="0" smtClean="0">
                <a:solidFill>
                  <a:schemeClr val="accent2"/>
                </a:solidFill>
              </a:rPr>
              <a:t>Clinical Pathology Patient Care Quality</a:t>
            </a:r>
            <a:r>
              <a:rPr lang="en-US" sz="1400" b="1" u="sng" dirty="0" smtClean="0">
                <a:solidFill>
                  <a:schemeClr val="accent2"/>
                </a:solidFill>
              </a:rPr>
              <a:t/>
            </a:r>
            <a:br>
              <a:rPr lang="en-US" sz="1400" b="1" u="sng" dirty="0" smtClean="0">
                <a:solidFill>
                  <a:schemeClr val="accent2"/>
                </a:solidFill>
              </a:rPr>
            </a:br>
            <a:r>
              <a:rPr lang="en-US" sz="1600" dirty="0" smtClean="0">
                <a:solidFill>
                  <a:schemeClr val="accent2"/>
                </a:solidFill>
              </a:rPr>
              <a:t>Pathology-Blood Drive</a:t>
            </a:r>
            <a:endParaRPr lang="en-US" sz="1600"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168895"/>
            <a:ext cx="5267325" cy="3670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4832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152400"/>
            <a:ext cx="6584950" cy="714375"/>
          </a:xfrm>
        </p:spPr>
        <p:txBody>
          <a:bodyPr/>
          <a:lstStyle/>
          <a:p>
            <a:r>
              <a:rPr lang="en-US" sz="1400" b="1" dirty="0">
                <a:solidFill>
                  <a:schemeClr val="accent2"/>
                </a:solidFill>
              </a:rPr>
              <a:t>Clinical Pathology Patient Care Quality</a:t>
            </a: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r>
              <a:rPr lang="en-US" sz="1600" b="1" dirty="0" smtClean="0">
                <a:solidFill>
                  <a:schemeClr val="accent2"/>
                </a:solidFill>
              </a:rPr>
              <a:t>Blood Bank</a:t>
            </a:r>
            <a:endParaRPr lang="en-US" sz="1800" b="1" dirty="0" smtClean="0"/>
          </a:p>
        </p:txBody>
      </p:sp>
      <p:sp>
        <p:nvSpPr>
          <p:cNvPr id="4" name="TextBox 3"/>
          <p:cNvSpPr txBox="1"/>
          <p:nvPr/>
        </p:nvSpPr>
        <p:spPr>
          <a:xfrm rot="16200000">
            <a:off x="-216373" y="2150291"/>
            <a:ext cx="1270948" cy="323165"/>
          </a:xfrm>
          <a:prstGeom prst="rect">
            <a:avLst/>
          </a:prstGeom>
          <a:noFill/>
        </p:spPr>
        <p:txBody>
          <a:bodyPr wrap="square" rtlCol="0">
            <a:spAutoFit/>
          </a:bodyPr>
          <a:lstStyle/>
          <a:p>
            <a:r>
              <a:rPr lang="en-US" dirty="0" smtClean="0"/>
              <a:t>Minutes</a:t>
            </a:r>
            <a:endParaRPr lang="en-US" dirty="0"/>
          </a:p>
        </p:txBody>
      </p:sp>
      <p:pic>
        <p:nvPicPr>
          <p:cNvPr id="2050" name="Chart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219200"/>
            <a:ext cx="5162550" cy="293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713581" y="4953000"/>
            <a:ext cx="5943600" cy="3477875"/>
          </a:xfrm>
          <a:prstGeom prst="rect">
            <a:avLst/>
          </a:prstGeom>
          <a:noFill/>
          <a:ln>
            <a:solidFill>
              <a:schemeClr val="tx1"/>
            </a:solidFill>
          </a:ln>
        </p:spPr>
        <p:txBody>
          <a:bodyPr wrap="square" rtlCol="0">
            <a:spAutoFit/>
          </a:bodyPr>
          <a:lstStyle/>
          <a:p>
            <a:r>
              <a:rPr lang="en-US" sz="2000" dirty="0" smtClean="0"/>
              <a:t>Monitor: </a:t>
            </a:r>
            <a:r>
              <a:rPr lang="en-US" sz="2000" b="0" dirty="0" smtClean="0"/>
              <a:t>Type and Screen TAT for the Emergency Departments (ED=Adult, CES=Children’s) </a:t>
            </a:r>
          </a:p>
          <a:p>
            <a:endParaRPr lang="en-US" sz="2000" b="0" dirty="0"/>
          </a:p>
          <a:p>
            <a:r>
              <a:rPr lang="en-US" sz="2000" dirty="0" smtClean="0"/>
              <a:t>Goal: </a:t>
            </a:r>
            <a:r>
              <a:rPr lang="en-US" sz="2000" b="0" dirty="0" smtClean="0"/>
              <a:t>TAT &lt;= 60 minutes.  </a:t>
            </a:r>
          </a:p>
          <a:p>
            <a:endParaRPr lang="en-US" sz="2000" b="0" dirty="0" smtClean="0"/>
          </a:p>
          <a:p>
            <a:r>
              <a:rPr lang="en-US" sz="2000" dirty="0" smtClean="0"/>
              <a:t>Impact: </a:t>
            </a:r>
            <a:r>
              <a:rPr lang="en-US" sz="2000" b="0" dirty="0" smtClean="0"/>
              <a:t>Increased use of emergency issue blood components.</a:t>
            </a:r>
          </a:p>
          <a:p>
            <a:endParaRPr lang="en-US" sz="2000" b="0" dirty="0"/>
          </a:p>
          <a:p>
            <a:r>
              <a:rPr lang="en-US" sz="2000" dirty="0" smtClean="0"/>
              <a:t>Status: </a:t>
            </a:r>
            <a:r>
              <a:rPr lang="en-US" sz="2000" b="0" dirty="0" smtClean="0"/>
              <a:t>The Blood Bank is looking at how to further modifications of their processes to meet the TAT goal</a:t>
            </a:r>
            <a:r>
              <a:rPr lang="en-US" sz="2000" b="0" dirty="0"/>
              <a:t>.</a:t>
            </a:r>
            <a:endParaRPr lang="en-US" sz="2000" b="0" dirty="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304800" y="228600"/>
            <a:ext cx="6584950" cy="533400"/>
          </a:xfrm>
        </p:spPr>
        <p:txBody>
          <a:bodyPr/>
          <a:lstStyle/>
          <a:p>
            <a:r>
              <a:rPr lang="en-US" sz="1400" b="1" dirty="0">
                <a:solidFill>
                  <a:schemeClr val="accent2"/>
                </a:solidFill>
              </a:rPr>
              <a:t>Clinical Pathology Patient Care </a:t>
            </a:r>
            <a:r>
              <a:rPr lang="en-US" sz="1400" b="1" dirty="0" smtClean="0">
                <a:solidFill>
                  <a:schemeClr val="accent2"/>
                </a:solidFill>
              </a:rPr>
              <a:t>Quality</a:t>
            </a:r>
            <a:r>
              <a:rPr lang="en-US" sz="1400" b="1" u="sng" dirty="0">
                <a:solidFill>
                  <a:schemeClr val="accent2"/>
                </a:solidFill>
              </a:rPr>
              <a:t/>
            </a:r>
            <a:br>
              <a:rPr lang="en-US" sz="1400" b="1" u="sng" dirty="0">
                <a:solidFill>
                  <a:schemeClr val="accent2"/>
                </a:solidFill>
              </a:rPr>
            </a:br>
            <a:r>
              <a:rPr lang="en-US" sz="1600" b="1" dirty="0" smtClean="0">
                <a:solidFill>
                  <a:schemeClr val="accent2"/>
                </a:solidFill>
              </a:rPr>
              <a:t>Chemistry</a:t>
            </a:r>
            <a:r>
              <a:rPr lang="en-US" sz="1600" dirty="0" smtClean="0">
                <a:solidFill>
                  <a:schemeClr val="accent2"/>
                </a:solidFill>
              </a:rPr>
              <a:t/>
            </a:r>
            <a:br>
              <a:rPr lang="en-US" sz="1600" dirty="0" smtClean="0">
                <a:solidFill>
                  <a:schemeClr val="accent2"/>
                </a:solidFill>
              </a:rPr>
            </a:br>
            <a:r>
              <a:rPr lang="en-US" sz="1600" b="1" dirty="0" smtClean="0">
                <a:solidFill>
                  <a:schemeClr val="accent2"/>
                </a:solidFill>
              </a:rPr>
              <a:t>Emergency Services – Adult </a:t>
            </a:r>
            <a:endParaRPr lang="en-US" sz="1800" b="1" dirty="0" smtClean="0"/>
          </a:p>
        </p:txBody>
      </p:sp>
      <p:sp>
        <p:nvSpPr>
          <p:cNvPr id="7" name="Content Placeholder 5"/>
          <p:cNvSpPr>
            <a:spLocks noGrp="1" noChangeArrowheads="1"/>
          </p:cNvSpPr>
          <p:nvPr>
            <p:ph idx="1"/>
          </p:nvPr>
        </p:nvSpPr>
        <p:spPr>
          <a:xfrm>
            <a:off x="609600" y="5943600"/>
            <a:ext cx="6248400" cy="3276601"/>
          </a:xfrm>
          <a:prstGeom prst="rect">
            <a:avLst/>
          </a:prstGeom>
          <a:ln>
            <a:solidFill>
              <a:schemeClr val="tx1"/>
            </a:solidFill>
          </a:ln>
        </p:spPr>
        <p:txBody>
          <a:bodyPr/>
          <a:lstStyle/>
          <a:p>
            <a:pPr marL="0" indent="0">
              <a:buNone/>
            </a:pPr>
            <a:r>
              <a:rPr lang="en-US" sz="1400" b="1" dirty="0"/>
              <a:t>Monitor: </a:t>
            </a:r>
            <a:r>
              <a:rPr lang="en-US" sz="1400" dirty="0" smtClean="0"/>
              <a:t>TAT for BASIC biochemical panel for </a:t>
            </a:r>
            <a:r>
              <a:rPr lang="en-US" sz="1400" dirty="0" smtClean="0"/>
              <a:t>Emergency Department adult patients (ESA)  </a:t>
            </a:r>
            <a:r>
              <a:rPr lang="en-US" sz="1400" dirty="0" smtClean="0"/>
              <a:t>from time of collections to result reporting.</a:t>
            </a:r>
            <a:endParaRPr lang="en-US" sz="1400" dirty="0"/>
          </a:p>
          <a:p>
            <a:endParaRPr lang="en-US" sz="1400" dirty="0"/>
          </a:p>
          <a:p>
            <a:pPr marL="0" indent="0">
              <a:buNone/>
            </a:pPr>
            <a:r>
              <a:rPr lang="en-US" sz="1400" b="1" dirty="0"/>
              <a:t>Goal: </a:t>
            </a:r>
            <a:r>
              <a:rPr lang="en-US" sz="1400" dirty="0"/>
              <a:t>TAT &lt;= 60 minutes.  </a:t>
            </a:r>
            <a:r>
              <a:rPr lang="en-US" sz="1400" dirty="0" smtClean="0"/>
              <a:t> For the TAT for 95% of the specimens, the goal is as close to 60 minutes as possible.</a:t>
            </a:r>
            <a:endParaRPr lang="en-US" sz="1400" dirty="0"/>
          </a:p>
          <a:p>
            <a:endParaRPr lang="en-US" sz="1400" dirty="0"/>
          </a:p>
          <a:p>
            <a:pPr marL="0" indent="0">
              <a:buNone/>
            </a:pPr>
            <a:r>
              <a:rPr lang="en-US" sz="1400" b="1" dirty="0"/>
              <a:t>Impact: </a:t>
            </a:r>
            <a:r>
              <a:rPr lang="en-US" sz="1400" dirty="0" smtClean="0"/>
              <a:t>Delay in diagnosis and providing appropriate care.</a:t>
            </a:r>
            <a:endParaRPr lang="en-US" sz="1400" dirty="0"/>
          </a:p>
          <a:p>
            <a:endParaRPr lang="en-US" sz="1400" dirty="0"/>
          </a:p>
          <a:p>
            <a:pPr marL="0" indent="0">
              <a:buNone/>
            </a:pPr>
            <a:r>
              <a:rPr lang="en-US" sz="1400" b="1" dirty="0"/>
              <a:t>Status</a:t>
            </a:r>
            <a:r>
              <a:rPr lang="en-US" sz="1400" b="1" dirty="0" smtClean="0"/>
              <a:t>: </a:t>
            </a:r>
            <a:r>
              <a:rPr lang="en-US" sz="1400" dirty="0" smtClean="0"/>
              <a:t>Continue to monitor for trends. </a:t>
            </a:r>
            <a:endParaRPr lang="en-US" sz="1400" dirty="0"/>
          </a:p>
        </p:txBody>
      </p:sp>
      <p:graphicFrame>
        <p:nvGraphicFramePr>
          <p:cNvPr id="8" name="Chart 7"/>
          <p:cNvGraphicFramePr>
            <a:graphicFrameLocks/>
          </p:cNvGraphicFramePr>
          <p:nvPr>
            <p:extLst>
              <p:ext uri="{D42A27DB-BD31-4B8C-83A1-F6EECF244321}">
                <p14:modId xmlns:p14="http://schemas.microsoft.com/office/powerpoint/2010/main" val="2560727094"/>
              </p:ext>
            </p:extLst>
          </p:nvPr>
        </p:nvGraphicFramePr>
        <p:xfrm>
          <a:off x="609600" y="990600"/>
          <a:ext cx="6143625" cy="43525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033525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314743" y="76200"/>
            <a:ext cx="6584950" cy="533400"/>
          </a:xfrm>
        </p:spPr>
        <p:txBody>
          <a:bodyPr/>
          <a:lstStyle/>
          <a:p>
            <a:r>
              <a:rPr lang="en-US" sz="1400" b="1" dirty="0">
                <a:solidFill>
                  <a:schemeClr val="accent2"/>
                </a:solidFill>
              </a:rPr>
              <a:t>Clinical Pathology Patient Care </a:t>
            </a:r>
            <a:r>
              <a:rPr lang="en-US" sz="1400" b="1" dirty="0" smtClean="0">
                <a:solidFill>
                  <a:schemeClr val="accent2"/>
                </a:solidFill>
              </a:rPr>
              <a:t>Quality</a:t>
            </a:r>
            <a:r>
              <a:rPr lang="en-US" sz="1400" b="1" u="sng" dirty="0">
                <a:solidFill>
                  <a:schemeClr val="accent2"/>
                </a:solidFill>
              </a:rPr>
              <a:t/>
            </a:r>
            <a:br>
              <a:rPr lang="en-US" sz="1400" b="1" u="sng" dirty="0">
                <a:solidFill>
                  <a:schemeClr val="accent2"/>
                </a:solidFill>
              </a:rPr>
            </a:br>
            <a:r>
              <a:rPr lang="en-US" sz="1600" b="1" dirty="0" smtClean="0">
                <a:solidFill>
                  <a:schemeClr val="accent2"/>
                </a:solidFill>
              </a:rPr>
              <a:t>Phlebotomy – Outpatient Cancer Center</a:t>
            </a:r>
            <a:endParaRPr lang="en-US" sz="1800" b="1" dirty="0" smtClean="0"/>
          </a:p>
        </p:txBody>
      </p:sp>
      <p:sp>
        <p:nvSpPr>
          <p:cNvPr id="7" name="Content Placeholder 5"/>
          <p:cNvSpPr>
            <a:spLocks noGrp="1" noChangeArrowheads="1"/>
          </p:cNvSpPr>
          <p:nvPr>
            <p:ph idx="1"/>
          </p:nvPr>
        </p:nvSpPr>
        <p:spPr>
          <a:xfrm>
            <a:off x="346161" y="5943600"/>
            <a:ext cx="3082839" cy="3486150"/>
          </a:xfrm>
          <a:prstGeom prst="rect">
            <a:avLst/>
          </a:prstGeom>
          <a:ln>
            <a:solidFill>
              <a:schemeClr val="tx1"/>
            </a:solidFill>
          </a:ln>
        </p:spPr>
        <p:txBody>
          <a:bodyPr/>
          <a:lstStyle/>
          <a:p>
            <a:pPr marL="0" indent="0" eaLnBrk="1" hangingPunct="1">
              <a:buFontTx/>
              <a:buNone/>
            </a:pPr>
            <a:r>
              <a:rPr lang="en-US" sz="1400" b="1" dirty="0" smtClean="0"/>
              <a:t>Description </a:t>
            </a:r>
            <a:r>
              <a:rPr lang="en-US" sz="1400" b="1" dirty="0"/>
              <a:t>of Problem</a:t>
            </a:r>
            <a:r>
              <a:rPr lang="en-US" sz="1400" b="1" dirty="0" smtClean="0"/>
              <a:t>: </a:t>
            </a:r>
            <a:r>
              <a:rPr lang="en-US" sz="1400" dirty="0" smtClean="0"/>
              <a:t>In November of 2013</a:t>
            </a:r>
            <a:r>
              <a:rPr lang="en-US" sz="1400" b="1" dirty="0" smtClean="0"/>
              <a:t>,</a:t>
            </a:r>
            <a:r>
              <a:rPr lang="en-US" sz="1400" dirty="0" smtClean="0"/>
              <a:t> patients needing an infusion were prioritized over routine collections in the blood draw clinics in </a:t>
            </a:r>
            <a:r>
              <a:rPr lang="en-US" sz="1400" dirty="0"/>
              <a:t>order to improve the TAT for testing </a:t>
            </a:r>
            <a:r>
              <a:rPr lang="en-US" sz="1400" dirty="0" smtClean="0"/>
              <a:t>result. Analysis of current delays indicated infusion patients had the longest wait time, but has the greatest need for a faster TAT to avoid treatment delays.</a:t>
            </a:r>
          </a:p>
          <a:p>
            <a:pPr marL="0" indent="0" eaLnBrk="1" hangingPunct="1">
              <a:buFontTx/>
              <a:buNone/>
            </a:pPr>
            <a:r>
              <a:rPr lang="en-US" sz="1400" b="1" dirty="0" smtClean="0"/>
              <a:t>Impact </a:t>
            </a:r>
            <a:r>
              <a:rPr lang="en-US" sz="1400" b="1" dirty="0"/>
              <a:t>of Problem: </a:t>
            </a:r>
          </a:p>
          <a:p>
            <a:pPr marL="0" indent="0" eaLnBrk="1" hangingPunct="1">
              <a:buNone/>
            </a:pPr>
            <a:r>
              <a:rPr lang="en-US" sz="1400" dirty="0" smtClean="0"/>
              <a:t>Delay in patient care waiting for test results. </a:t>
            </a:r>
          </a:p>
          <a:p>
            <a:pPr marL="0" indent="0" eaLnBrk="1" hangingPunct="1">
              <a:buNone/>
            </a:pPr>
            <a:r>
              <a:rPr lang="en-US" sz="1400" b="1" dirty="0" smtClean="0"/>
              <a:t>Reporter </a:t>
            </a:r>
            <a:r>
              <a:rPr lang="en-US" sz="1400" b="1" dirty="0"/>
              <a:t>of Problem: </a:t>
            </a:r>
            <a:endParaRPr lang="en-US" sz="1400" b="1" dirty="0" smtClean="0"/>
          </a:p>
          <a:p>
            <a:pPr marL="0" indent="0" eaLnBrk="1" hangingPunct="1">
              <a:buNone/>
            </a:pPr>
            <a:r>
              <a:rPr lang="en-US" sz="1400" dirty="0" smtClean="0"/>
              <a:t>OP Clinic Staff and patients.</a:t>
            </a:r>
            <a:endParaRPr lang="en-US" sz="1400" dirty="0"/>
          </a:p>
          <a:p>
            <a:pPr marL="0" indent="0" eaLnBrk="1" hangingPunct="1">
              <a:buNone/>
            </a:pPr>
            <a:endParaRPr lang="en-US" sz="1400" dirty="0"/>
          </a:p>
        </p:txBody>
      </p:sp>
      <p:graphicFrame>
        <p:nvGraphicFramePr>
          <p:cNvPr id="6" name="Diagram 5"/>
          <p:cNvGraphicFramePr/>
          <p:nvPr>
            <p:extLst>
              <p:ext uri="{D42A27DB-BD31-4B8C-83A1-F6EECF244321}">
                <p14:modId xmlns:p14="http://schemas.microsoft.com/office/powerpoint/2010/main" val="3886516139"/>
              </p:ext>
            </p:extLst>
          </p:nvPr>
        </p:nvGraphicFramePr>
        <p:xfrm>
          <a:off x="756822" y="932765"/>
          <a:ext cx="6030156"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p:cNvSpPr txBox="1"/>
          <p:nvPr/>
        </p:nvSpPr>
        <p:spPr>
          <a:xfrm>
            <a:off x="2895600" y="609600"/>
            <a:ext cx="1752600" cy="323165"/>
          </a:xfrm>
          <a:prstGeom prst="rect">
            <a:avLst/>
          </a:prstGeom>
          <a:noFill/>
        </p:spPr>
        <p:txBody>
          <a:bodyPr wrap="square" rtlCol="0">
            <a:spAutoFit/>
          </a:bodyPr>
          <a:lstStyle/>
          <a:p>
            <a:r>
              <a:rPr lang="en-US" dirty="0" smtClean="0"/>
              <a:t>November 2013</a:t>
            </a:r>
            <a:endParaRPr lang="en-US" dirty="0"/>
          </a:p>
        </p:txBody>
      </p:sp>
      <p:graphicFrame>
        <p:nvGraphicFramePr>
          <p:cNvPr id="8" name="Chart 7"/>
          <p:cNvGraphicFramePr>
            <a:graphicFrameLocks/>
          </p:cNvGraphicFramePr>
          <p:nvPr>
            <p:extLst>
              <p:ext uri="{D42A27DB-BD31-4B8C-83A1-F6EECF244321}">
                <p14:modId xmlns:p14="http://schemas.microsoft.com/office/powerpoint/2010/main" val="2143235260"/>
              </p:ext>
            </p:extLst>
          </p:nvPr>
        </p:nvGraphicFramePr>
        <p:xfrm>
          <a:off x="3505200" y="6248400"/>
          <a:ext cx="3581400" cy="2819400"/>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24839179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65125" y="385763"/>
            <a:ext cx="6584950" cy="452437"/>
          </a:xfrm>
        </p:spPr>
        <p:txBody>
          <a:bodyPr/>
          <a:lstStyle/>
          <a:p>
            <a:r>
              <a:rPr lang="en-US" sz="1400" b="1" dirty="0">
                <a:solidFill>
                  <a:schemeClr val="accent2"/>
                </a:solidFill>
              </a:rPr>
              <a:t>Clinical Pathology Patient Care </a:t>
            </a:r>
            <a:r>
              <a:rPr lang="en-US" sz="1400" b="1" dirty="0" smtClean="0">
                <a:solidFill>
                  <a:schemeClr val="accent2"/>
                </a:solidFill>
              </a:rPr>
              <a:t>Quality</a:t>
            </a:r>
            <a:r>
              <a:rPr lang="en-US" sz="1400" b="1" u="sng" dirty="0">
                <a:solidFill>
                  <a:schemeClr val="accent2"/>
                </a:solidFill>
              </a:rPr>
              <a:t/>
            </a:r>
            <a:br>
              <a:rPr lang="en-US" sz="1400" b="1" u="sng" dirty="0">
                <a:solidFill>
                  <a:schemeClr val="accent2"/>
                </a:solidFill>
              </a:rPr>
            </a:br>
            <a:r>
              <a:rPr lang="en-US" sz="1600" b="1" dirty="0" smtClean="0">
                <a:solidFill>
                  <a:schemeClr val="accent2"/>
                </a:solidFill>
              </a:rPr>
              <a:t>Phlebotomy – Outpatient Cancer Center Continued </a:t>
            </a:r>
            <a:endParaRPr lang="en-US" sz="1800" b="1" dirty="0" smtClean="0"/>
          </a:p>
        </p:txBody>
      </p:sp>
      <p:sp>
        <p:nvSpPr>
          <p:cNvPr id="3" name="Content Placeholder 2"/>
          <p:cNvSpPr>
            <a:spLocks noGrp="1"/>
          </p:cNvSpPr>
          <p:nvPr>
            <p:ph idx="1"/>
          </p:nvPr>
        </p:nvSpPr>
        <p:spPr/>
        <p:txBody>
          <a:bodyPr/>
          <a:lstStyle/>
          <a:p>
            <a:endParaRPr lang="en-US" dirty="0" smtClean="0"/>
          </a:p>
          <a:p>
            <a:endParaRPr lang="en-US" dirty="0"/>
          </a:p>
          <a:p>
            <a:endParaRPr lang="en-US" dirty="0"/>
          </a:p>
        </p:txBody>
      </p:sp>
      <p:sp>
        <p:nvSpPr>
          <p:cNvPr id="11" name="Rectangle 3"/>
          <p:cNvSpPr txBox="1">
            <a:spLocks noChangeArrowheads="1"/>
          </p:cNvSpPr>
          <p:nvPr/>
        </p:nvSpPr>
        <p:spPr bwMode="auto">
          <a:xfrm>
            <a:off x="474009" y="5715000"/>
            <a:ext cx="6096000" cy="2895600"/>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None/>
            </a:pPr>
            <a:r>
              <a:rPr lang="en-US" sz="1400" dirty="0" smtClean="0"/>
              <a:t>Description </a:t>
            </a:r>
            <a:r>
              <a:rPr lang="en-US" sz="1400" dirty="0"/>
              <a:t>of Solution</a:t>
            </a:r>
            <a:r>
              <a:rPr lang="en-US" sz="1400" dirty="0" smtClean="0"/>
              <a:t>:</a:t>
            </a:r>
          </a:p>
          <a:p>
            <a:pPr marL="0" indent="0" eaLnBrk="1" hangingPunct="1">
              <a:buNone/>
            </a:pPr>
            <a:r>
              <a:rPr lang="en-US" sz="1400" b="0" dirty="0" smtClean="0"/>
              <a:t>When the data was displayed based on the type of draw, the infusion patients required more highly trained staff because of the draw type and their wait limes were longer. The solution implemented was to train additional staff to perform port draws.</a:t>
            </a:r>
          </a:p>
          <a:p>
            <a:pPr marL="0" indent="0" eaLnBrk="1" hangingPunct="1">
              <a:buNone/>
            </a:pPr>
            <a:r>
              <a:rPr lang="en-US" sz="1400" b="0" dirty="0" smtClean="0"/>
              <a:t> </a:t>
            </a:r>
          </a:p>
          <a:p>
            <a:pPr marL="0" indent="0" eaLnBrk="1" hangingPunct="1">
              <a:buNone/>
            </a:pPr>
            <a:r>
              <a:rPr lang="en-US" sz="1400" dirty="0"/>
              <a:t>How we know it worked?</a:t>
            </a:r>
          </a:p>
          <a:p>
            <a:pPr marL="0" indent="0" eaLnBrk="1" hangingPunct="1">
              <a:buNone/>
            </a:pPr>
            <a:r>
              <a:rPr lang="en-US" sz="1400" b="0" dirty="0" smtClean="0"/>
              <a:t>No clinic complaints. We will be monitoring TAT  over the next few months. </a:t>
            </a:r>
          </a:p>
          <a:p>
            <a:pPr marL="0" indent="0" eaLnBrk="1" hangingPunct="1">
              <a:buNone/>
            </a:pPr>
            <a:endParaRPr lang="en-US" sz="1400" b="0" dirty="0" smtClean="0"/>
          </a:p>
          <a:p>
            <a:pPr marL="0" indent="0" eaLnBrk="1" hangingPunct="1">
              <a:buNone/>
            </a:pPr>
            <a:r>
              <a:rPr lang="en-US" sz="1400" dirty="0" smtClean="0"/>
              <a:t>Areas </a:t>
            </a:r>
            <a:r>
              <a:rPr lang="en-US" sz="1400" dirty="0"/>
              <a:t>for continued </a:t>
            </a:r>
            <a:r>
              <a:rPr lang="en-US" sz="1400" dirty="0" smtClean="0"/>
              <a:t>improvement and monitoring:</a:t>
            </a:r>
          </a:p>
          <a:p>
            <a:pPr marL="0" indent="0" eaLnBrk="1" hangingPunct="1">
              <a:buNone/>
            </a:pPr>
            <a:r>
              <a:rPr lang="en-US" sz="1400" b="0" dirty="0" smtClean="0"/>
              <a:t>Maintain levels of trained staff. </a:t>
            </a:r>
            <a:endParaRPr lang="en-US" sz="1400" b="0" dirty="0"/>
          </a:p>
        </p:txBody>
      </p:sp>
      <p:graphicFrame>
        <p:nvGraphicFramePr>
          <p:cNvPr id="8" name="Chart 7"/>
          <p:cNvGraphicFramePr>
            <a:graphicFrameLocks/>
          </p:cNvGraphicFramePr>
          <p:nvPr>
            <p:extLst>
              <p:ext uri="{D42A27DB-BD31-4B8C-83A1-F6EECF244321}">
                <p14:modId xmlns:p14="http://schemas.microsoft.com/office/powerpoint/2010/main" val="3001833639"/>
              </p:ext>
            </p:extLst>
          </p:nvPr>
        </p:nvGraphicFramePr>
        <p:xfrm>
          <a:off x="762000" y="1219200"/>
          <a:ext cx="5715000" cy="4038600"/>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p:cNvSpPr txBox="1"/>
          <p:nvPr/>
        </p:nvSpPr>
        <p:spPr>
          <a:xfrm rot="16200000">
            <a:off x="262328" y="2848318"/>
            <a:ext cx="1600200" cy="323165"/>
          </a:xfrm>
          <a:prstGeom prst="rect">
            <a:avLst/>
          </a:prstGeom>
          <a:noFill/>
        </p:spPr>
        <p:txBody>
          <a:bodyPr wrap="square" rtlCol="0">
            <a:spAutoFit/>
          </a:bodyPr>
          <a:lstStyle/>
          <a:p>
            <a:r>
              <a:rPr lang="en-US" dirty="0" smtClean="0"/>
              <a:t>Percent</a:t>
            </a:r>
            <a:endParaRPr lang="en-US" dirty="0"/>
          </a:p>
        </p:txBody>
      </p:sp>
    </p:spTree>
    <p:extLst>
      <p:ext uri="{BB962C8B-B14F-4D97-AF65-F5344CB8AC3E}">
        <p14:creationId xmlns:p14="http://schemas.microsoft.com/office/powerpoint/2010/main" val="4433057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69452" y="152400"/>
            <a:ext cx="6584950" cy="490537"/>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a:solidFill>
                  <a:schemeClr val="accent2"/>
                </a:solidFill>
              </a:rPr>
              <a:t>Clinical Pathology Patient Care </a:t>
            </a:r>
            <a:r>
              <a:rPr lang="en-US" sz="1400" b="1" dirty="0" smtClean="0">
                <a:solidFill>
                  <a:schemeClr val="accent2"/>
                </a:solidFill>
              </a:rPr>
              <a:t>Quality</a:t>
            </a:r>
            <a:br>
              <a:rPr lang="en-US" sz="1400" b="1" dirty="0" smtClean="0">
                <a:solidFill>
                  <a:schemeClr val="accent2"/>
                </a:solidFill>
              </a:rPr>
            </a:br>
            <a:r>
              <a:rPr lang="en-US" sz="1400" b="1" dirty="0" smtClean="0">
                <a:solidFill>
                  <a:schemeClr val="accent2"/>
                </a:solidFill>
              </a:rPr>
              <a:t>Send Out Testing</a:t>
            </a:r>
            <a:r>
              <a:rPr lang="en-US" sz="1400" b="1" u="sng" dirty="0">
                <a:solidFill>
                  <a:schemeClr val="accent2"/>
                </a:solidFill>
              </a:rPr>
              <a:t/>
            </a:r>
            <a:br>
              <a:rPr lang="en-US" sz="1400" b="1" u="sng" dirty="0">
                <a:solidFill>
                  <a:schemeClr val="accent2"/>
                </a:solidFill>
              </a:rPr>
            </a:br>
            <a:endParaRPr lang="en-US" sz="1400" dirty="0" smtClean="0"/>
          </a:p>
        </p:txBody>
      </p:sp>
      <p:sp>
        <p:nvSpPr>
          <p:cNvPr id="3" name="Content Placeholder 5"/>
          <p:cNvSpPr>
            <a:spLocks noGrp="1" noChangeArrowheads="1"/>
          </p:cNvSpPr>
          <p:nvPr>
            <p:ph idx="1"/>
          </p:nvPr>
        </p:nvSpPr>
        <p:spPr>
          <a:xfrm>
            <a:off x="340242" y="4586176"/>
            <a:ext cx="3429000" cy="4786423"/>
          </a:xfrm>
          <a:prstGeom prst="rect">
            <a:avLst/>
          </a:prstGeom>
          <a:ln>
            <a:solidFill>
              <a:schemeClr val="tx1"/>
            </a:solidFill>
          </a:ln>
        </p:spPr>
        <p:txBody>
          <a:bodyPr/>
          <a:lstStyle/>
          <a:p>
            <a:pPr marL="0" indent="0" eaLnBrk="1" hangingPunct="1">
              <a:buFontTx/>
              <a:buNone/>
            </a:pPr>
            <a:r>
              <a:rPr lang="en-US" sz="1400" b="1" dirty="0"/>
              <a:t>Description of Problem: </a:t>
            </a:r>
          </a:p>
          <a:p>
            <a:pPr marL="0" indent="0" eaLnBrk="1" hangingPunct="1">
              <a:buFontTx/>
              <a:buNone/>
            </a:pPr>
            <a:r>
              <a:rPr lang="en-US" sz="1400" dirty="0" smtClean="0"/>
              <a:t>Cerebrospinal fluid (CSF) is sent to the National Prion Surveillance Center for CJD testing. Reports were  not being received in a timely manner.</a:t>
            </a:r>
          </a:p>
          <a:p>
            <a:pPr marL="0" indent="0" eaLnBrk="1" hangingPunct="1">
              <a:buFontTx/>
              <a:buNone/>
            </a:pPr>
            <a:endParaRPr lang="en-US" sz="1400" dirty="0"/>
          </a:p>
          <a:p>
            <a:pPr marL="0" indent="0" eaLnBrk="1" hangingPunct="1">
              <a:buFontTx/>
              <a:buNone/>
            </a:pPr>
            <a:r>
              <a:rPr lang="en-US" sz="1400" b="1" dirty="0"/>
              <a:t>Impact of Problem: </a:t>
            </a:r>
          </a:p>
          <a:p>
            <a:pPr marL="0" indent="0" eaLnBrk="1" hangingPunct="1">
              <a:buFontTx/>
              <a:buNone/>
            </a:pPr>
            <a:r>
              <a:rPr lang="en-US" sz="1400" dirty="0" smtClean="0"/>
              <a:t>Delay of CJD precautions for affected patients/staff.</a:t>
            </a:r>
          </a:p>
          <a:p>
            <a:pPr marL="0" indent="0" eaLnBrk="1" hangingPunct="1">
              <a:buFontTx/>
              <a:buNone/>
            </a:pPr>
            <a:endParaRPr lang="en-US" sz="1400" b="1" dirty="0"/>
          </a:p>
          <a:p>
            <a:pPr marL="0" indent="0" eaLnBrk="1" hangingPunct="1">
              <a:buFontTx/>
              <a:buNone/>
            </a:pPr>
            <a:r>
              <a:rPr lang="en-US" sz="1400" b="1" dirty="0" smtClean="0"/>
              <a:t>Reporter </a:t>
            </a:r>
            <a:r>
              <a:rPr lang="en-US" sz="1400" b="1" dirty="0"/>
              <a:t>of Problem: </a:t>
            </a:r>
          </a:p>
          <a:p>
            <a:pPr marL="0" indent="0" eaLnBrk="1" hangingPunct="1">
              <a:buFontTx/>
              <a:buNone/>
            </a:pPr>
            <a:r>
              <a:rPr lang="en-US" sz="1400" dirty="0" smtClean="0"/>
              <a:t>Pathology and Infection Prevention and Epidemiology</a:t>
            </a:r>
          </a:p>
          <a:p>
            <a:pPr marL="0" indent="0" eaLnBrk="1" hangingPunct="1">
              <a:buFontTx/>
              <a:buNone/>
            </a:pPr>
            <a:endParaRPr lang="en-US" sz="1400" dirty="0"/>
          </a:p>
          <a:p>
            <a:pPr marL="0" lvl="0" indent="0" eaLnBrk="1" hangingPunct="1">
              <a:buNone/>
            </a:pPr>
            <a:r>
              <a:rPr lang="en-US" sz="1400" b="1" dirty="0">
                <a:solidFill>
                  <a:srgbClr val="000000"/>
                </a:solidFill>
              </a:rPr>
              <a:t>Description of Solution</a:t>
            </a:r>
            <a:r>
              <a:rPr lang="en-US" sz="1400" dirty="0" smtClean="0">
                <a:solidFill>
                  <a:srgbClr val="000000"/>
                </a:solidFill>
              </a:rPr>
              <a:t>:</a:t>
            </a:r>
          </a:p>
          <a:p>
            <a:pPr marL="0" indent="0" eaLnBrk="1" hangingPunct="1">
              <a:buNone/>
            </a:pPr>
            <a:r>
              <a:rPr lang="en-US" sz="1400" dirty="0" smtClean="0">
                <a:solidFill>
                  <a:srgbClr val="000000"/>
                </a:solidFill>
              </a:rPr>
              <a:t>Set up monitor for outgoing tests. This test does not have a separate test code so a manual monitor is required. </a:t>
            </a:r>
            <a:r>
              <a:rPr lang="en-US" sz="1400" dirty="0">
                <a:solidFill>
                  <a:srgbClr val="000000"/>
                </a:solidFill>
              </a:rPr>
              <a:t>If the routine TAT is exceeded, the </a:t>
            </a:r>
            <a:endParaRPr lang="en-US" sz="1400" dirty="0" smtClean="0">
              <a:solidFill>
                <a:srgbClr val="000000"/>
              </a:solidFill>
            </a:endParaRPr>
          </a:p>
          <a:p>
            <a:pPr marL="0" indent="0" eaLnBrk="1" hangingPunct="1">
              <a:buNone/>
            </a:pPr>
            <a:endParaRPr lang="en-US" sz="1400" dirty="0"/>
          </a:p>
        </p:txBody>
      </p:sp>
      <p:sp>
        <p:nvSpPr>
          <p:cNvPr id="4" name="Rectangle 3"/>
          <p:cNvSpPr txBox="1">
            <a:spLocks noChangeArrowheads="1"/>
          </p:cNvSpPr>
          <p:nvPr/>
        </p:nvSpPr>
        <p:spPr bwMode="auto">
          <a:xfrm>
            <a:off x="4012870" y="4572000"/>
            <a:ext cx="3064293" cy="4800600"/>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None/>
            </a:pPr>
            <a:r>
              <a:rPr lang="en-US" sz="1400" b="0" dirty="0" smtClean="0">
                <a:solidFill>
                  <a:srgbClr val="000000"/>
                </a:solidFill>
              </a:rPr>
              <a:t>laboratory </a:t>
            </a:r>
            <a:r>
              <a:rPr lang="en-US" sz="1400" b="0" dirty="0">
                <a:solidFill>
                  <a:srgbClr val="000000"/>
                </a:solidFill>
              </a:rPr>
              <a:t>is called and a the </a:t>
            </a:r>
            <a:r>
              <a:rPr lang="en-US" sz="1400" b="0" dirty="0" smtClean="0">
                <a:solidFill>
                  <a:srgbClr val="000000"/>
                </a:solidFill>
              </a:rPr>
              <a:t>r</a:t>
            </a:r>
            <a:r>
              <a:rPr lang="en-US" sz="1400" b="0" dirty="0" smtClean="0"/>
              <a:t>eport requested.</a:t>
            </a:r>
            <a:endParaRPr lang="en-US" sz="1400" b="0" dirty="0"/>
          </a:p>
          <a:p>
            <a:pPr marL="0" lvl="0" indent="0" eaLnBrk="1" hangingPunct="1">
              <a:buNone/>
            </a:pPr>
            <a:endParaRPr lang="en-US" sz="1400" dirty="0"/>
          </a:p>
          <a:p>
            <a:pPr marL="0" lvl="0" indent="0" eaLnBrk="1" hangingPunct="1">
              <a:buNone/>
            </a:pPr>
            <a:r>
              <a:rPr lang="en-US" sz="1400" dirty="0" smtClean="0"/>
              <a:t>How </a:t>
            </a:r>
            <a:r>
              <a:rPr lang="en-US" sz="1400" dirty="0"/>
              <a:t>we know it worked</a:t>
            </a:r>
            <a:r>
              <a:rPr lang="en-US" sz="1400" dirty="0" smtClean="0"/>
              <a:t>?</a:t>
            </a:r>
          </a:p>
          <a:p>
            <a:pPr marL="0" lvl="0" indent="0" eaLnBrk="1" hangingPunct="1">
              <a:buNone/>
            </a:pPr>
            <a:r>
              <a:rPr lang="en-US" sz="1400" b="0" dirty="0" smtClean="0"/>
              <a:t>Reports are received in a timely manner. </a:t>
            </a:r>
          </a:p>
          <a:p>
            <a:pPr marL="0" lvl="0" indent="0" eaLnBrk="1" hangingPunct="1">
              <a:buNone/>
            </a:pPr>
            <a:endParaRPr lang="en-US" sz="1400" dirty="0"/>
          </a:p>
          <a:p>
            <a:pPr marL="0" indent="0" eaLnBrk="1" hangingPunct="1">
              <a:buNone/>
            </a:pPr>
            <a:r>
              <a:rPr lang="en-US" sz="1400" dirty="0" smtClean="0"/>
              <a:t>Areas </a:t>
            </a:r>
            <a:r>
              <a:rPr lang="en-US" sz="1400" dirty="0"/>
              <a:t>for continued improvement</a:t>
            </a:r>
            <a:r>
              <a:rPr lang="en-US" sz="1400" dirty="0" smtClean="0"/>
              <a:t>:</a:t>
            </a:r>
          </a:p>
          <a:p>
            <a:pPr marL="0" indent="0" eaLnBrk="1" hangingPunct="1">
              <a:buNone/>
            </a:pPr>
            <a:r>
              <a:rPr lang="en-US" sz="1400" b="0" dirty="0" smtClean="0"/>
              <a:t>The problem continues in that the reference laboratory indicates reports are being sent but not they are not always received. Root cause yet to be identified. Currently,  reports are faxed to two separate numbers. It was still necessary for the medical director to call the reference laboratory  to obtain the reports required for three events. We have spoken to the Medical Director of that facility about this.</a:t>
            </a:r>
          </a:p>
          <a:p>
            <a:pPr marL="0" indent="0" eaLnBrk="1" hangingPunct="1">
              <a:buNone/>
            </a:pPr>
            <a:r>
              <a:rPr lang="en-US" sz="1400" b="0" dirty="0" smtClean="0"/>
              <a:t> </a:t>
            </a:r>
            <a:endParaRPr lang="en-US" sz="1400" b="0" dirty="0"/>
          </a:p>
        </p:txBody>
      </p:sp>
      <p:sp>
        <p:nvSpPr>
          <p:cNvPr id="2" name="Rectangle 1"/>
          <p:cNvSpPr/>
          <p:nvPr/>
        </p:nvSpPr>
        <p:spPr>
          <a:xfrm>
            <a:off x="1764970" y="823355"/>
            <a:ext cx="4495799" cy="323165"/>
          </a:xfrm>
          <a:prstGeom prst="rect">
            <a:avLst/>
          </a:prstGeom>
        </p:spPr>
        <p:txBody>
          <a:bodyPr wrap="square">
            <a:spAutoFit/>
          </a:bodyPr>
          <a:lstStyle/>
          <a:p>
            <a:r>
              <a:rPr lang="en-US" dirty="0" smtClean="0"/>
              <a:t>Creutzfeldt-Jakob Disease (CJD) Testing</a:t>
            </a:r>
            <a:endParaRPr lang="en-US" dirty="0"/>
          </a:p>
        </p:txBody>
      </p:sp>
      <p:sp>
        <p:nvSpPr>
          <p:cNvPr id="6" name="Rectangle 5"/>
          <p:cNvSpPr/>
          <p:nvPr/>
        </p:nvSpPr>
        <p:spPr bwMode="auto">
          <a:xfrm>
            <a:off x="533400" y="1295400"/>
            <a:ext cx="6172200" cy="2819400"/>
          </a:xfrm>
          <a:prstGeom prst="rect">
            <a:avLst/>
          </a:prstGeom>
          <a:solidFill>
            <a:schemeClr val="bg1"/>
          </a:solidFill>
          <a:ln w="50800" cap="flat" cmpd="sng" algn="ctr">
            <a:solidFill>
              <a:schemeClr val="accent6">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dirty="0"/>
              <a:t>Since implementing the use of the spreadsheet tracking mechanism on October 27th, </a:t>
            </a:r>
            <a:r>
              <a:rPr lang="en-US" dirty="0" smtClean="0"/>
              <a:t>2014</a:t>
            </a:r>
          </a:p>
          <a:p>
            <a:pPr lvl="1"/>
            <a:endParaRPr lang="en-US" dirty="0" smtClean="0"/>
          </a:p>
          <a:p>
            <a:pPr marL="742950" lvl="1" indent="-285750">
              <a:buFont typeface="Arial" pitchFamily="34" charset="0"/>
              <a:buChar char="•"/>
            </a:pPr>
            <a:r>
              <a:rPr lang="en-US" b="0" dirty="0" smtClean="0"/>
              <a:t>Twelve </a:t>
            </a:r>
            <a:r>
              <a:rPr lang="en-US" b="0" dirty="0"/>
              <a:t>patients have been sent out since then </a:t>
            </a:r>
          </a:p>
          <a:p>
            <a:pPr marL="274320" lvl="1" indent="0">
              <a:buNone/>
            </a:pPr>
            <a:r>
              <a:rPr lang="en-US" b="0" dirty="0"/>
              <a:t>                5 reported back in less than 14 days</a:t>
            </a:r>
          </a:p>
          <a:p>
            <a:pPr marL="274320" lvl="1" indent="0">
              <a:buNone/>
            </a:pPr>
            <a:r>
              <a:rPr lang="en-US" b="0" dirty="0"/>
              <a:t>                5 were &gt;14 days </a:t>
            </a:r>
          </a:p>
          <a:p>
            <a:pPr marL="274320" lvl="1" indent="0">
              <a:buNone/>
            </a:pPr>
            <a:r>
              <a:rPr lang="en-US" b="0" dirty="0"/>
              <a:t>                2 are still awaiting results</a:t>
            </a:r>
          </a:p>
          <a:p>
            <a:pPr marL="742950" lvl="1" indent="-285750">
              <a:buFont typeface="Arial" pitchFamily="34" charset="0"/>
              <a:buChar char="•"/>
            </a:pPr>
            <a:r>
              <a:rPr lang="en-US" b="0" dirty="0" smtClean="0"/>
              <a:t>Dr. </a:t>
            </a:r>
            <a:r>
              <a:rPr lang="en-US" b="0" dirty="0"/>
              <a:t>Keren, as Medical </a:t>
            </a:r>
            <a:r>
              <a:rPr lang="en-US" b="0" dirty="0" smtClean="0"/>
              <a:t>Director, </a:t>
            </a:r>
            <a:r>
              <a:rPr lang="en-US" b="0" dirty="0"/>
              <a:t>has had to follow up 3 </a:t>
            </a:r>
            <a:r>
              <a:rPr lang="en-US" b="0" dirty="0" smtClean="0"/>
              <a:t>times.</a:t>
            </a:r>
            <a:endParaRPr lang="en-US" b="0" dirty="0"/>
          </a:p>
        </p:txBody>
      </p:sp>
    </p:spTree>
    <p:extLst>
      <p:ext uri="{BB962C8B-B14F-4D97-AF65-F5344CB8AC3E}">
        <p14:creationId xmlns:p14="http://schemas.microsoft.com/office/powerpoint/2010/main" val="41141350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69452" y="152400"/>
            <a:ext cx="6584950" cy="490537"/>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a:solidFill>
                  <a:schemeClr val="accent2"/>
                </a:solidFill>
              </a:rPr>
              <a:t>Clinical Pathology Patient Care </a:t>
            </a:r>
            <a:r>
              <a:rPr lang="en-US" sz="1400" b="1" dirty="0" smtClean="0">
                <a:solidFill>
                  <a:schemeClr val="accent2"/>
                </a:solidFill>
              </a:rPr>
              <a:t>Quality</a:t>
            </a:r>
            <a:br>
              <a:rPr lang="en-US" sz="1400" b="1" dirty="0" smtClean="0">
                <a:solidFill>
                  <a:schemeClr val="accent2"/>
                </a:solidFill>
              </a:rPr>
            </a:br>
            <a:r>
              <a:rPr lang="en-US" sz="1400" b="1" dirty="0" smtClean="0">
                <a:solidFill>
                  <a:schemeClr val="accent2"/>
                </a:solidFill>
              </a:rPr>
              <a:t>Hematology</a:t>
            </a:r>
            <a:r>
              <a:rPr lang="en-US" sz="1400" b="1" u="sng" dirty="0">
                <a:solidFill>
                  <a:schemeClr val="accent2"/>
                </a:solidFill>
              </a:rPr>
              <a:t/>
            </a:r>
            <a:br>
              <a:rPr lang="en-US" sz="1400" b="1" u="sng" dirty="0">
                <a:solidFill>
                  <a:schemeClr val="accent2"/>
                </a:solidFill>
              </a:rPr>
            </a:br>
            <a:endParaRPr lang="en-US" sz="1400" dirty="0" smtClean="0"/>
          </a:p>
        </p:txBody>
      </p:sp>
      <p:sp>
        <p:nvSpPr>
          <p:cNvPr id="3" name="Content Placeholder 5"/>
          <p:cNvSpPr>
            <a:spLocks noGrp="1" noChangeArrowheads="1"/>
          </p:cNvSpPr>
          <p:nvPr>
            <p:ph idx="1"/>
          </p:nvPr>
        </p:nvSpPr>
        <p:spPr>
          <a:xfrm>
            <a:off x="340242" y="4586176"/>
            <a:ext cx="6670158" cy="4786423"/>
          </a:xfrm>
          <a:prstGeom prst="rect">
            <a:avLst/>
          </a:prstGeom>
          <a:ln>
            <a:solidFill>
              <a:schemeClr val="tx1"/>
            </a:solidFill>
          </a:ln>
        </p:spPr>
        <p:txBody>
          <a:bodyPr/>
          <a:lstStyle/>
          <a:p>
            <a:pPr marL="0" indent="0" eaLnBrk="1" hangingPunct="1">
              <a:buFontTx/>
              <a:buNone/>
            </a:pPr>
            <a:r>
              <a:rPr lang="en-US" sz="1600" b="1" dirty="0"/>
              <a:t>Description of Problem: </a:t>
            </a:r>
          </a:p>
          <a:p>
            <a:pPr marL="0" indent="0" eaLnBrk="1" hangingPunct="1">
              <a:buFontTx/>
              <a:buNone/>
            </a:pPr>
            <a:r>
              <a:rPr lang="en-US" sz="1600" dirty="0"/>
              <a:t>The Hematology lab created specific parameters related to the complete blood count (CBC) that reflex to the pathologist for a review starting in 2005</a:t>
            </a:r>
            <a:r>
              <a:rPr lang="en-US" sz="1600" dirty="0" smtClean="0"/>
              <a:t>. There is an increasing number of Path Rev ordered. </a:t>
            </a:r>
          </a:p>
          <a:p>
            <a:pPr marL="0" indent="0" eaLnBrk="1" hangingPunct="1">
              <a:buFontTx/>
              <a:buNone/>
            </a:pPr>
            <a:endParaRPr lang="en-US" sz="1600" dirty="0" smtClean="0"/>
          </a:p>
          <a:p>
            <a:pPr marL="0" indent="0" eaLnBrk="1" hangingPunct="1">
              <a:buFontTx/>
              <a:buNone/>
            </a:pPr>
            <a:endParaRPr lang="en-US" sz="1600" dirty="0"/>
          </a:p>
          <a:p>
            <a:pPr marL="0" indent="0" eaLnBrk="1" hangingPunct="1">
              <a:buFontTx/>
              <a:buNone/>
            </a:pPr>
            <a:r>
              <a:rPr lang="en-US" sz="1600" b="1" dirty="0"/>
              <a:t>Impact of Problem: </a:t>
            </a:r>
          </a:p>
          <a:p>
            <a:pPr marL="0" indent="0" eaLnBrk="1" hangingPunct="1">
              <a:buFontTx/>
              <a:buNone/>
            </a:pPr>
            <a:r>
              <a:rPr lang="en-US" sz="1600" dirty="0"/>
              <a:t>Inappropriate requests increase cost due to the additional pathologist review (path-rev) and impair the turnaround time for patients that require a pathologist review since there is no way to prioritize these if all of the slides are reviewed</a:t>
            </a:r>
            <a:r>
              <a:rPr lang="en-US" sz="1600" dirty="0" smtClean="0"/>
              <a:t>.</a:t>
            </a:r>
          </a:p>
          <a:p>
            <a:pPr marL="0" indent="0" eaLnBrk="1" hangingPunct="1">
              <a:buFontTx/>
              <a:buNone/>
            </a:pPr>
            <a:endParaRPr lang="en-US" sz="1600" b="1" dirty="0" smtClean="0"/>
          </a:p>
          <a:p>
            <a:pPr marL="0" indent="0" eaLnBrk="1" hangingPunct="1">
              <a:buFontTx/>
              <a:buNone/>
            </a:pPr>
            <a:endParaRPr lang="en-US" sz="1600" b="1" dirty="0"/>
          </a:p>
          <a:p>
            <a:pPr marL="0" indent="0" eaLnBrk="1" hangingPunct="1">
              <a:buFontTx/>
              <a:buNone/>
            </a:pPr>
            <a:r>
              <a:rPr lang="en-US" sz="1600" b="1" dirty="0" smtClean="0"/>
              <a:t>Reporter </a:t>
            </a:r>
            <a:r>
              <a:rPr lang="en-US" sz="1600" b="1" dirty="0"/>
              <a:t>of Problem: </a:t>
            </a:r>
          </a:p>
          <a:p>
            <a:pPr marL="0" indent="0" eaLnBrk="1" hangingPunct="1">
              <a:buFontTx/>
              <a:buNone/>
            </a:pPr>
            <a:r>
              <a:rPr lang="en-US" sz="1600" dirty="0"/>
              <a:t>Hematology </a:t>
            </a:r>
            <a:r>
              <a:rPr lang="en-US" sz="1600" dirty="0" smtClean="0"/>
              <a:t>Pathologists/Staff</a:t>
            </a:r>
          </a:p>
          <a:p>
            <a:pPr marL="0" indent="0" eaLnBrk="1" hangingPunct="1">
              <a:buFontTx/>
              <a:buNone/>
            </a:pPr>
            <a:endParaRPr lang="en-US" sz="1600" dirty="0"/>
          </a:p>
          <a:p>
            <a:pPr marL="0" indent="0" eaLnBrk="1" hangingPunct="1">
              <a:buFontTx/>
              <a:buNone/>
            </a:pPr>
            <a:endParaRPr lang="en-US" sz="1600" dirty="0"/>
          </a:p>
        </p:txBody>
      </p:sp>
      <p:pic>
        <p:nvPicPr>
          <p:cNvPr id="2050" name="Picture 1" descr="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1" y="1302615"/>
            <a:ext cx="6934200" cy="3105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197577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69452" y="228600"/>
            <a:ext cx="6584950" cy="414337"/>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a:solidFill>
                  <a:schemeClr val="accent2"/>
                </a:solidFill>
              </a:rPr>
              <a:t>Clinical Pathology Patient Care </a:t>
            </a:r>
            <a:r>
              <a:rPr lang="en-US" sz="1400" b="1" dirty="0" smtClean="0">
                <a:solidFill>
                  <a:schemeClr val="accent2"/>
                </a:solidFill>
              </a:rPr>
              <a:t>Quality</a:t>
            </a:r>
            <a:br>
              <a:rPr lang="en-US" sz="1400" b="1" dirty="0" smtClean="0">
                <a:solidFill>
                  <a:schemeClr val="accent2"/>
                </a:solidFill>
              </a:rPr>
            </a:br>
            <a:r>
              <a:rPr lang="en-US" sz="1400" b="1" dirty="0" smtClean="0">
                <a:solidFill>
                  <a:schemeClr val="accent2"/>
                </a:solidFill>
              </a:rPr>
              <a:t>Hematology - Continued</a:t>
            </a: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endParaRPr lang="en-US" sz="1400" dirty="0" smtClean="0"/>
          </a:p>
        </p:txBody>
      </p:sp>
      <p:sp>
        <p:nvSpPr>
          <p:cNvPr id="4" name="Rectangle 3"/>
          <p:cNvSpPr txBox="1">
            <a:spLocks noChangeArrowheads="1"/>
          </p:cNvSpPr>
          <p:nvPr/>
        </p:nvSpPr>
        <p:spPr bwMode="auto">
          <a:xfrm>
            <a:off x="381000" y="3657600"/>
            <a:ext cx="6553200" cy="5766594"/>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None/>
            </a:pPr>
            <a:r>
              <a:rPr lang="en-US" sz="1600" dirty="0">
                <a:solidFill>
                  <a:srgbClr val="000000"/>
                </a:solidFill>
              </a:rPr>
              <a:t>Interventions to Date</a:t>
            </a:r>
            <a:r>
              <a:rPr lang="en-US" sz="1600" dirty="0" smtClean="0">
                <a:solidFill>
                  <a:srgbClr val="000000"/>
                </a:solidFill>
              </a:rPr>
              <a:t>:</a:t>
            </a:r>
          </a:p>
          <a:p>
            <a:pPr marL="0" indent="0" eaLnBrk="1" hangingPunct="1">
              <a:buNone/>
            </a:pPr>
            <a:r>
              <a:rPr lang="en-US" sz="1600" dirty="0" smtClean="0">
                <a:solidFill>
                  <a:srgbClr val="000000"/>
                </a:solidFill>
              </a:rPr>
              <a:t> </a:t>
            </a:r>
            <a:endParaRPr lang="en-US" sz="1600" dirty="0">
              <a:solidFill>
                <a:srgbClr val="000000"/>
              </a:solidFill>
            </a:endParaRPr>
          </a:p>
          <a:p>
            <a:pPr lvl="0"/>
            <a:r>
              <a:rPr lang="en-US" sz="1600" b="0" dirty="0"/>
              <a:t>Nov 2014:  Eliminated the ability to Path Rev on standing order   </a:t>
            </a:r>
          </a:p>
          <a:p>
            <a:pPr lvl="0"/>
            <a:r>
              <a:rPr lang="en-US" sz="1600" b="0" dirty="0"/>
              <a:t>Nov 2014:  Implemented tech verification of positive crystals </a:t>
            </a:r>
          </a:p>
          <a:p>
            <a:pPr lvl="0"/>
            <a:r>
              <a:rPr lang="en-US" sz="1600" b="0" dirty="0"/>
              <a:t>Jan 2015:   Eliminated sending &lt;65 MCVs  the first time it was seen for Path reviews.</a:t>
            </a:r>
          </a:p>
          <a:p>
            <a:pPr marL="0" indent="0" eaLnBrk="1" hangingPunct="1">
              <a:buNone/>
            </a:pPr>
            <a:endParaRPr lang="en-US" sz="1600" b="0" dirty="0" smtClean="0">
              <a:solidFill>
                <a:srgbClr val="000000"/>
              </a:solidFill>
            </a:endParaRPr>
          </a:p>
          <a:p>
            <a:pPr marL="0" indent="0" eaLnBrk="1" hangingPunct="1">
              <a:buNone/>
            </a:pPr>
            <a:endParaRPr lang="en-US" sz="1600" b="0" dirty="0">
              <a:solidFill>
                <a:srgbClr val="000000"/>
              </a:solidFill>
            </a:endParaRPr>
          </a:p>
          <a:p>
            <a:pPr marL="0" indent="0" eaLnBrk="1" hangingPunct="1">
              <a:buFontTx/>
              <a:buNone/>
            </a:pPr>
            <a:r>
              <a:rPr lang="en-US" sz="1600" kern="0" dirty="0" smtClean="0">
                <a:solidFill>
                  <a:srgbClr val="000000"/>
                </a:solidFill>
              </a:rPr>
              <a:t>Assessment of Interventions Implemented:</a:t>
            </a:r>
            <a:endParaRPr lang="en-US" sz="1600" kern="0" dirty="0">
              <a:solidFill>
                <a:srgbClr val="000000"/>
              </a:solidFill>
            </a:endParaRPr>
          </a:p>
          <a:p>
            <a:pPr marL="0" indent="0" eaLnBrk="1" hangingPunct="1">
              <a:buFontTx/>
              <a:buNone/>
            </a:pPr>
            <a:r>
              <a:rPr lang="en-US" sz="1600" b="0" dirty="0" smtClean="0">
                <a:solidFill>
                  <a:srgbClr val="000000"/>
                </a:solidFill>
              </a:rPr>
              <a:t>After an initial reduction in the number of Path Rev requests in November 2014, the number has continued to rise. </a:t>
            </a:r>
          </a:p>
          <a:p>
            <a:pPr marL="0" indent="0" eaLnBrk="1" hangingPunct="1">
              <a:buFontTx/>
              <a:buNone/>
            </a:pPr>
            <a:endParaRPr lang="en-US" sz="1600" b="0" dirty="0" smtClean="0">
              <a:solidFill>
                <a:srgbClr val="000000"/>
              </a:solidFill>
            </a:endParaRPr>
          </a:p>
          <a:p>
            <a:pPr marL="0" indent="0" eaLnBrk="1" hangingPunct="1">
              <a:buFontTx/>
              <a:buNone/>
            </a:pPr>
            <a:endParaRPr lang="en-US" sz="1600" b="0" dirty="0" smtClean="0">
              <a:solidFill>
                <a:srgbClr val="000000"/>
              </a:solidFill>
            </a:endParaRPr>
          </a:p>
          <a:p>
            <a:pPr marL="0" indent="0" eaLnBrk="1" hangingPunct="1">
              <a:buFontTx/>
              <a:buNone/>
            </a:pPr>
            <a:r>
              <a:rPr lang="en-US" sz="1600" dirty="0" smtClean="0">
                <a:solidFill>
                  <a:srgbClr val="000000"/>
                </a:solidFill>
              </a:rPr>
              <a:t>Areas </a:t>
            </a:r>
            <a:r>
              <a:rPr lang="en-US" sz="1600" dirty="0">
                <a:solidFill>
                  <a:srgbClr val="000000"/>
                </a:solidFill>
              </a:rPr>
              <a:t>for continued improvement</a:t>
            </a:r>
            <a:r>
              <a:rPr lang="en-US" sz="1600" dirty="0" smtClean="0">
                <a:solidFill>
                  <a:srgbClr val="000000"/>
                </a:solidFill>
              </a:rPr>
              <a:t>:</a:t>
            </a:r>
          </a:p>
          <a:p>
            <a:pPr marL="0" indent="0" eaLnBrk="1" hangingPunct="1">
              <a:buFontTx/>
              <a:buNone/>
            </a:pPr>
            <a:r>
              <a:rPr lang="en-US" sz="1600" b="0" dirty="0" smtClean="0">
                <a:solidFill>
                  <a:srgbClr val="000000"/>
                </a:solidFill>
              </a:rPr>
              <a:t>Add a parameter to the report to include the number of tests avoided to get a better picture of the workload.</a:t>
            </a:r>
          </a:p>
          <a:p>
            <a:pPr marL="0" indent="0" eaLnBrk="1" hangingPunct="1">
              <a:buFontTx/>
              <a:buNone/>
            </a:pPr>
            <a:r>
              <a:rPr lang="en-US" sz="1600" b="0" dirty="0" smtClean="0">
                <a:solidFill>
                  <a:srgbClr val="000000"/>
                </a:solidFill>
              </a:rPr>
              <a:t>Consider additional options for reducing the number of Path Rev requests</a:t>
            </a:r>
            <a:r>
              <a:rPr lang="en-US" sz="1400" b="0" dirty="0" smtClean="0">
                <a:solidFill>
                  <a:srgbClr val="000000"/>
                </a:solidFill>
              </a:rPr>
              <a:t>. </a:t>
            </a:r>
            <a:endParaRPr lang="en-US" sz="1400" b="0" dirty="0">
              <a:solidFill>
                <a:srgbClr val="000000"/>
              </a:solidFill>
            </a:endParaRPr>
          </a:p>
        </p:txBody>
      </p:sp>
      <p:pic>
        <p:nvPicPr>
          <p:cNvPr id="3074" name="Picture 2" descr="image0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762000"/>
            <a:ext cx="5724525" cy="240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476184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66788" rtl="0" eaLnBrk="1" fontAlgn="base" latinLnBrk="0" hangingPunct="1">
          <a:lnSpc>
            <a:spcPct val="100000"/>
          </a:lnSpc>
          <a:spcBef>
            <a:spcPct val="0"/>
          </a:spcBef>
          <a:spcAft>
            <a:spcPct val="0"/>
          </a:spcAft>
          <a:buClrTx/>
          <a:buSzTx/>
          <a:buFontTx/>
          <a:buNone/>
          <a:tabLst/>
          <a:defRPr kumimoji="0" lang="en-US" sz="15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66788" rtl="0" eaLnBrk="1" fontAlgn="base" latinLnBrk="0" hangingPunct="1">
          <a:lnSpc>
            <a:spcPct val="100000"/>
          </a:lnSpc>
          <a:spcBef>
            <a:spcPct val="0"/>
          </a:spcBef>
          <a:spcAft>
            <a:spcPct val="0"/>
          </a:spcAft>
          <a:buClrTx/>
          <a:buSzTx/>
          <a:buFontTx/>
          <a:buNone/>
          <a:tabLst/>
          <a:defRPr kumimoji="0" lang="en-US" sz="15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16134</TotalTime>
  <Words>1212</Words>
  <Application>Microsoft Office PowerPoint</Application>
  <PresentationFormat>Custom</PresentationFormat>
  <Paragraphs>304</Paragraphs>
  <Slides>12</Slides>
  <Notes>4</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Default Design</vt:lpstr>
      <vt:lpstr>PowerPoint Presentation</vt:lpstr>
      <vt:lpstr>PowerPoint Presentation</vt:lpstr>
      <vt:lpstr>Clinical Pathology Patient Care Quality  Blood Bank</vt:lpstr>
      <vt:lpstr>Clinical Pathology Patient Care Quality Chemistry Emergency Services – Adult </vt:lpstr>
      <vt:lpstr>Clinical Pathology Patient Care Quality Phlebotomy – Outpatient Cancer Center</vt:lpstr>
      <vt:lpstr>Clinical Pathology Patient Care Quality Phlebotomy – Outpatient Cancer Center Continued </vt:lpstr>
      <vt:lpstr>  Clinical Pathology Patient Care Quality Send Out Testing </vt:lpstr>
      <vt:lpstr>  Clinical Pathology Patient Care Quality Hematology </vt:lpstr>
      <vt:lpstr>  Clinical Pathology Patient Care Quality Hematology - Continued  </vt:lpstr>
      <vt:lpstr>  Clinical Pathology Patient Care Quality Microbiology  </vt:lpstr>
      <vt:lpstr>  Clinical Pathology-Current Projects **This is a highlight of projects ongoing in the CP labs.  This list is not meant to be all inclusive of every activity occurring in the department. </vt:lpstr>
      <vt:lpstr>PowerPoint Presentation</vt:lpstr>
    </vt:vector>
  </TitlesOfParts>
  <Company>University of Michigan Medical Center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University of Michigan</dc:creator>
  <cp:lastModifiedBy>Butch, Suzanne</cp:lastModifiedBy>
  <cp:revision>982</cp:revision>
  <cp:lastPrinted>2014-09-26T13:00:21Z</cp:lastPrinted>
  <dcterms:created xsi:type="dcterms:W3CDTF">2008-09-25T21:02:44Z</dcterms:created>
  <dcterms:modified xsi:type="dcterms:W3CDTF">2015-04-07T11:18:36Z</dcterms:modified>
</cp:coreProperties>
</file>