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6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2B94"/>
    <a:srgbClr val="17045C"/>
    <a:srgbClr val="000099"/>
    <a:srgbClr val="14146E"/>
    <a:srgbClr val="040416"/>
    <a:srgbClr val="0B0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5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668D8-184B-40D2-A91C-61C6B7A46633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E5428-A30D-406E-84A2-4E0221125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3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9F3C-6F9D-448A-9537-CA87F0F122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3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1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8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2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6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2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2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5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0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E540A-2D6D-4D37-903F-6D29ED484D5C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BB0D1-981B-4F62-8FE1-6F0757189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  <a:t>Faculty Affairs Restructure</a:t>
            </a:r>
            <a:b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</a:br>
            <a: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  <a:t>Department of Pathology</a:t>
            </a:r>
            <a:endParaRPr lang="en-US" sz="3200" b="1" dirty="0">
              <a:solidFill>
                <a:srgbClr val="FFFF00"/>
              </a:solidFill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25550"/>
            <a:ext cx="9067800" cy="3733800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u="sng" dirty="0" smtClean="0">
                <a:solidFill>
                  <a:schemeClr val="bg1"/>
                </a:solidFill>
                <a:latin typeface="Helvetica Neue"/>
                <a:cs typeface="Helvetica Neue"/>
              </a:rPr>
              <a:t>Previous Model</a:t>
            </a: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: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Henry Appelman (Chair, Department of Pathology Advisory Committee on Appointments, Promotions, and Tenure – ACAPT)</a:t>
            </a:r>
          </a:p>
          <a:p>
            <a:pPr lvl="1"/>
            <a:endParaRPr lang="en-US" dirty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Departmental ACAPT (Cho, Kunkel, Lowe, Varani)</a:t>
            </a:r>
          </a:p>
          <a:p>
            <a:pPr lvl="1"/>
            <a:endParaRPr lang="en-US" dirty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Administrative Support:  Laura Blythe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77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Department has grown – we now have approximately 150 faculty members!</a:t>
            </a:r>
          </a:p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Appointments and promotions process has increased in complexity </a:t>
            </a:r>
          </a:p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Preparing appointment and promotion materials is too big a job for one person</a:t>
            </a:r>
          </a:p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ACAPT membership should rotate periodically </a:t>
            </a:r>
            <a:r>
              <a:rPr lang="en-US" dirty="0" smtClean="0">
                <a:solidFill>
                  <a:schemeClr val="bg1"/>
                </a:solidFill>
              </a:rPr>
              <a:t>and more fully represent faculty in AP, SP, and sponsored programs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  <a:t>Department of Pathology</a:t>
            </a:r>
            <a:b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</a:br>
            <a:r>
              <a:rPr lang="en-US" sz="3200" b="1" dirty="0" smtClean="0">
                <a:solidFill>
                  <a:srgbClr val="FFFF00"/>
                </a:solidFill>
                <a:latin typeface="Helvetica Neue"/>
                <a:cs typeface="Helvetica Neue"/>
              </a:rPr>
              <a:t>Faculty Affairs – Why Restructure?</a:t>
            </a:r>
            <a:endParaRPr lang="en-US" sz="3200" b="1" dirty="0">
              <a:solidFill>
                <a:srgbClr val="FFFF00"/>
              </a:solidFill>
              <a:latin typeface="Helvetica Neue"/>
              <a:cs typeface="Helvetica Neue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11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925550"/>
            <a:ext cx="90678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u="sng" dirty="0" smtClean="0">
                <a:solidFill>
                  <a:schemeClr val="bg1"/>
                </a:solidFill>
                <a:latin typeface="Helvetica Neue"/>
                <a:cs typeface="Helvetica Neue"/>
              </a:rPr>
              <a:t>New Model</a:t>
            </a: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:</a:t>
            </a:r>
          </a:p>
          <a:p>
            <a:pPr lvl="1" algn="l"/>
            <a:endParaRPr lang="en-US" dirty="0" smtClean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marL="801688" lvl="1" indent="-344488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Faculty Affairs Team:  Appelman, Greenson, Lukacs</a:t>
            </a:r>
          </a:p>
          <a:p>
            <a:pPr lvl="1" algn="l"/>
            <a:endParaRPr lang="en-US" dirty="0" smtClean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marL="801688" lvl="1" indent="-344488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Departmental ACAPT (Appelman, Greenson, Lukacs, </a:t>
            </a:r>
            <a:r>
              <a:rPr lang="en-US" dirty="0" err="1" smtClean="0">
                <a:solidFill>
                  <a:schemeClr val="bg1"/>
                </a:solidFill>
                <a:latin typeface="Helvetica Neue"/>
                <a:cs typeface="Helvetica Neue"/>
              </a:rPr>
              <a:t>Fullen</a:t>
            </a: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, Lim, </a:t>
            </a:r>
            <a:r>
              <a:rPr lang="en-US" dirty="0" err="1" smtClean="0">
                <a:solidFill>
                  <a:schemeClr val="bg1"/>
                </a:solidFill>
                <a:latin typeface="Helvetica Neue"/>
                <a:cs typeface="Helvetica Neue"/>
              </a:rPr>
              <a:t>Duckett</a:t>
            </a: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) – thanks to Varani, Lowe, Kunkel for many years of service</a:t>
            </a:r>
            <a:endParaRPr lang="en-US" dirty="0" smtClean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lvl="1" algn="l"/>
            <a:endParaRPr lang="en-US" dirty="0" smtClean="0">
              <a:solidFill>
                <a:schemeClr val="bg1"/>
              </a:solidFill>
              <a:latin typeface="Helvetica Neue"/>
              <a:cs typeface="Helvetica Neue"/>
            </a:endParaRPr>
          </a:p>
          <a:p>
            <a:pPr marL="858838" lvl="1" indent="-401638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Helvetica Neue"/>
                <a:cs typeface="Helvetica Neue"/>
              </a:rPr>
              <a:t>Administrative Support:  Sarah Dudley-Short</a:t>
            </a:r>
          </a:p>
          <a:p>
            <a:pPr lvl="1" algn="l"/>
            <a:endParaRPr lang="en-US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FFFF00"/>
                </a:solidFill>
                <a:latin typeface="Helvetica Neue"/>
                <a:cs typeface="Helvetica Neue"/>
              </a:rPr>
              <a:t>Faculty Affairs Restructure</a:t>
            </a:r>
            <a:br>
              <a:rPr lang="en-US" sz="3200" b="1" smtClean="0">
                <a:solidFill>
                  <a:srgbClr val="FFFF00"/>
                </a:solidFill>
                <a:latin typeface="Helvetica Neue"/>
                <a:cs typeface="Helvetica Neue"/>
              </a:rPr>
            </a:br>
            <a:r>
              <a:rPr lang="en-US" sz="3200" b="1" smtClean="0">
                <a:solidFill>
                  <a:srgbClr val="FFFF00"/>
                </a:solidFill>
                <a:latin typeface="Helvetica Neue"/>
                <a:cs typeface="Helvetica Neue"/>
              </a:rPr>
              <a:t>Department of Pathology</a:t>
            </a:r>
            <a:endParaRPr lang="en-US" sz="3200" b="1" dirty="0">
              <a:solidFill>
                <a:srgbClr val="FFFF00"/>
              </a:solidFill>
              <a:latin typeface="Helvetica Neue"/>
              <a:cs typeface="Helvetica Neue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92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20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Career Development and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Mentoring Initiatives – Mentoring Committees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Instructional Track Assistant Professors </a:t>
            </a:r>
            <a:r>
              <a:rPr lang="en-US" sz="2800" dirty="0" smtClean="0">
                <a:solidFill>
                  <a:schemeClr val="bg1"/>
                </a:solidFill>
              </a:rPr>
              <a:t>(assisted by Cho</a:t>
            </a:r>
            <a:r>
              <a:rPr lang="en-US" sz="2800" dirty="0" smtClean="0">
                <a:solidFill>
                  <a:schemeClr val="bg1"/>
                </a:solidFill>
              </a:rPr>
              <a:t>, Lukacs, </a:t>
            </a:r>
            <a:r>
              <a:rPr lang="en-US" sz="2800" dirty="0" err="1" smtClean="0">
                <a:solidFill>
                  <a:schemeClr val="bg1"/>
                </a:solidFill>
              </a:rPr>
              <a:t>Duckett</a:t>
            </a:r>
            <a:r>
              <a:rPr lang="en-US" sz="2800" dirty="0" smtClean="0">
                <a:solidFill>
                  <a:schemeClr val="bg1"/>
                </a:solidFill>
              </a:rPr>
              <a:t>) – part of onboarding process for new faculty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Committee members will be selected in consultation with the junior faculty member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Committees will meet 1-2 times annually to:</a:t>
            </a:r>
            <a:endParaRPr lang="en-US" sz="2800" dirty="0"/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offer guidance regarding laboratory focus and quality of </a:t>
            </a:r>
            <a:r>
              <a:rPr lang="en-US" sz="2400" dirty="0" smtClean="0">
                <a:solidFill>
                  <a:schemeClr val="bg1"/>
                </a:solidFill>
              </a:rPr>
              <a:t>science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provide critical review of project choices, direction and appropriateness of funding applications </a:t>
            </a:r>
            <a:r>
              <a:rPr lang="en-US" sz="2400" dirty="0" smtClean="0">
                <a:solidFill>
                  <a:schemeClr val="bg1"/>
                </a:solidFill>
              </a:rPr>
              <a:t>strategy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facilitate relevant collaborations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Committee Chair will provide a brief summary of recommendations from each meeting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40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2763" indent="-51276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Assistant and Associate Professors</a:t>
            </a:r>
          </a:p>
          <a:p>
            <a:pPr marL="512763" indent="-51276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Intended to augment annual reviews with Division Directors</a:t>
            </a:r>
          </a:p>
          <a:p>
            <a:pPr marL="512763" indent="-51276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Each CV (submitted in uniform format each summer) will be reviewed by at least two departmental ACAPT members familiar with relevant promotion track</a:t>
            </a:r>
          </a:p>
          <a:p>
            <a:pPr marL="512763" indent="-51276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Brief feedback will be provided through a standard form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9220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Career Development and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Mentoring Initiatives – Annual CV Review</a:t>
            </a:r>
            <a:endParaRPr lang="en-US" sz="3600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99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Junior faculty have expressed interest in career development/mentoring activities</a:t>
            </a:r>
          </a:p>
          <a:p>
            <a:pPr marL="569913" indent="-569913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Recently promoted Associate Professors may have useful advice for Assistant Professors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Raj Patel (Lauren Smith, Scott Owens)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Other ideas welcome!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9220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Career Development and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Mentoring Initiatives – Peer to Peer Advising</a:t>
            </a:r>
            <a:endParaRPr lang="en-US" sz="3600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  <a:ln w="38100">
            <a:solidFill>
              <a:srgbClr val="DB2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69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312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Faculty Affairs Restructure Department of Pathology</vt:lpstr>
      <vt:lpstr>Department of Pathology Faculty Affairs – Why Restructure?</vt:lpstr>
      <vt:lpstr>PowerPoint Presentation</vt:lpstr>
      <vt:lpstr>Career Development and  Mentoring Initiatives – Mentoring Committees</vt:lpstr>
      <vt:lpstr>Career Development and  Mentoring Initiatives – Annual CV Review</vt:lpstr>
      <vt:lpstr>Career Development and  Mentoring Initiatives – Peer to Peer Advising</vt:lpstr>
    </vt:vector>
  </TitlesOfParts>
  <Company>University of Michigan Hospital and Health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Affairs Restructure Department of Pathology</dc:title>
  <dc:creator>Cho, Kathleen</dc:creator>
  <cp:lastModifiedBy>Cho, Kathleen</cp:lastModifiedBy>
  <cp:revision>10</cp:revision>
  <dcterms:created xsi:type="dcterms:W3CDTF">2013-11-25T21:04:47Z</dcterms:created>
  <dcterms:modified xsi:type="dcterms:W3CDTF">2013-11-26T19:14:24Z</dcterms:modified>
</cp:coreProperties>
</file>