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5" r:id="rId3"/>
    <p:sldId id="266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7E0463-7FC0-4974-B1A0-5B1E4D2729F9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D1FDE9-890C-455A-89D5-6A5EE0B0F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2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82" tIns="46487" rIns="92982" bIns="46487" anchor="b"/>
          <a:lstStyle/>
          <a:p>
            <a:pPr algn="r" defTabSz="928772"/>
            <a:fld id="{865868A6-2CCB-479C-BF29-C9FE2FB256D0}" type="slidenum">
              <a:rPr lang="en-US" sz="1200"/>
              <a:pPr algn="r" defTabSz="928772"/>
              <a:t>2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2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59" tIns="46478" rIns="92959" bIns="46478" anchor="b"/>
          <a:lstStyle/>
          <a:p>
            <a:pPr algn="r" defTabSz="928772"/>
            <a:fld id="{4C798801-400A-4E26-B692-B0FCCA5A5DC1}" type="slidenum">
              <a:rPr lang="en-US" sz="1200"/>
              <a:pPr algn="r" defTabSz="928772"/>
              <a:t>2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0663" y="862013"/>
            <a:ext cx="4056062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59" tIns="46478" rIns="92959" bIns="46478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2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82" tIns="46487" rIns="92982" bIns="46487" anchor="b"/>
          <a:lstStyle/>
          <a:p>
            <a:pPr algn="r" defTabSz="928772"/>
            <a:fld id="{865868A6-2CCB-479C-BF29-C9FE2FB256D0}" type="slidenum">
              <a:rPr lang="en-US" sz="1200"/>
              <a:pPr algn="r" defTabSz="928772"/>
              <a:t>3</a:t>
            </a:fld>
            <a:endParaRPr lang="en-US" sz="1200" dirty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2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59" tIns="46478" rIns="92959" bIns="46478" anchor="b"/>
          <a:lstStyle/>
          <a:p>
            <a:pPr algn="r" defTabSz="928772"/>
            <a:fld id="{4C798801-400A-4E26-B692-B0FCCA5A5DC1}" type="slidenum">
              <a:rPr lang="en-US" sz="1200"/>
              <a:pPr algn="r" defTabSz="928772"/>
              <a:t>3</a:t>
            </a:fld>
            <a:endParaRPr lang="en-US" sz="1200" dirty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0663" y="862013"/>
            <a:ext cx="4056062" cy="3043237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959" tIns="46478" rIns="92959" bIns="46478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927F12-EB2C-42F0-891D-D1BB6080CDC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3200401"/>
          </a:xfrm>
        </p:spPr>
        <p:txBody>
          <a:bodyPr/>
          <a:lstStyle/>
          <a:p>
            <a:r>
              <a:rPr lang="en-US" sz="6000" dirty="0" smtClean="0"/>
              <a:t>Pathology Faculty Meeting - Financials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5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2" y="827232"/>
            <a:ext cx="8929688" cy="557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-4949" y="228600"/>
            <a:ext cx="9143999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FY14 </a:t>
            </a:r>
            <a:r>
              <a:rPr lang="en-US" sz="2800" b="1" dirty="0" smtClean="0"/>
              <a:t>October MTD </a:t>
            </a:r>
            <a:r>
              <a:rPr lang="en-US" sz="2800" b="1" dirty="0"/>
              <a:t>Financials</a:t>
            </a:r>
            <a:endParaRPr lang="en-US" sz="28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3352800" y="2895600"/>
            <a:ext cx="685800" cy="51435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43400" y="5257800"/>
            <a:ext cx="685800" cy="56515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382000" y="5867282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7823"/>
            <a:ext cx="9144000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</a:t>
            </a:r>
            <a:r>
              <a:rPr lang="en-US" sz="2800" b="1" dirty="0" smtClean="0"/>
              <a:t>FY14 October YTD Financials</a:t>
            </a:r>
          </a:p>
        </p:txBody>
      </p:sp>
      <p:sp>
        <p:nvSpPr>
          <p:cNvPr id="3" name="Oval 2"/>
          <p:cNvSpPr/>
          <p:nvPr/>
        </p:nvSpPr>
        <p:spPr>
          <a:xfrm>
            <a:off x="3429000" y="2915392"/>
            <a:ext cx="6477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09803" y="5257800"/>
            <a:ext cx="685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364124" y="5858989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56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57487"/>
            <a:ext cx="8872784" cy="545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7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Pathology Fiscal Year </a:t>
            </a:r>
            <a:r>
              <a:rPr lang="en-US" sz="3600" dirty="0" smtClean="0"/>
              <a:t>Comparison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78243"/>
              </p:ext>
            </p:extLst>
          </p:nvPr>
        </p:nvGraphicFramePr>
        <p:xfrm>
          <a:off x="381000" y="1142998"/>
          <a:ext cx="8305800" cy="5181602"/>
        </p:xfrm>
        <a:graphic>
          <a:graphicData uri="http://schemas.openxmlformats.org/drawingml/2006/table">
            <a:tbl>
              <a:tblPr/>
              <a:tblGrid>
                <a:gridCol w="2963572"/>
                <a:gridCol w="1891227"/>
                <a:gridCol w="1891227"/>
                <a:gridCol w="1559774"/>
              </a:tblGrid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 - Hospital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1,786,756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1,848,459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Inpt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785,891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787,378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-0.19%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Outpt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1,000,865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1,061,081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-5.67%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$197,339,392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$167,015,965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$33,309,231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$32,521,221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Pathology-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Oct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RVUs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88,030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81,930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Pt Care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$6,026,487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$5,735,136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Practice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$5,509,587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$5,344,073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Component Billing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$516,900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$391,063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32.18%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Margin before Market Changes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($863,599)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($2,075,586)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Margin with Market Changes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$1,790,140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($981,104)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 Total Margin (in Millions)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$34.7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$18.7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51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126</TotalTime>
  <Words>165</Words>
  <Application>Microsoft Office PowerPoint</Application>
  <PresentationFormat>On-screen Show (4:3)</PresentationFormat>
  <Paragraphs>67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Pathology Faculty Meeting - Financials</vt:lpstr>
      <vt:lpstr>UMHS Consolidated FY14 October MTD Financials</vt:lpstr>
      <vt:lpstr>UMHS Consolidated FY14 October YTD Financials</vt:lpstr>
      <vt:lpstr>Pathology Fiscal Year Comparison</vt:lpstr>
    </vt:vector>
  </TitlesOfParts>
  <Company>University of Michigan Hospital and Health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asuliman</dc:creator>
  <cp:lastModifiedBy>asuliman</cp:lastModifiedBy>
  <cp:revision>21</cp:revision>
  <cp:lastPrinted>2013-10-18T12:36:46Z</cp:lastPrinted>
  <dcterms:created xsi:type="dcterms:W3CDTF">2013-01-22T18:41:45Z</dcterms:created>
  <dcterms:modified xsi:type="dcterms:W3CDTF">2013-11-26T18:50:34Z</dcterms:modified>
</cp:coreProperties>
</file>