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A122"/>
    <a:srgbClr val="061034"/>
    <a:srgbClr val="F4C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5" autoAdjust="0"/>
  </p:normalViewPr>
  <p:slideViewPr>
    <p:cSldViewPr snapToGrid="0">
      <p:cViewPr>
        <p:scale>
          <a:sx n="91" d="100"/>
          <a:sy n="91" d="100"/>
        </p:scale>
        <p:origin x="-93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jingx.LIUMAINDESKTOP\Downloads\data_char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jingx.LIUMAINDESKTOP\Downloads\data_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2800" dirty="0" smtClean="0">
                <a:solidFill>
                  <a:schemeClr val="tx1"/>
                </a:solidFill>
              </a:rPr>
              <a:t>Consult</a:t>
            </a:r>
            <a:r>
              <a:rPr lang="en-US" sz="2800" baseline="0" dirty="0" smtClean="0">
                <a:solidFill>
                  <a:schemeClr val="tx1"/>
                </a:solidFill>
              </a:rPr>
              <a:t>ation Meetings</a:t>
            </a:r>
          </a:p>
          <a:p>
            <a:pPr>
              <a:defRPr sz="2800">
                <a:solidFill>
                  <a:schemeClr val="tx1"/>
                </a:solidFill>
              </a:defRPr>
            </a:pPr>
            <a:r>
              <a:rPr lang="en-US" sz="18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 –2012 </a:t>
            </a:r>
          </a:p>
        </c:rich>
      </c:tx>
      <c:layout>
        <c:manualLayout>
          <c:xMode val="edge"/>
          <c:yMode val="edge"/>
          <c:x val="8.4163497184249494E-2"/>
          <c:y val="3.5975488107248203E-2"/>
        </c:manualLayout>
      </c:layout>
      <c:overlay val="1"/>
    </c:title>
    <c:autoTitleDeleted val="0"/>
    <c:plotArea>
      <c:layout/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4836352"/>
        <c:axId val="26509696"/>
      </c:areaChart>
      <c:catAx>
        <c:axId val="2483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6509696"/>
        <c:crosses val="autoZero"/>
        <c:auto val="1"/>
        <c:lblAlgn val="ctr"/>
        <c:lblOffset val="100"/>
        <c:noMultiLvlLbl val="0"/>
      </c:catAx>
      <c:valAx>
        <c:axId val="2650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363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Consultation Meetings</a:t>
            </a:r>
          </a:p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2006</a:t>
            </a:r>
            <a:r>
              <a:rPr lang="en-US" sz="3200" baseline="0" dirty="0" smtClean="0">
                <a:solidFill>
                  <a:srgbClr val="002060"/>
                </a:solidFill>
              </a:rPr>
              <a:t> </a:t>
            </a:r>
            <a:r>
              <a:rPr lang="en-US" sz="3200" baseline="0" dirty="0">
                <a:solidFill>
                  <a:srgbClr val="002060"/>
                </a:solidFill>
              </a:rPr>
              <a:t>- </a:t>
            </a:r>
            <a:r>
              <a:rPr lang="en-US" sz="3200" baseline="0" dirty="0" smtClean="0">
                <a:solidFill>
                  <a:srgbClr val="002060"/>
                </a:solidFill>
              </a:rPr>
              <a:t>2012</a:t>
            </a:r>
            <a:endParaRPr lang="en-US" sz="3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8.6937445319335102E-2"/>
          <c:y val="5.5555555555555497E-2"/>
        </c:manualLayout>
      </c:layout>
      <c:overlay val="1"/>
    </c:title>
    <c:autoTitleDeleted val="0"/>
    <c:plotArea>
      <c:layout/>
      <c:areaChart>
        <c:grouping val="stacked"/>
        <c:varyColors val="0"/>
        <c:ser>
          <c:idx val="0"/>
          <c:order val="0"/>
          <c:cat>
            <c:numRef>
              <c:f>[data_charts.xlsx]Sheet1!$A$1:$A$7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numCache>
            </c:numRef>
          </c:cat>
          <c:val>
            <c:numRef>
              <c:f>[data_charts.xlsx]Sheet1!$B$1:$B$7</c:f>
              <c:numCache>
                <c:formatCode>General</c:formatCode>
                <c:ptCount val="7"/>
                <c:pt idx="0">
                  <c:v>0</c:v>
                </c:pt>
                <c:pt idx="1">
                  <c:v>33</c:v>
                </c:pt>
                <c:pt idx="2">
                  <c:v>60</c:v>
                </c:pt>
                <c:pt idx="3">
                  <c:v>49</c:v>
                </c:pt>
                <c:pt idx="4">
                  <c:v>53</c:v>
                </c:pt>
                <c:pt idx="5">
                  <c:v>107</c:v>
                </c:pt>
                <c:pt idx="6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56608"/>
        <c:axId val="28358144"/>
      </c:areaChart>
      <c:catAx>
        <c:axId val="2835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358144"/>
        <c:crosses val="autoZero"/>
        <c:auto val="1"/>
        <c:lblAlgn val="ctr"/>
        <c:lblOffset val="100"/>
        <c:noMultiLvlLbl val="0"/>
      </c:catAx>
      <c:valAx>
        <c:axId val="2835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356608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5769472477912E-2"/>
          <c:y val="8.6316596636685505E-2"/>
          <c:w val="0.483019112047614"/>
          <c:h val="0.8167815658446779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7443101302478"/>
          <c:y val="0"/>
          <c:w val="0.422556898697522"/>
          <c:h val="1"/>
        </c:manualLayout>
      </c:layout>
      <c:overlay val="0"/>
      <c:txPr>
        <a:bodyPr/>
        <a:lstStyle/>
        <a:p>
          <a:pPr>
            <a:defRPr sz="1000" b="1" i="0" kern="1000" spc="-1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95824450036501E-2"/>
          <c:y val="0.171518414131973"/>
          <c:w val="0.52900649260564703"/>
          <c:h val="0.54933986058873596"/>
        </c:manualLayout>
      </c:layout>
      <c:pieChart>
        <c:varyColors val="1"/>
        <c:ser>
          <c:idx val="0"/>
          <c:order val="0"/>
          <c:cat>
            <c:strRef>
              <c:f>[data_charts.xlsx]Sheet1!$B$112:$B$130</c:f>
              <c:strCache>
                <c:ptCount val="19"/>
                <c:pt idx="0">
                  <c:v>Anesthesiology</c:v>
                </c:pt>
                <c:pt idx="1">
                  <c:v>UMHS Basic Science Departments and Units</c:v>
                </c:pt>
                <c:pt idx="2">
                  <c:v>Dermatology</c:v>
                </c:pt>
                <c:pt idx="3">
                  <c:v>Emergency Medicine</c:v>
                </c:pt>
                <c:pt idx="4">
                  <c:v>Family Medicine</c:v>
                </c:pt>
                <c:pt idx="5">
                  <c:v>Internal Medicine</c:v>
                </c:pt>
                <c:pt idx="6">
                  <c:v>Neurology</c:v>
                </c:pt>
                <c:pt idx="7">
                  <c:v>Neurosurgery</c:v>
                </c:pt>
                <c:pt idx="8">
                  <c:v>Obstetrics/Gynecology</c:v>
                </c:pt>
                <c:pt idx="9">
                  <c:v>Ophthalmology</c:v>
                </c:pt>
                <c:pt idx="10">
                  <c:v>Otolaryngology</c:v>
                </c:pt>
                <c:pt idx="11">
                  <c:v>Pathology</c:v>
                </c:pt>
                <c:pt idx="12">
                  <c:v>Pediatrics &amp; Communicable Diseases</c:v>
                </c:pt>
                <c:pt idx="13">
                  <c:v>Physical Medicine &amp; Rehabilitation</c:v>
                </c:pt>
                <c:pt idx="14">
                  <c:v>Psychiatry</c:v>
                </c:pt>
                <c:pt idx="15">
                  <c:v>Radiology</c:v>
                </c:pt>
                <c:pt idx="16">
                  <c:v>Surgery</c:v>
                </c:pt>
                <c:pt idx="17">
                  <c:v>UMHS Programs, Centers &amp; Institutes</c:v>
                </c:pt>
                <c:pt idx="18">
                  <c:v>Urology</c:v>
                </c:pt>
              </c:strCache>
            </c:strRef>
          </c:cat>
          <c:val>
            <c:numRef>
              <c:f>[data_charts.xlsx]Sheet1!$C$112:$C$130</c:f>
              <c:numCache>
                <c:formatCode>General</c:formatCode>
                <c:ptCount val="19"/>
                <c:pt idx="0">
                  <c:v>18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68</c:v>
                </c:pt>
                <c:pt idx="6">
                  <c:v>10</c:v>
                </c:pt>
                <c:pt idx="7">
                  <c:v>1</c:v>
                </c:pt>
                <c:pt idx="8">
                  <c:v>12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15</c:v>
                </c:pt>
                <c:pt idx="13">
                  <c:v>19</c:v>
                </c:pt>
                <c:pt idx="14">
                  <c:v>28</c:v>
                </c:pt>
                <c:pt idx="15">
                  <c:v>6</c:v>
                </c:pt>
                <c:pt idx="16">
                  <c:v>12</c:v>
                </c:pt>
                <c:pt idx="17">
                  <c:v>8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ayout>
        <c:manualLayout>
          <c:xMode val="edge"/>
          <c:yMode val="edge"/>
          <c:x val="0.64087158920587295"/>
          <c:y val="0.33009862578173499"/>
          <c:w val="0.359128410794127"/>
          <c:h val="0.33296952233193799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0.3598</cdr:x>
      <cdr:y>0.1688</cdr:y>
    </cdr:from>
    <cdr:to>
      <cdr:x>0.38639</cdr:x>
      <cdr:y>0.17807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777657" y="1254910"/>
          <a:ext cx="205274" cy="689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0.36232</cdr:x>
      <cdr:y>0.7161</cdr:y>
    </cdr:from>
    <cdr:to>
      <cdr:x>0.39536</cdr:x>
      <cdr:y>0.7296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797146" y="5323647"/>
          <a:ext cx="255036" cy="1003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C589-9A43-4F0D-9AB9-530E406528E2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855F-9049-4CD9-8ADE-FFAC3D124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2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</a:t>
            </a:r>
            <a:r>
              <a:rPr lang="en-US" baseline="0" dirty="0" smtClean="0"/>
              <a:t>first focus on RDC.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38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pitchFamily="-96" charset="-128"/>
              </a:rPr>
              <a:t>Our central service is the one-hour consultation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0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1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Font typeface="+mj-lt"/>
              <a:buAutoNum type="arabicPeriod"/>
            </a:pPr>
            <a:r>
              <a:rPr lang="en-US" baseline="0" dirty="0" smtClean="0"/>
              <a:t>Investigator contacts MICHR.</a:t>
            </a:r>
          </a:p>
          <a:p>
            <a:pPr marL="224325" indent="-224325">
              <a:buFont typeface="+mj-lt"/>
              <a:buAutoNum type="arabicPeriod"/>
            </a:pPr>
            <a:r>
              <a:rPr lang="en-US" baseline="0" dirty="0" smtClean="0"/>
              <a:t>RDC staff gather basic information to determine their project needs, and assemble accordingly the experts for the consultation meeting.</a:t>
            </a:r>
          </a:p>
          <a:p>
            <a:pPr marL="224325" indent="-224325">
              <a:buFont typeface="+mj-lt"/>
              <a:buAutoNum type="arabicPeriod"/>
            </a:pPr>
            <a:r>
              <a:rPr lang="en-US" dirty="0" smtClean="0"/>
              <a:t>Consultation</a:t>
            </a:r>
            <a:r>
              <a:rPr lang="en-US" baseline="0" dirty="0" smtClean="0"/>
              <a:t> meeting.</a:t>
            </a:r>
          </a:p>
          <a:p>
            <a:pPr marL="224325" indent="-224325">
              <a:buFont typeface="+mj-lt"/>
              <a:buAutoNum type="arabicPeriod"/>
            </a:pPr>
            <a:r>
              <a:rPr lang="en-US" baseline="0" dirty="0" smtClean="0"/>
              <a:t>Follow up with new ideas, new collaborations and mentors.</a:t>
            </a:r>
          </a:p>
          <a:p>
            <a:pPr marL="224325" indent="-224325">
              <a:buFont typeface="+mj-lt"/>
              <a:buAutoNum type="arabicPeriod"/>
            </a:pPr>
            <a:r>
              <a:rPr lang="en-US" baseline="0" dirty="0" smtClean="0"/>
              <a:t>Investigators send back revised proposals for another round of comments and/or editing.</a:t>
            </a:r>
          </a:p>
          <a:p>
            <a:pPr marL="224325" indent="-224325">
              <a:buAutoNum type="arabicPeriod" startAt="4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81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TMRS</a:t>
            </a:r>
            <a:r>
              <a:rPr lang="en-US" dirty="0" smtClean="0"/>
              <a:t> data RDC consult meetings 2006</a:t>
            </a:r>
            <a:r>
              <a:rPr lang="en-US" baseline="0" dirty="0" smtClean="0"/>
              <a:t> – September 30, 2012.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2006	0		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2007	33		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2008	60		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2009	49		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2010	53		</a:t>
            </a:r>
          </a:p>
          <a:p>
            <a:r>
              <a:rPr lang="en-US" dirty="0">
                <a:latin typeface="Arial" charset="0"/>
                <a:ea typeface="ＭＳ Ｐゴシック" pitchFamily="-96" charset="-128"/>
              </a:rPr>
              <a:t>2011	111		</a:t>
            </a:r>
          </a:p>
          <a:p>
            <a:pPr marL="224325" indent="-224325">
              <a:buAutoNum type="arabicPlain" startAt="2012"/>
            </a:pPr>
            <a:r>
              <a:rPr lang="en-US" dirty="0">
                <a:latin typeface="Arial" charset="0"/>
                <a:ea typeface="ＭＳ Ｐゴシック" pitchFamily="-96" charset="-128"/>
              </a:rPr>
              <a:t> 	131</a:t>
            </a:r>
            <a:endParaRPr lang="en-US" u="sng" dirty="0">
              <a:latin typeface="Arial" charset="0"/>
              <a:ea typeface="ＭＳ Ｐゴシック" pitchFamily="-96" charset="-128"/>
            </a:endParaRPr>
          </a:p>
          <a:p>
            <a:pPr marL="224325" indent="-224325">
              <a:buAutoNum type="arabicPlain" startAt="2012"/>
            </a:pPr>
            <a:r>
              <a:rPr lang="en-US" dirty="0">
                <a:latin typeface="Arial" charset="0"/>
                <a:ea typeface="ＭＳ Ｐゴシック" pitchFamily="-96" charset="-128"/>
              </a:rPr>
              <a:t>	36	Jan. to May		</a:t>
            </a:r>
          </a:p>
          <a:p>
            <a:r>
              <a:rPr lang="en-US" dirty="0" smtClean="0"/>
              <a:t>Total 	473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19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January 1 through  December</a:t>
            </a:r>
            <a:r>
              <a:rPr lang="en-US" baseline="0" dirty="0" smtClean="0"/>
              <a:t>,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402D32-216D-49B1-9AFC-493CD44DB1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0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994F9-E44A-445C-9412-15EE66AF2988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94091-8ADB-4497-A8DD-AA40FAFFB9B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779" y="1066801"/>
            <a:ext cx="8130821" cy="2362199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spcAft>
                <a:spcPts val="1200"/>
              </a:spcAft>
              <a:defRPr sz="6600">
                <a:solidFill>
                  <a:srgbClr val="C8A12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9" y="3810000"/>
            <a:ext cx="8130821" cy="18288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143001"/>
            <a:ext cx="7772400" cy="742242"/>
          </a:xfrm>
        </p:spPr>
        <p:txBody>
          <a:bodyPr anchor="b"/>
          <a:lstStyle>
            <a:lvl1pPr algn="l">
              <a:defRPr sz="4000" b="0" cap="none">
                <a:solidFill>
                  <a:srgbClr val="06103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3048000"/>
          </a:xfrm>
        </p:spPr>
        <p:txBody>
          <a:bodyPr anchor="t">
            <a:normAutofit/>
          </a:bodyPr>
          <a:lstStyle>
            <a:lvl1pPr marL="514350" indent="-514350">
              <a:buClr>
                <a:srgbClr val="C8A122"/>
              </a:buClr>
              <a:buFont typeface="Wingdings" charset="2"/>
              <a:buChar char="§"/>
              <a:defRPr sz="2800">
                <a:solidFill>
                  <a:srgbClr val="061034"/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C8A122"/>
              </a:buClr>
              <a:buFont typeface="Wingdings" charset="2"/>
              <a:buChar char="§"/>
              <a:defRPr sz="2000">
                <a:solidFill>
                  <a:srgbClr val="061034"/>
                </a:solidFill>
                <a:latin typeface="Arial"/>
                <a:cs typeface="Arial"/>
              </a:defRPr>
            </a:lvl2pPr>
            <a:lvl3pPr marL="914400" indent="0">
              <a:buClr>
                <a:srgbClr val="C8A122"/>
              </a:buClr>
              <a:buFont typeface="Wingdings" charset="2"/>
              <a:buChar char="§"/>
              <a:defRPr sz="1600">
                <a:solidFill>
                  <a:srgbClr val="061034"/>
                </a:solidFill>
                <a:latin typeface="Arial"/>
                <a:cs typeface="Arial"/>
              </a:defRPr>
            </a:lvl3pPr>
            <a:lvl4pPr marL="1371600" indent="0">
              <a:buClr>
                <a:srgbClr val="C8A122"/>
              </a:buClr>
              <a:buFont typeface="Wingdings" charset="2"/>
              <a:buChar char="§"/>
              <a:defRPr sz="1400">
                <a:solidFill>
                  <a:srgbClr val="061034"/>
                </a:solidFill>
                <a:latin typeface="Arial"/>
                <a:cs typeface="Arial"/>
              </a:defRPr>
            </a:lvl4pPr>
            <a:lvl5pPr marL="1828800" indent="0">
              <a:buClr>
                <a:srgbClr val="C8A122"/>
              </a:buClr>
              <a:buFont typeface="Wingdings" charset="2"/>
              <a:buChar char="§"/>
              <a:defRPr sz="1400">
                <a:solidFill>
                  <a:srgbClr val="061034"/>
                </a:solidFill>
                <a:latin typeface="Arial"/>
                <a:cs typeface="Arial"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0"/>
          </p:nvPr>
        </p:nvSpPr>
        <p:spPr>
          <a:xfrm>
            <a:off x="479779" y="2895600"/>
            <a:ext cx="8130821" cy="22098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79780" y="1152525"/>
            <a:ext cx="8130820" cy="1362075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b="0" cap="none">
                <a:solidFill>
                  <a:srgbClr val="06103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E380-87A2-2546-AAD6-98669D1683D2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F1B5-1EA0-0E40-8DAF-5EB8B45C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23" y="0"/>
            <a:ext cx="4571997" cy="90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839" y="828851"/>
            <a:ext cx="298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educate • fund • connect • support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253" y="1684421"/>
            <a:ext cx="8932244" cy="110690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40" y="1463041"/>
            <a:ext cx="8171269" cy="435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3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202" y="1245581"/>
            <a:ext cx="6924135" cy="958273"/>
          </a:xfrm>
        </p:spPr>
        <p:txBody>
          <a:bodyPr/>
          <a:lstStyle/>
          <a:p>
            <a:r>
              <a:rPr lang="en-US" sz="4800" dirty="0" smtClean="0"/>
              <a:t>Pre-Doctoral </a:t>
            </a:r>
            <a:r>
              <a:rPr lang="en-US" sz="4800" dirty="0" err="1" smtClean="0"/>
              <a:t>Progams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391057" y="2625911"/>
            <a:ext cx="8752943" cy="398062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Master of Science in Clinical Research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Clinical Research Summer Program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Health Disparities Summer Program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/>
              <a:t>Global Summer Research Program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rgbClr val="F4C523"/>
                </a:solidFill>
              </a:rPr>
              <a:t>Translational Research Education Certificate</a:t>
            </a:r>
          </a:p>
          <a:p>
            <a:pPr lvl="0" algn="l"/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58" y="1129146"/>
            <a:ext cx="1191144" cy="11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202" y="1245581"/>
            <a:ext cx="7226980" cy="958273"/>
          </a:xfrm>
        </p:spPr>
        <p:txBody>
          <a:bodyPr/>
          <a:lstStyle/>
          <a:p>
            <a:r>
              <a:rPr lang="en-US" sz="4800" dirty="0" smtClean="0"/>
              <a:t>Post-Doctoral Programs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391058" y="2625911"/>
            <a:ext cx="7762342" cy="2708089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F4C523"/>
                </a:solidFill>
              </a:rPr>
              <a:t>MICHR K </a:t>
            </a:r>
            <a:r>
              <a:rPr lang="en-US" smtClean="0">
                <a:solidFill>
                  <a:srgbClr val="F4C523"/>
                </a:solidFill>
              </a:rPr>
              <a:t>Award </a:t>
            </a:r>
            <a:endParaRPr lang="en-US" dirty="0" smtClean="0">
              <a:solidFill>
                <a:srgbClr val="F4C523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EACB0D"/>
                </a:solidFill>
              </a:rPr>
              <a:t>Post-Doctoral Translational Scholars Program (PTSP)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F4C523"/>
                </a:solidFill>
              </a:rPr>
              <a:t>Clinical Research Masters Program</a:t>
            </a:r>
            <a:endParaRPr lang="en-US" dirty="0">
              <a:solidFill>
                <a:srgbClr val="F4C52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58" y="1129146"/>
            <a:ext cx="1191144" cy="11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7246" y="1235893"/>
            <a:ext cx="5943463" cy="1113365"/>
          </a:xfrm>
        </p:spPr>
        <p:txBody>
          <a:bodyPr/>
          <a:lstStyle/>
          <a:p>
            <a:r>
              <a:rPr lang="en-US" sz="4800" dirty="0" smtClean="0"/>
              <a:t>Mentored Program</a:t>
            </a:r>
            <a:br>
              <a:rPr lang="en-US" sz="4800" dirty="0" smtClean="0"/>
            </a:br>
            <a:r>
              <a:rPr lang="en-US" sz="3200" dirty="0" smtClean="0">
                <a:solidFill>
                  <a:schemeClr val="bg1"/>
                </a:solidFill>
              </a:rPr>
              <a:t>(March 18)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391058" y="2625911"/>
            <a:ext cx="8752942" cy="3980629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dirty="0"/>
              <a:t> </a:t>
            </a:r>
          </a:p>
          <a:p>
            <a:pPr lvl="0" algn="l"/>
            <a:r>
              <a:rPr lang="en-US" sz="8000" b="1" dirty="0">
                <a:solidFill>
                  <a:srgbClr val="FFC000"/>
                </a:solidFill>
              </a:rPr>
              <a:t>The Postdoctoral Translational Scholars </a:t>
            </a:r>
            <a:r>
              <a:rPr lang="en-US" sz="8000" b="1" dirty="0" smtClean="0">
                <a:solidFill>
                  <a:srgbClr val="FFC000"/>
                </a:solidFill>
              </a:rPr>
              <a:t/>
            </a:r>
            <a:br>
              <a:rPr lang="en-US" sz="8000" b="1" dirty="0" smtClean="0">
                <a:solidFill>
                  <a:srgbClr val="FFC000"/>
                </a:solidFill>
              </a:rPr>
            </a:br>
            <a:r>
              <a:rPr lang="en-US" sz="8000" b="1" dirty="0" smtClean="0">
                <a:solidFill>
                  <a:srgbClr val="FFC000"/>
                </a:solidFill>
              </a:rPr>
              <a:t>Program </a:t>
            </a:r>
            <a:r>
              <a:rPr lang="en-US" sz="8000" b="1" dirty="0">
                <a:solidFill>
                  <a:srgbClr val="FFC000"/>
                </a:solidFill>
              </a:rPr>
              <a:t>(</a:t>
            </a:r>
            <a:r>
              <a:rPr lang="en-US" sz="8000" b="1" dirty="0" smtClean="0">
                <a:solidFill>
                  <a:srgbClr val="FFC000"/>
                </a:solidFill>
              </a:rPr>
              <a:t>PTSP) </a:t>
            </a:r>
            <a:endParaRPr lang="en-US" sz="8000" dirty="0" smtClean="0">
              <a:solidFill>
                <a:srgbClr val="FFC000"/>
              </a:solidFill>
            </a:endParaRPr>
          </a:p>
          <a:p>
            <a:pPr marL="176213" lvl="0" indent="-176213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sz="7400" dirty="0"/>
              <a:t>P</a:t>
            </a:r>
            <a:r>
              <a:rPr lang="en-US" sz="7400" dirty="0" smtClean="0"/>
              <a:t>repare PhDs </a:t>
            </a:r>
            <a:r>
              <a:rPr lang="en-US" sz="7400" dirty="0"/>
              <a:t>in a biomedical </a:t>
            </a:r>
            <a:r>
              <a:rPr lang="en-US" sz="7400" dirty="0" smtClean="0"/>
              <a:t>or </a:t>
            </a:r>
            <a:r>
              <a:rPr lang="en-US" sz="7400" dirty="0"/>
              <a:t>social science discipline for independent careers in translational </a:t>
            </a:r>
            <a:r>
              <a:rPr lang="en-US" sz="7400" dirty="0" smtClean="0"/>
              <a:t>research</a:t>
            </a:r>
          </a:p>
          <a:p>
            <a:pPr marL="173038" lvl="0" indent="-173038" algn="l">
              <a:spcBef>
                <a:spcPts val="1800"/>
              </a:spcBef>
              <a:buFont typeface="Arial"/>
              <a:buChar char="•"/>
            </a:pPr>
            <a:r>
              <a:rPr lang="en-US" sz="7400" dirty="0" smtClean="0"/>
              <a:t>2 years, up to $100,000. Training includes a translational research project, clinical immersion, and didactic course work</a:t>
            </a:r>
          </a:p>
          <a:p>
            <a:pPr marL="173038" lvl="0" indent="-173038" algn="l">
              <a:spcBef>
                <a:spcPts val="1800"/>
              </a:spcBef>
              <a:buFont typeface="Arial"/>
              <a:buChar char="•"/>
            </a:pPr>
            <a:r>
              <a:rPr lang="en-US" sz="7400" dirty="0" smtClean="0"/>
              <a:t>Requires a basic science and clinical mentor along with a MICHR mentor</a:t>
            </a:r>
          </a:p>
          <a:p>
            <a:pPr lvl="0" algn="l"/>
            <a:endParaRPr lang="en-US" dirty="0" smtClean="0"/>
          </a:p>
          <a:p>
            <a:pPr lvl="0" algn="l"/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58" y="1129146"/>
            <a:ext cx="1191144" cy="11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957" y="1206925"/>
            <a:ext cx="4164376" cy="1035585"/>
          </a:xfrm>
        </p:spPr>
        <p:txBody>
          <a:bodyPr/>
          <a:lstStyle/>
          <a:p>
            <a:pPr algn="l"/>
            <a:r>
              <a:rPr lang="en-US" sz="4800" dirty="0" smtClean="0"/>
              <a:t>Training</a:t>
            </a:r>
            <a:endParaRPr lang="en-US" sz="48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357635" y="2436533"/>
            <a:ext cx="8095485" cy="376199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MICHR’s Education and Mentoring Group provides engaging and effective education, career development, and mentoring programs.</a:t>
            </a:r>
            <a:endParaRPr lang="en-US" dirty="0"/>
          </a:p>
          <a:p>
            <a:pPr marL="176213" lvl="0" indent="-176213" algn="l">
              <a:buFont typeface="Arial" pitchFamily="34" charset="0"/>
              <a:buChar char="•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Clinical </a:t>
            </a:r>
            <a:r>
              <a:rPr lang="en-US" sz="2000" dirty="0">
                <a:solidFill>
                  <a:srgbClr val="FFFF00"/>
                </a:solidFill>
              </a:rPr>
              <a:t>research workshops </a:t>
            </a:r>
            <a:r>
              <a:rPr lang="en-US" sz="2000" dirty="0"/>
              <a:t>(online &amp; in person) for faculty and </a:t>
            </a:r>
            <a:r>
              <a:rPr lang="en-US" sz="2000" dirty="0" smtClean="0"/>
              <a:t>postdocs, with no or little experience in translational research</a:t>
            </a:r>
            <a:endParaRPr lang="en-US" sz="2000" dirty="0"/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Grant writing workshops</a:t>
            </a:r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Manuscript writing coursework</a:t>
            </a:r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Preparing Translational education programs for Trainees (T32)</a:t>
            </a:r>
          </a:p>
          <a:p>
            <a:pPr marL="176213" lvl="0" indent="-176213"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58" y="1129146"/>
            <a:ext cx="1191144" cy="11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23" y="0"/>
            <a:ext cx="4571997" cy="90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839" y="828851"/>
            <a:ext cx="298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educate • fund • connect • support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3416" y="2042160"/>
            <a:ext cx="8130821" cy="279693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4800" dirty="0" smtClean="0">
                <a:solidFill>
                  <a:srgbClr val="FFFF00"/>
                </a:solidFill>
              </a:rPr>
              <a:t>Research Development Consultation </a:t>
            </a:r>
            <a:br>
              <a:rPr lang="en-US" sz="48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(RDC)</a:t>
            </a: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3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23" y="0"/>
            <a:ext cx="4571997" cy="901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839" y="828851"/>
            <a:ext cx="298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educate • fund • connect • support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460136"/>
            <a:ext cx="9144000" cy="12689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RDC provides free services and consultation to strengthen grant proposals</a:t>
            </a:r>
            <a:endParaRPr lang="en-US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Z:\Private\Research Development\Staff\Team Photos\Consultation meeting photos taken 3-4-13\RDC website photo taken during consult with Dr Choi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266" y="3182672"/>
            <a:ext cx="5455240" cy="281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6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8332" y="155123"/>
            <a:ext cx="3405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000" dirty="0" smtClean="0">
                <a:solidFill>
                  <a:srgbClr val="EACB0D"/>
                </a:solidFill>
                <a:latin typeface="Arial" pitchFamily="34" charset="0"/>
                <a:cs typeface="Arial" pitchFamily="34" charset="0"/>
              </a:rPr>
              <a:t>RDC Services</a:t>
            </a:r>
            <a:endParaRPr lang="en-US" sz="4000" dirty="0">
              <a:solidFill>
                <a:srgbClr val="EACB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9834" y="968440"/>
            <a:ext cx="8664166" cy="50964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buClr>
                <a:srgbClr val="C8A122"/>
              </a:buClr>
              <a:buFont typeface="Wingdings" charset="2"/>
              <a:buChar char="§"/>
              <a:defRPr sz="2800" kern="1200">
                <a:solidFill>
                  <a:srgbClr val="061034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C8A122"/>
              </a:buClr>
              <a:buFont typeface="Wingdings" charset="2"/>
              <a:buChar char="§"/>
              <a:defRPr sz="2000" kern="1200">
                <a:solidFill>
                  <a:srgbClr val="061034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C8A122"/>
              </a:buClr>
              <a:buFont typeface="Wingdings" charset="2"/>
              <a:buChar char="§"/>
              <a:defRPr sz="1600" kern="1200">
                <a:solidFill>
                  <a:srgbClr val="061034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C8A122"/>
              </a:buClr>
              <a:buFont typeface="Wingdings" charset="2"/>
              <a:buChar char="§"/>
              <a:defRPr sz="1400" kern="1200">
                <a:solidFill>
                  <a:srgbClr val="061034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C8A122"/>
              </a:buClr>
              <a:buFont typeface="Wingdings" charset="2"/>
              <a:buChar char="§"/>
              <a:defRPr sz="1400" kern="1200">
                <a:solidFill>
                  <a:srgbClr val="061034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charset="2"/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scientists to…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Develop clinical concepts for basic research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Build collaborations with clinical scientists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Explore funding sources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Biostat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and study design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Grant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diting service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Assist with reviewer concerns for revisions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Career development funding (K08, K99, etc.)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Assist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with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entrepreneur activities</a:t>
            </a: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lvl="1" fontAlgn="auto">
              <a:spcBef>
                <a:spcPts val="600"/>
              </a:spcBef>
              <a:spcAft>
                <a:spcPts val="200"/>
              </a:spcAft>
            </a:pPr>
            <a:endParaRPr lang="en-US" sz="2800" dirty="0" smtClean="0">
              <a:solidFill>
                <a:srgbClr val="000000"/>
              </a:solidFill>
              <a:latin typeface="+mn-lt"/>
            </a:endParaRPr>
          </a:p>
          <a:p>
            <a:pPr lvl="1" fontAlgn="auto">
              <a:spcAft>
                <a:spcPts val="1200"/>
              </a:spcAft>
            </a:pP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0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43001"/>
            <a:ext cx="7772400" cy="6405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Consultation Process</a:t>
            </a:r>
            <a:endParaRPr lang="en-US" sz="3600" b="1" dirty="0">
              <a:latin typeface="+mn-lt"/>
            </a:endParaRPr>
          </a:p>
        </p:txBody>
      </p:sp>
      <p:pic>
        <p:nvPicPr>
          <p:cNvPr id="5122" name="Picture 2" descr="http://www.michr.umich.edu/Uploads/RDC/Medium%20Consultation%20Meeting%20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729" y="1861893"/>
            <a:ext cx="50482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8267" y="155123"/>
            <a:ext cx="34051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solidFill>
                  <a:srgbClr val="EACB0D"/>
                </a:solidFill>
                <a:latin typeface=""/>
              </a:rPr>
              <a:t>RDC Services</a:t>
            </a:r>
            <a:endParaRPr lang="en-US" sz="4000" dirty="0">
              <a:solidFill>
                <a:srgbClr val="EACB0D"/>
              </a:solidFill>
            </a:endParaRPr>
          </a:p>
          <a:p>
            <a:pPr lvl="0" algn="r"/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34020791"/>
              </p:ext>
            </p:extLst>
          </p:nvPr>
        </p:nvGraphicFramePr>
        <p:xfrm>
          <a:off x="486507" y="1062892"/>
          <a:ext cx="8543193" cy="494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926350"/>
              </p:ext>
            </p:extLst>
          </p:nvPr>
        </p:nvGraphicFramePr>
        <p:xfrm>
          <a:off x="811763" y="1253148"/>
          <a:ext cx="7949682" cy="45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5618267" y="155123"/>
            <a:ext cx="34051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solidFill>
                  <a:srgbClr val="EACB0D"/>
                </a:solidFill>
                <a:latin typeface=""/>
              </a:rPr>
              <a:t>RDC Services</a:t>
            </a:r>
            <a:endParaRPr lang="en-US" sz="4000" dirty="0">
              <a:solidFill>
                <a:srgbClr val="EACB0D"/>
              </a:solidFill>
            </a:endParaRPr>
          </a:p>
          <a:p>
            <a:pPr lvl="0" algn="r"/>
            <a:endParaRPr lang="en-US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589103"/>
              </p:ext>
            </p:extLst>
          </p:nvPr>
        </p:nvGraphicFramePr>
        <p:xfrm>
          <a:off x="457200" y="1019908"/>
          <a:ext cx="8739555" cy="498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7035982" y="174466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4000" dirty="0" smtClean="0">
                <a:solidFill>
                  <a:srgbClr val="EACB0D"/>
                </a:solidFill>
                <a:latin typeface="Arial" pitchFamily="34" charset="0"/>
                <a:cs typeface="Arial" pitchFamily="34" charset="0"/>
              </a:rPr>
              <a:t>Clients</a:t>
            </a:r>
            <a:endParaRPr lang="en-US" sz="4000" dirty="0">
              <a:solidFill>
                <a:srgbClr val="EACB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5881" y="1399572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Medical School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742998"/>
              </p:ext>
            </p:extLst>
          </p:nvPr>
        </p:nvGraphicFramePr>
        <p:xfrm>
          <a:off x="823959" y="281037"/>
          <a:ext cx="7720013" cy="743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3021" y="2893778"/>
            <a:ext cx="102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Psychiatry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7865" y="1863622"/>
            <a:ext cx="81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Surgery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235" y="3587351"/>
            <a:ext cx="1661609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 smtClean="0">
                <a:latin typeface="+mn-lt"/>
              </a:rPr>
              <a:t>Physical Medicine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latin typeface="+mn-lt"/>
              </a:rPr>
              <a:t>&amp; Rehabilitation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235" y="4529745"/>
            <a:ext cx="1430071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 smtClean="0">
                <a:latin typeface="+mn-lt"/>
              </a:rPr>
              <a:t>Pediatrics &amp;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latin typeface="+mn-lt"/>
              </a:rPr>
              <a:t>Communicable</a:t>
            </a:r>
          </a:p>
          <a:p>
            <a:pPr>
              <a:lnSpc>
                <a:spcPts val="1500"/>
              </a:lnSpc>
            </a:pPr>
            <a:r>
              <a:rPr lang="en-US" sz="1600" dirty="0" smtClean="0">
                <a:latin typeface="+mn-lt"/>
              </a:rPr>
              <a:t>Diseases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809" y="3514988"/>
            <a:ext cx="1655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Internal Medicine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3742" y="1366670"/>
            <a:ext cx="1450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Anesthesiology</a:t>
            </a:r>
            <a:endParaRPr lang="en-US" sz="16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257800"/>
            <a:ext cx="79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OBGYN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823" y="5535766"/>
            <a:ext cx="1050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Neurology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3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523" y="0"/>
            <a:ext cx="4571997" cy="90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2839" y="828851"/>
            <a:ext cx="2985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educate • fund • connect • support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08888"/>
            <a:ext cx="3237898" cy="894406"/>
          </a:xfrm>
        </p:spPr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</a:rPr>
              <a:t>Why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848" y="2546296"/>
            <a:ext cx="82342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Created in </a:t>
            </a:r>
            <a:r>
              <a:rPr lang="en-US" sz="3200" dirty="0" smtClean="0">
                <a:solidFill>
                  <a:prstClr val="white"/>
                </a:solidFill>
              </a:rPr>
              <a:t>2006, awarded </a:t>
            </a:r>
            <a:r>
              <a:rPr lang="en-US" sz="3200" dirty="0">
                <a:solidFill>
                  <a:prstClr val="white"/>
                </a:solidFill>
              </a:rPr>
              <a:t>a </a:t>
            </a:r>
            <a:r>
              <a:rPr lang="en-US" sz="3200" dirty="0" smtClean="0">
                <a:solidFill>
                  <a:prstClr val="white"/>
                </a:solidFill>
              </a:rPr>
              <a:t>$55M CTSA </a:t>
            </a:r>
            <a:r>
              <a:rPr lang="en-US" sz="3200" dirty="0">
                <a:solidFill>
                  <a:prstClr val="white"/>
                </a:solidFill>
              </a:rPr>
              <a:t>grant from the NIH in 2007, </a:t>
            </a:r>
            <a:r>
              <a:rPr lang="en-US" sz="3200" dirty="0" smtClean="0">
                <a:solidFill>
                  <a:prstClr val="white"/>
                </a:solidFill>
              </a:rPr>
              <a:t>and renewed in May 2012. MICHR </a:t>
            </a:r>
            <a:r>
              <a:rPr lang="en-US" sz="3200" dirty="0">
                <a:solidFill>
                  <a:prstClr val="white"/>
                </a:solidFill>
              </a:rPr>
              <a:t>is part of a consortium of </a:t>
            </a:r>
            <a:r>
              <a:rPr lang="en-US" sz="3200" dirty="0" smtClean="0">
                <a:solidFill>
                  <a:prstClr val="white"/>
                </a:solidFill>
              </a:rPr>
              <a:t>62 </a:t>
            </a:r>
            <a:r>
              <a:rPr lang="en-US" sz="3200" dirty="0">
                <a:solidFill>
                  <a:prstClr val="white"/>
                </a:solidFill>
              </a:rPr>
              <a:t>CTSA institutions working together to accelerate </a:t>
            </a:r>
            <a:r>
              <a:rPr lang="en-US" sz="3200" dirty="0" smtClean="0">
                <a:solidFill>
                  <a:prstClr val="white"/>
                </a:solidFill>
              </a:rPr>
              <a:t>discoveries toward better health. </a:t>
            </a:r>
          </a:p>
          <a:p>
            <a:pPr algn="ctr"/>
            <a:endParaRPr lang="en-US" sz="1600" i="1" dirty="0">
              <a:solidFill>
                <a:prstClr val="white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MICHR serves the entire U-M campus.</a:t>
            </a:r>
            <a:endParaRPr lang="en-US" sz="2800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8" y="1136628"/>
            <a:ext cx="302937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957" y="1206925"/>
            <a:ext cx="4164376" cy="1035585"/>
          </a:xfrm>
        </p:spPr>
        <p:txBody>
          <a:bodyPr/>
          <a:lstStyle/>
          <a:p>
            <a:pPr algn="l"/>
            <a:r>
              <a:rPr lang="en-US" sz="4800" dirty="0" err="1" smtClean="0"/>
              <a:t>Biorepository</a:t>
            </a:r>
            <a:endParaRPr lang="en-US" sz="48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00584" y="2625911"/>
            <a:ext cx="7762341" cy="288679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/>
              <a:t>MICHR’s </a:t>
            </a:r>
            <a:r>
              <a:rPr lang="en-US" sz="2400" dirty="0" err="1" smtClean="0"/>
              <a:t>Biorepository</a:t>
            </a:r>
            <a:r>
              <a:rPr lang="en-US" sz="2400" dirty="0" smtClean="0"/>
              <a:t> provides long-term </a:t>
            </a:r>
            <a:r>
              <a:rPr lang="en-US" sz="2400" dirty="0"/>
              <a:t>storage for </a:t>
            </a:r>
            <a:r>
              <a:rPr lang="en-US" sz="2400" dirty="0" smtClean="0"/>
              <a:t>investigator-initiated </a:t>
            </a:r>
            <a:r>
              <a:rPr lang="en-US" sz="2400" dirty="0"/>
              <a:t>research </a:t>
            </a:r>
            <a:r>
              <a:rPr lang="en-US" sz="2400" dirty="0" smtClean="0"/>
              <a:t>specimens</a:t>
            </a:r>
            <a:r>
              <a:rPr lang="en-US" sz="2400" dirty="0"/>
              <a:t> </a:t>
            </a:r>
            <a:r>
              <a:rPr lang="en-US" sz="2400" dirty="0" smtClean="0"/>
              <a:t>of a variety of clinical populations. </a:t>
            </a:r>
            <a:endParaRPr lang="en-US" sz="2400" dirty="0"/>
          </a:p>
          <a:p>
            <a:pPr algn="l"/>
            <a:endParaRPr lang="en-US" sz="2000" dirty="0"/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/>
              <a:t>DNA isolation, whole blood, serum, plasma, </a:t>
            </a:r>
            <a:r>
              <a:rPr lang="en-US" sz="2000" dirty="0" smtClean="0"/>
              <a:t>urine, </a:t>
            </a:r>
            <a:r>
              <a:rPr lang="en-US" sz="2000" dirty="0"/>
              <a:t>and tissue </a:t>
            </a:r>
            <a:r>
              <a:rPr lang="en-US" sz="2000" dirty="0" smtClean="0"/>
              <a:t>processing </a:t>
            </a:r>
            <a:r>
              <a:rPr lang="en-US" sz="2000" dirty="0"/>
              <a:t>and/or </a:t>
            </a:r>
            <a:r>
              <a:rPr lang="en-US" sz="2000" dirty="0" smtClean="0"/>
              <a:t>storage</a:t>
            </a:r>
          </a:p>
          <a:p>
            <a:pPr marL="176213" lvl="0" indent="-176213" algn="l">
              <a:buFont typeface="Arial" pitchFamily="34" charset="0"/>
              <a:buChar char="•"/>
            </a:pPr>
            <a:r>
              <a:rPr lang="en-US" sz="2000" dirty="0" smtClean="0"/>
              <a:t>A resource for translational research and building collaborations</a:t>
            </a:r>
          </a:p>
          <a:p>
            <a:pPr lvl="0" algn="l"/>
            <a:endParaRPr lang="en-US" sz="2000" dirty="0" smtClean="0"/>
          </a:p>
          <a:p>
            <a:pPr lvl="0" algn="l"/>
            <a:r>
              <a:rPr lang="en-US" sz="2000" dirty="0" smtClean="0"/>
              <a:t>** Has now partnered with Office of Research for a centralized facility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88" y="1137171"/>
            <a:ext cx="1195682" cy="1195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584" y="5676271"/>
            <a:ext cx="408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ACB0D"/>
                </a:solidFill>
              </a:rPr>
              <a:t>Predicted date for operation: June, 2014?</a:t>
            </a:r>
            <a:endParaRPr lang="en-US" dirty="0">
              <a:solidFill>
                <a:srgbClr val="EAC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474" y="1399078"/>
            <a:ext cx="4164376" cy="1035585"/>
          </a:xfrm>
        </p:spPr>
        <p:txBody>
          <a:bodyPr/>
          <a:lstStyle/>
          <a:p>
            <a:pPr algn="l"/>
            <a:r>
              <a:rPr lang="en-US" sz="5400" dirty="0" smtClean="0"/>
              <a:t>Support</a:t>
            </a:r>
            <a:endParaRPr lang="en-US" sz="5400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554862" y="2878115"/>
            <a:ext cx="8069185" cy="339956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CLINICAL RESEARCH MANAGEMENT SERVICES </a:t>
            </a:r>
          </a:p>
          <a:p>
            <a:pPr algn="l"/>
            <a:r>
              <a:rPr lang="en-US" sz="1800" dirty="0"/>
              <a:t> 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2400" dirty="0" err="1" smtClean="0"/>
              <a:t>Biostatistical</a:t>
            </a:r>
            <a:r>
              <a:rPr lang="en-US" sz="2400" dirty="0" smtClean="0"/>
              <a:t> design 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2400" dirty="0" smtClean="0"/>
              <a:t>Recruitment strategy consultation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EACB0D"/>
                </a:solidFill>
              </a:rPr>
              <a:t>Regulatory assistance with IND/IDE submission &amp; support (MIAP)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2400" dirty="0" smtClean="0"/>
              <a:t>Database development &amp; data management platforms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1"/>
                </a:solidFill>
              </a:rPr>
              <a:t>REDCap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OpenClinica</a:t>
            </a:r>
            <a:r>
              <a:rPr lang="en-US" sz="1800" dirty="0" smtClean="0">
                <a:solidFill>
                  <a:schemeClr val="bg1"/>
                </a:solidFill>
              </a:rPr>
              <a:t> (validated), and VELOS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8" y="1098849"/>
            <a:ext cx="1636045" cy="163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7535" y="268429"/>
            <a:ext cx="5489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C000"/>
                </a:solidFill>
              </a:rPr>
              <a:t>Providing valuable support services for research studies</a:t>
            </a:r>
            <a:endParaRPr lang="en-US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474" y="1506514"/>
            <a:ext cx="4164376" cy="1035585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EACB0D"/>
                </a:solidFill>
              </a:rPr>
              <a:t>Support</a:t>
            </a:r>
            <a:endParaRPr lang="en-US" dirty="0">
              <a:solidFill>
                <a:srgbClr val="EACB0D"/>
              </a:solidFill>
            </a:endParaRPr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68174" y="2767154"/>
            <a:ext cx="8466505" cy="3557618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MICHIGAN CLINICAL RESEARCH UNIT (</a:t>
            </a:r>
            <a:r>
              <a:rPr lang="en-US" sz="1800" b="1" dirty="0">
                <a:solidFill>
                  <a:srgbClr val="EACB0D"/>
                </a:solidFill>
              </a:rPr>
              <a:t>MCRU</a:t>
            </a:r>
            <a:r>
              <a:rPr lang="en-US" sz="1800" dirty="0"/>
              <a:t>) IS HERE TO SUPPORT HUMAN CLINICAL RESEARCH PROTOCOLS WITH SERVICES INCLUDING: </a:t>
            </a:r>
          </a:p>
          <a:p>
            <a:pPr algn="l"/>
            <a:r>
              <a:rPr lang="en-US" sz="1800" dirty="0"/>
              <a:t> 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/>
              <a:t>Extended stay and outpatient facility in the </a:t>
            </a:r>
            <a:r>
              <a:rPr lang="en-US" sz="1800" dirty="0" smtClean="0"/>
              <a:t>CVC and outpatient facility </a:t>
            </a:r>
            <a:r>
              <a:rPr lang="en-US" sz="1800" dirty="0"/>
              <a:t>in the community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/>
              <a:t>Research nurses, medical assistants, dietitians, and lab personnel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/>
              <a:t>Mobile clinical research team </a:t>
            </a:r>
            <a:r>
              <a:rPr lang="en-US" sz="1800" dirty="0" smtClean="0"/>
              <a:t>(MCRU2U) including </a:t>
            </a:r>
            <a:r>
              <a:rPr lang="en-US" sz="1800" dirty="0"/>
              <a:t>a </a:t>
            </a:r>
            <a:r>
              <a:rPr lang="en-US" sz="1800" dirty="0" smtClean="0"/>
              <a:t>community-based </a:t>
            </a:r>
            <a:r>
              <a:rPr lang="en-US" sz="1800" dirty="0"/>
              <a:t>research nurse to support all protocol-specific services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specimen collection, processing, and shipping core laboratory with a computerized specimen management and tracking </a:t>
            </a:r>
            <a:r>
              <a:rPr lang="en-US" sz="1800" dirty="0" smtClean="0"/>
              <a:t>system*</a:t>
            </a:r>
            <a:endParaRPr lang="en-US" sz="1800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/>
              <a:t>A Phase 1 cleanroom facility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8" y="1098849"/>
            <a:ext cx="1636045" cy="163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7535" y="268429"/>
            <a:ext cx="5489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smtClean="0">
                <a:solidFill>
                  <a:srgbClr val="EACB0D"/>
                </a:solidFill>
              </a:rPr>
              <a:t>Providing valuable support services for research studies</a:t>
            </a:r>
            <a:endParaRPr lang="en-US" sz="3200" i="1" dirty="0">
              <a:solidFill>
                <a:srgbClr val="EAC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771279"/>
            <a:ext cx="4164376" cy="103558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EACB0D"/>
                </a:solidFill>
              </a:rPr>
              <a:t>MCRU</a:t>
            </a:r>
            <a:endParaRPr lang="en-US" dirty="0">
              <a:solidFill>
                <a:srgbClr val="EACB0D"/>
              </a:solidFill>
            </a:endParaRPr>
          </a:p>
        </p:txBody>
      </p:sp>
      <p:pic>
        <p:nvPicPr>
          <p:cNvPr id="7" name="Picture 6" descr="Screen Cap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22" y="1780172"/>
            <a:ext cx="3921642" cy="4320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554" y="2271275"/>
            <a:ext cx="3632200" cy="323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535" y="268429"/>
            <a:ext cx="548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solidFill>
                  <a:srgbClr val="EACB0D"/>
                </a:solidFill>
              </a:rPr>
              <a:t>Michigan Clinical Research Unit</a:t>
            </a:r>
            <a:endParaRPr lang="en-US" sz="2400" i="1" dirty="0">
              <a:solidFill>
                <a:srgbClr val="EAC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474" y="1506514"/>
            <a:ext cx="4164376" cy="1035585"/>
          </a:xfrm>
        </p:spPr>
        <p:txBody>
          <a:bodyPr/>
          <a:lstStyle/>
          <a:p>
            <a:pPr algn="l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87476" y="2864013"/>
            <a:ext cx="8345316" cy="3206281"/>
          </a:xfrm>
        </p:spPr>
        <p:txBody>
          <a:bodyPr>
            <a:noAutofit/>
          </a:bodyPr>
          <a:lstStyle/>
          <a:p>
            <a:pPr algn="l"/>
            <a:r>
              <a:rPr lang="en-US" sz="1800" cap="all" dirty="0"/>
              <a:t>Our </a:t>
            </a:r>
            <a:r>
              <a:rPr lang="en-US" sz="1800" u="sng" cap="all" dirty="0"/>
              <a:t>Recruitment Program</a:t>
            </a:r>
            <a:r>
              <a:rPr lang="en-US" sz="1800" cap="all" dirty="0"/>
              <a:t> </a:t>
            </a:r>
            <a:r>
              <a:rPr lang="en-US" sz="1800" cap="all" dirty="0" smtClean="0"/>
              <a:t>PROVIDES EXPERTISE AND TOOLS TO FACILITATE PARTICIPANT RECRUITMENT AND ENHANCE RETENTION:</a:t>
            </a:r>
            <a:endParaRPr lang="en-US" sz="1800" dirty="0"/>
          </a:p>
          <a:p>
            <a:pPr algn="l"/>
            <a:r>
              <a:rPr lang="en-US" sz="1800" cap="all" dirty="0"/>
              <a:t> </a:t>
            </a:r>
            <a:endParaRPr lang="en-US" sz="1800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www.UMClinicalStudies.org</a:t>
            </a:r>
            <a:r>
              <a:rPr lang="en-US" sz="1600" dirty="0" smtClean="0">
                <a:solidFill>
                  <a:srgbClr val="EACB0D"/>
                </a:solidFill>
              </a:rPr>
              <a:t> </a:t>
            </a:r>
            <a:r>
              <a:rPr lang="en-US" sz="1600" dirty="0" smtClean="0"/>
              <a:t>study participant recruitment website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www.michrrecruitingtoolkit.org recruitment toolkit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Recruitment feasibility assessments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Recruitment consultations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Community engagement outreach events connecting researchers with the public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Education and training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600" dirty="0" smtClean="0"/>
              <a:t>Goals: Moving registrants into studies; hit target accruals for NIH-funded clinical trials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894003" y="280785"/>
            <a:ext cx="5079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C000"/>
                </a:solidFill>
              </a:rPr>
              <a:t>Recruiting study participants</a:t>
            </a:r>
            <a:endParaRPr lang="en-US" sz="3200" i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1" y="1098849"/>
            <a:ext cx="1636045" cy="163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672" y="1278317"/>
            <a:ext cx="3010328" cy="1277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6841" y="6172200"/>
            <a:ext cx="252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&gt;15,000 registered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474" y="1506514"/>
            <a:ext cx="4164376" cy="1035585"/>
          </a:xfrm>
        </p:spPr>
        <p:txBody>
          <a:bodyPr/>
          <a:lstStyle/>
          <a:p>
            <a:pPr algn="l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566811" y="2730168"/>
            <a:ext cx="7772443" cy="3399566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CLINICAL TRIALS OFFICE (Industry-sponsored):</a:t>
            </a:r>
            <a:endParaRPr lang="en-US" sz="2400" dirty="0"/>
          </a:p>
          <a:p>
            <a:pPr algn="l"/>
            <a:r>
              <a:rPr lang="en-US" sz="2400" dirty="0"/>
              <a:t> </a:t>
            </a:r>
          </a:p>
          <a:p>
            <a:pPr marL="29210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/>
              <a:t>Proposal Approval Forms (PAF) </a:t>
            </a:r>
          </a:p>
          <a:p>
            <a:pPr marL="292100" lvl="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/>
              <a:t>Recruitment </a:t>
            </a:r>
            <a:r>
              <a:rPr lang="en-US" sz="2400" dirty="0" smtClean="0"/>
              <a:t>feasibility assessment</a:t>
            </a:r>
            <a:endParaRPr lang="en-US" sz="2400" dirty="0"/>
          </a:p>
          <a:p>
            <a:pPr marL="292100" lvl="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/>
              <a:t>Draft budgets and billing calendar</a:t>
            </a:r>
          </a:p>
          <a:p>
            <a:pPr marL="292100" lvl="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/>
              <a:t>Negotiate budget with sponsor</a:t>
            </a:r>
          </a:p>
          <a:p>
            <a:pPr marL="292100" lvl="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D39139"/>
                </a:solidFill>
              </a:rPr>
              <a:t>Initial IRB application and consent/assent forms</a:t>
            </a:r>
          </a:p>
          <a:p>
            <a:pPr marL="292100" lvl="0" indent="-292100" algn="l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/>
              <a:t>Facilitate approval of </a:t>
            </a:r>
            <a:r>
              <a:rPr lang="en-US" sz="2400" dirty="0" smtClean="0"/>
              <a:t>contract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8" y="1098849"/>
            <a:ext cx="1636045" cy="163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7535" y="268429"/>
            <a:ext cx="54895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C000"/>
                </a:solidFill>
              </a:rPr>
              <a:t>Support clinical trials</a:t>
            </a:r>
            <a:endParaRPr lang="en-US" sz="3200" i="1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586" y="6248580"/>
            <a:ext cx="4512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ACB0D"/>
                </a:solidFill>
              </a:rPr>
              <a:t>786 Active Clinical Trials at U-M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4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474" y="1506514"/>
            <a:ext cx="4164376" cy="1035585"/>
          </a:xfrm>
        </p:spPr>
        <p:txBody>
          <a:bodyPr/>
          <a:lstStyle/>
          <a:p>
            <a:pPr algn="l"/>
            <a:r>
              <a:rPr lang="en-US" dirty="0" smtClean="0"/>
              <a:t>Connect</a:t>
            </a:r>
            <a:endParaRPr lang="en-US" dirty="0"/>
          </a:p>
        </p:txBody>
      </p:sp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487476" y="2864013"/>
            <a:ext cx="8345316" cy="3206281"/>
          </a:xfrm>
        </p:spPr>
        <p:txBody>
          <a:bodyPr>
            <a:noAutofit/>
          </a:bodyPr>
          <a:lstStyle/>
          <a:p>
            <a:pPr algn="l"/>
            <a:r>
              <a:rPr lang="en-US" sz="1800" u="sng" cap="all" dirty="0" smtClean="0">
                <a:solidFill>
                  <a:srgbClr val="FFC000"/>
                </a:solidFill>
              </a:rPr>
              <a:t>Outreach, partnerships, and implementation science (OPIS)</a:t>
            </a:r>
            <a:r>
              <a:rPr lang="en-US" sz="1800" cap="all" dirty="0" smtClean="0">
                <a:solidFill>
                  <a:srgbClr val="FFC000"/>
                </a:solidFill>
              </a:rPr>
              <a:t> </a:t>
            </a:r>
            <a:r>
              <a:rPr lang="en-US" sz="1800" cap="all" dirty="0" smtClean="0"/>
              <a:t>aims to meet the needs of U-M and our community partners</a:t>
            </a:r>
            <a:endParaRPr lang="en-US" sz="1800" dirty="0"/>
          </a:p>
          <a:p>
            <a:pPr algn="l"/>
            <a:r>
              <a:rPr lang="en-US" sz="1800" cap="all" dirty="0"/>
              <a:t> </a:t>
            </a:r>
            <a:endParaRPr lang="en-US" sz="1800" dirty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 smtClean="0"/>
              <a:t>Developing long-standing, collaborative, </a:t>
            </a:r>
            <a:br>
              <a:rPr lang="en-US" sz="1800" dirty="0" smtClean="0"/>
            </a:br>
            <a:r>
              <a:rPr lang="en-US" sz="1800" dirty="0" smtClean="0"/>
              <a:t>and equitable community-university partnerships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 smtClean="0"/>
              <a:t>Creating and testing new innovative methods for </a:t>
            </a:r>
            <a:br>
              <a:rPr lang="en-US" sz="1800" dirty="0" smtClean="0"/>
            </a:br>
            <a:r>
              <a:rPr lang="en-US" sz="1800" dirty="0" smtClean="0"/>
              <a:t>community engagement and community-based </a:t>
            </a:r>
            <a:br>
              <a:rPr lang="en-US" sz="1800" dirty="0" smtClean="0"/>
            </a:br>
            <a:r>
              <a:rPr lang="en-US" sz="1800" dirty="0" smtClean="0"/>
              <a:t>participatory research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800" dirty="0" smtClean="0"/>
              <a:t>Creating education and training opportunities that </a:t>
            </a:r>
            <a:br>
              <a:rPr lang="en-US" sz="1800" dirty="0" smtClean="0"/>
            </a:br>
            <a:r>
              <a:rPr lang="en-US" sz="1800" dirty="0" smtClean="0"/>
              <a:t>promote bi-directional knowledge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0134" y="280785"/>
            <a:ext cx="4153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C000"/>
                </a:solidFill>
              </a:rPr>
              <a:t>Engaging communities</a:t>
            </a:r>
            <a:endParaRPr lang="en-US" sz="3200" i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1" y="1098849"/>
            <a:ext cx="1636045" cy="1636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2378" y="3772581"/>
            <a:ext cx="3197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latin typeface="Arial"/>
                <a:cs typeface="Arial"/>
              </a:rPr>
              <a:t>Address community research priorities and perform clinical, translation, and outcomes effectiveness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51766"/>
            <a:ext cx="2209800" cy="1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d-hd-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188943" y="1902939"/>
            <a:ext cx="766118" cy="9144001"/>
          </a:xfrm>
          <a:prstGeom prst="rect">
            <a:avLst/>
          </a:prstGeom>
        </p:spPr>
      </p:pic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26508" y="72578"/>
            <a:ext cx="5359400" cy="7397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EACB0D"/>
                </a:solidFill>
                <a:latin typeface="Arial" pitchFamily="34" charset="0"/>
                <a:cs typeface="Arial" pitchFamily="34" charset="0"/>
              </a:rPr>
              <a:t>Staying Connected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53616" y="4413548"/>
            <a:ext cx="4210398" cy="253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“Visit”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www.michr.umich.edu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“Read” Breakthrough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“Like” Facebook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Calibri"/>
                <a:cs typeface="Arial" pitchFamily="34" charset="0"/>
              </a:rPr>
              <a:t>“Follow” Twitter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FFFFFF"/>
                </a:solidFill>
                <a:latin typeface="Calibri"/>
              </a:rPr>
              <a:t>“Watch” YouTube</a:t>
            </a:r>
            <a:endParaRPr lang="en-US" sz="1600" dirty="0">
              <a:solidFill>
                <a:srgbClr val="FFFFFF"/>
              </a:solidFill>
              <a:latin typeface="Calibri"/>
              <a:cs typeface="Arial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EACB0D"/>
                </a:solidFill>
                <a:latin typeface="Calibri"/>
                <a:cs typeface="Arial" pitchFamily="34" charset="0"/>
              </a:rPr>
              <a:t>“Call” 734-998-7474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EACB0D"/>
                </a:solidFill>
                <a:latin typeface="Calibri"/>
                <a:cs typeface="Arial" pitchFamily="34" charset="0"/>
              </a:rPr>
              <a:t>“Email” um-michr@umich.edu</a:t>
            </a:r>
          </a:p>
        </p:txBody>
      </p:sp>
      <p:pic>
        <p:nvPicPr>
          <p:cNvPr id="500741" name="Picture 5" descr="YouTube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743" name="Picture 7" descr="YouTube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745" name="Picture 9" descr="YouTube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099" y="942109"/>
            <a:ext cx="4065155" cy="35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6728"/>
            <a:ext cx="2935086" cy="144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8075" y="4667816"/>
            <a:ext cx="2970307" cy="18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872" y="2881748"/>
            <a:ext cx="3593780" cy="16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mr-mojo-risin.net/wp-content/uploads/2010/10/social-media-icons_all_0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062" y="6117059"/>
            <a:ext cx="785212" cy="7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mr-mojo-risin.net/wp-content/uploads/2010/10/social-media-icons_all_0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9589" y="6142240"/>
            <a:ext cx="691389" cy="71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2980" y="1049771"/>
            <a:ext cx="4281563" cy="18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392629" y="857772"/>
            <a:ext cx="6383810" cy="60002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44731" y="1002592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T0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46390" y="3261635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T1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444387" y="5865655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T2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2490" y="5865655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T3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467042" y="3261635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T4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3186334" y="980310"/>
            <a:ext cx="2740694" cy="210544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31901" y="2413798"/>
            <a:ext cx="2740694" cy="210544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8004" y="4140482"/>
            <a:ext cx="2740694" cy="2290336"/>
          </a:xfrm>
          <a:prstGeom prst="ellipse">
            <a:avLst/>
          </a:prstGeom>
          <a:noFill/>
          <a:ln w="38100" cmpd="sng">
            <a:solidFill>
              <a:srgbClr val="1FC0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068657" y="4173901"/>
            <a:ext cx="2740694" cy="2291553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89324" y="2413799"/>
            <a:ext cx="2740694" cy="2105440"/>
          </a:xfrm>
          <a:prstGeom prst="ellipse">
            <a:avLst/>
          </a:prstGeom>
          <a:noFill/>
          <a:ln w="38100" cmpd="sng">
            <a:solidFill>
              <a:srgbClr val="C01F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84341" y="2562177"/>
            <a:ext cx="2500880" cy="2361658"/>
          </a:xfrm>
          <a:prstGeom prst="ellipse">
            <a:avLst/>
          </a:prstGeom>
          <a:gradFill>
            <a:gsLst>
              <a:gs pos="0">
                <a:srgbClr val="00001A">
                  <a:alpha val="8000"/>
                </a:srgbClr>
              </a:gs>
              <a:gs pos="1000">
                <a:srgbClr val="000090">
                  <a:alpha val="57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36284" y="1637566"/>
            <a:ext cx="242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Basic Research</a:t>
            </a:r>
          </a:p>
          <a:p>
            <a:pPr algn="ctr"/>
            <a:r>
              <a:rPr lang="en-US" sz="2000" dirty="0" smtClean="0"/>
              <a:t>Discovery Sciences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09554" y="3169302"/>
            <a:ext cx="1481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Translation </a:t>
            </a:r>
          </a:p>
          <a:p>
            <a:r>
              <a:rPr lang="en-US" sz="2000" dirty="0" smtClean="0"/>
              <a:t>To Humans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3435034" y="3209404"/>
            <a:ext cx="2305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ACB0D"/>
                </a:solidFill>
              </a:rPr>
              <a:t>Health Care</a:t>
            </a:r>
          </a:p>
          <a:p>
            <a:pPr algn="ctr"/>
            <a:r>
              <a:rPr lang="en-US" sz="2800" dirty="0" smtClean="0">
                <a:solidFill>
                  <a:srgbClr val="EACB0D"/>
                </a:solidFill>
              </a:rPr>
              <a:t>Improvements</a:t>
            </a:r>
            <a:endParaRPr lang="en-US" sz="2800" dirty="0">
              <a:solidFill>
                <a:srgbClr val="EACB0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1399" y="4714247"/>
            <a:ext cx="1443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Translation</a:t>
            </a:r>
          </a:p>
          <a:p>
            <a:pPr algn="ctr"/>
            <a:r>
              <a:rPr lang="en-US" sz="2000" dirty="0" smtClean="0"/>
              <a:t>To</a:t>
            </a:r>
          </a:p>
          <a:p>
            <a:pPr algn="ctr"/>
            <a:r>
              <a:rPr lang="en-US" sz="2000" dirty="0" smtClean="0"/>
              <a:t>Patients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2495591" y="4868136"/>
            <a:ext cx="1795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Dissemination</a:t>
            </a:r>
          </a:p>
          <a:p>
            <a:pPr algn="ctr"/>
            <a:r>
              <a:rPr lang="en-US" sz="2000" dirty="0" smtClean="0"/>
              <a:t>To Practice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938539" y="3015414"/>
            <a:ext cx="1610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Health Care </a:t>
            </a:r>
          </a:p>
          <a:p>
            <a:pPr algn="ctr"/>
            <a:r>
              <a:rPr lang="en-US" sz="2000" dirty="0" smtClean="0"/>
              <a:t>Delivery &amp; </a:t>
            </a:r>
          </a:p>
          <a:p>
            <a:pPr algn="ctr"/>
            <a:r>
              <a:rPr lang="en-US" sz="2000" dirty="0" smtClean="0"/>
              <a:t>Policy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654257" y="51243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46590" y="155959"/>
            <a:ext cx="537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EACB0D"/>
                </a:solidFill>
              </a:rPr>
              <a:t>Phases of Translational Research</a:t>
            </a:r>
            <a:endParaRPr lang="en-US" sz="2800" dirty="0">
              <a:solidFill>
                <a:srgbClr val="EACB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5"/>
          <p:cNvSpPr txBox="1">
            <a:spLocks/>
          </p:cNvSpPr>
          <p:nvPr/>
        </p:nvSpPr>
        <p:spPr>
          <a:xfrm>
            <a:off x="1213579" y="1233477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Fund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626508" y="72578"/>
            <a:ext cx="5359400" cy="739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1200"/>
              </a:spcAft>
              <a:buNone/>
              <a:defRPr sz="6600" kern="1200">
                <a:solidFill>
                  <a:srgbClr val="C8A122"/>
                </a:solidFill>
                <a:latin typeface="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EACB0D"/>
                </a:solidFill>
                <a:latin typeface="Arial" pitchFamily="34" charset="0"/>
                <a:cs typeface="Arial" pitchFamily="34" charset="0"/>
              </a:rPr>
              <a:t>MICHR At A Glance</a:t>
            </a:r>
          </a:p>
        </p:txBody>
      </p:sp>
      <p:sp>
        <p:nvSpPr>
          <p:cNvPr id="24" name="Subtitle 5"/>
          <p:cNvSpPr txBox="1">
            <a:spLocks/>
          </p:cNvSpPr>
          <p:nvPr/>
        </p:nvSpPr>
        <p:spPr>
          <a:xfrm>
            <a:off x="1164051" y="1869557"/>
            <a:ext cx="4302894" cy="1313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000" dirty="0" smtClean="0">
                <a:latin typeface="Arial Narrow" panose="020B0606020202030204" pitchFamily="34" charset="0"/>
              </a:rPr>
              <a:t>Pilot Grants</a:t>
            </a:r>
            <a:br>
              <a:rPr lang="en-US" sz="2000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Research Grant Consultation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1164052" y="3850030"/>
            <a:ext cx="3369037" cy="127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Workshops, symposia,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&amp; mentored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programs to support research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career development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213579" y="3144805"/>
            <a:ext cx="2019816" cy="567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Educate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5655550" y="1869557"/>
            <a:ext cx="3488449" cy="949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Study Participant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Recruitment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Community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Outreach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5619749" y="1233477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Connect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5656086" y="3665137"/>
            <a:ext cx="3646541" cy="2841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Clinical Research Unit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Clinical Trials 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Biorepository</a:t>
            </a: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Biostatistics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Study Consultation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Data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base Development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Regulatory Support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Informatics Tools</a:t>
            </a:r>
          </a:p>
        </p:txBody>
      </p:sp>
      <p:sp>
        <p:nvSpPr>
          <p:cNvPr id="16" name="Subtitle 5"/>
          <p:cNvSpPr txBox="1">
            <a:spLocks/>
          </p:cNvSpPr>
          <p:nvPr/>
        </p:nvSpPr>
        <p:spPr>
          <a:xfrm>
            <a:off x="5619749" y="3035633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Support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237" y="2999904"/>
            <a:ext cx="1069200" cy="106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87" y="1087797"/>
            <a:ext cx="1069200" cy="106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2986603"/>
            <a:ext cx="1069200" cy="106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1087797"/>
            <a:ext cx="106920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0" y="1918206"/>
            <a:ext cx="9143999" cy="4111850"/>
          </a:xfrm>
        </p:spPr>
        <p:txBody>
          <a:bodyPr>
            <a:noAutofit/>
          </a:bodyPr>
          <a:lstStyle/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T1 – BENCH TO BEDSIDE AWARD: For projects designed to identify basic science discoveries that have significant potential for impacting human health. $50-75K ea.</a:t>
            </a:r>
          </a:p>
          <a:p>
            <a:pPr marL="171450" indent="-171450" algn="l">
              <a:buFont typeface="Arial"/>
              <a:buChar char="•"/>
            </a:pPr>
            <a:endParaRPr lang="en-US" sz="1800" dirty="0"/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T1 – ENDOWMENT FOR BASIC SCIENTISTS (EBS partnership): The PI’s primary appointment must be in one of the participating units in the Endowment for Basic Sciences and partnered with a non-EBS researcher. $50K ea.</a:t>
            </a:r>
          </a:p>
          <a:p>
            <a:pPr marL="171450" indent="-171450" algn="l">
              <a:buFont typeface="Arial"/>
              <a:buChar char="•"/>
            </a:pPr>
            <a:endParaRPr lang="en-US" sz="1800" dirty="0"/>
          </a:p>
          <a:p>
            <a:pPr marL="171450" indent="-171450" algn="l">
              <a:buFont typeface="Arial"/>
              <a:buChar char="•"/>
            </a:pPr>
            <a:r>
              <a:rPr lang="en-US" sz="1800" dirty="0" smtClean="0"/>
              <a:t>T2 – Translational Sciences Award: Transition clinical findings in research into community practice and patient oriented initiatives. $50K ea.</a:t>
            </a:r>
          </a:p>
          <a:p>
            <a:pPr marL="171450" indent="-171450" algn="l">
              <a:buFont typeface="Arial"/>
              <a:buChar char="•"/>
            </a:pPr>
            <a:endParaRPr lang="en-US" sz="1800" dirty="0"/>
          </a:p>
          <a:p>
            <a:pPr marL="171450" indent="-171450" algn="l">
              <a:buFont typeface="Arial"/>
              <a:buChar char="•"/>
            </a:pPr>
            <a:r>
              <a:rPr lang="en-US" sz="1800" dirty="0"/>
              <a:t>T3 – </a:t>
            </a:r>
            <a:r>
              <a:rPr lang="en-US" sz="1800" dirty="0" smtClean="0"/>
              <a:t>CURES </a:t>
            </a:r>
            <a:r>
              <a:rPr lang="en-US" sz="1800" dirty="0"/>
              <a:t>(</a:t>
            </a:r>
            <a:r>
              <a:rPr lang="en-US" sz="1800" dirty="0" smtClean="0"/>
              <a:t>Community University Research Partnership). $25K ea.</a:t>
            </a:r>
          </a:p>
          <a:p>
            <a:pPr marL="171450" indent="-171450" algn="l">
              <a:buFont typeface="Arial"/>
              <a:buChar char="•"/>
            </a:pPr>
            <a:endParaRPr lang="en-US" sz="1800" dirty="0"/>
          </a:p>
          <a:p>
            <a:pPr marL="171450" indent="-171450" algn="l">
              <a:buFont typeface="Arial"/>
              <a:buChar char="•"/>
            </a:pPr>
            <a:r>
              <a:rPr lang="en-US" sz="1800" dirty="0"/>
              <a:t>NEW – </a:t>
            </a:r>
            <a:r>
              <a:rPr lang="en-US" sz="1800" dirty="0" smtClean="0"/>
              <a:t>Implementing Research-Based Practices to Improve Quality of Care. $20K ea.</a:t>
            </a:r>
            <a:endParaRPr lang="en-US" sz="18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97974" y="735859"/>
            <a:ext cx="7192568" cy="865211"/>
          </a:xfrm>
        </p:spPr>
        <p:txBody>
          <a:bodyPr/>
          <a:lstStyle/>
          <a:p>
            <a:pPr algn="l"/>
            <a:r>
              <a:rPr lang="en-US" sz="4000" dirty="0" smtClean="0"/>
              <a:t>Fund – Pilot Grants: October, April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99" y="914400"/>
            <a:ext cx="840940" cy="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>
            <a:spLocks noGrp="1"/>
          </p:cNvSpPr>
          <p:nvPr>
            <p:ph type="subTitle" idx="1"/>
          </p:nvPr>
        </p:nvSpPr>
        <p:spPr>
          <a:xfrm>
            <a:off x="152401" y="2141984"/>
            <a:ext cx="8610599" cy="3473505"/>
          </a:xfrm>
        </p:spPr>
        <p:txBody>
          <a:bodyPr>
            <a:noAutofit/>
          </a:bodyPr>
          <a:lstStyle/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US" sz="2000" u="sng" dirty="0" smtClean="0"/>
              <a:t>PGP Seed Grants</a:t>
            </a:r>
            <a:r>
              <a:rPr lang="en-US" sz="2000" dirty="0" smtClean="0"/>
              <a:t> – </a:t>
            </a:r>
            <a:r>
              <a:rPr lang="en-US" sz="1800" dirty="0" smtClean="0"/>
              <a:t>Funds should be </a:t>
            </a:r>
            <a:r>
              <a:rPr lang="en-US" sz="1800" dirty="0"/>
              <a:t>used for a new stand-alone project, or </a:t>
            </a:r>
            <a:r>
              <a:rPr lang="en-US" sz="1800" dirty="0" smtClean="0"/>
              <a:t>to enhance an </a:t>
            </a:r>
            <a:r>
              <a:rPr lang="en-US" sz="1800" dirty="0"/>
              <a:t>existing research </a:t>
            </a:r>
            <a:r>
              <a:rPr lang="en-US" sz="1800" dirty="0" smtClean="0"/>
              <a:t>project. </a:t>
            </a:r>
            <a:r>
              <a:rPr lang="en-US" sz="2000" dirty="0" smtClean="0"/>
              <a:t>$5K ea. </a:t>
            </a:r>
          </a:p>
          <a:p>
            <a:pPr algn="l"/>
            <a:endParaRPr lang="en-US" sz="2000" dirty="0"/>
          </a:p>
          <a:p>
            <a:pPr marL="285750" indent="-285750" algn="l">
              <a:spcBef>
                <a:spcPts val="0"/>
              </a:spcBef>
              <a:buFont typeface="Arial"/>
              <a:buChar char="•"/>
            </a:pPr>
            <a:r>
              <a:rPr lang="en-US" sz="2000" u="sng" dirty="0" smtClean="0"/>
              <a:t>Translational Technology Seed Grant</a:t>
            </a:r>
            <a:r>
              <a:rPr lang="en-US" sz="2000" dirty="0" smtClean="0"/>
              <a:t> – </a:t>
            </a:r>
            <a:r>
              <a:rPr lang="en-US" sz="1800" dirty="0" smtClean="0"/>
              <a:t>This </a:t>
            </a:r>
            <a:r>
              <a:rPr lang="en-US" sz="1800" dirty="0"/>
              <a:t>grant mechanism is </a:t>
            </a:r>
            <a:r>
              <a:rPr lang="en-US" sz="1800" smtClean="0"/>
              <a:t>designed  to support </a:t>
            </a:r>
            <a:r>
              <a:rPr lang="en-US" sz="1800" dirty="0"/>
              <a:t>access to comprehensive translational research cores; </a:t>
            </a:r>
            <a:r>
              <a:rPr lang="en-US" sz="1800" dirty="0" smtClean="0"/>
              <a:t>providing vouchers to </a:t>
            </a:r>
            <a:r>
              <a:rPr lang="en-US" sz="1800" dirty="0"/>
              <a:t>researchers interested in purchasing core services</a:t>
            </a:r>
            <a:r>
              <a:rPr lang="en-US" sz="18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$10K ea.</a:t>
            </a:r>
          </a:p>
          <a:p>
            <a:pPr algn="l"/>
            <a:endParaRPr lang="en-US" sz="2000" dirty="0"/>
          </a:p>
          <a:p>
            <a:pPr marL="284163" indent="-284163" algn="l">
              <a:spcBef>
                <a:spcPts val="0"/>
              </a:spcBef>
              <a:buFont typeface="Arial"/>
              <a:buChar char="•"/>
            </a:pPr>
            <a:r>
              <a:rPr lang="en-US" sz="2000" u="sng" dirty="0" smtClean="0"/>
              <a:t>Partnership Planning Grant for Implementation Science</a:t>
            </a:r>
            <a:r>
              <a:rPr lang="en-US" sz="2000" dirty="0" smtClean="0"/>
              <a:t> – </a:t>
            </a:r>
            <a:r>
              <a:rPr lang="en-US" sz="1800" dirty="0" smtClean="0"/>
              <a:t>designed </a:t>
            </a:r>
            <a:r>
              <a:rPr lang="en-US" sz="1800" dirty="0"/>
              <a:t>as </a:t>
            </a:r>
            <a:r>
              <a:rPr lang="en-US" sz="1800" dirty="0" smtClean="0"/>
              <a:t>a planning </a:t>
            </a:r>
            <a:r>
              <a:rPr lang="en-US" sz="1800" dirty="0"/>
              <a:t>grant to forge relationships among 1) scientists and 2) clinicians from </a:t>
            </a:r>
            <a:r>
              <a:rPr lang="en-US" sz="1800" dirty="0" smtClean="0"/>
              <a:t>non-academic health </a:t>
            </a:r>
            <a:r>
              <a:rPr lang="en-US" sz="1800" dirty="0"/>
              <a:t>science </a:t>
            </a:r>
            <a:r>
              <a:rPr lang="en-US" sz="1800" dirty="0" smtClean="0"/>
              <a:t>centers and </a:t>
            </a:r>
            <a:r>
              <a:rPr lang="en-US" sz="1800" dirty="0"/>
              <a:t>representatives of community-based organizations or the public. </a:t>
            </a:r>
            <a:r>
              <a:rPr lang="en-US" sz="2000" dirty="0" smtClean="0"/>
              <a:t>$10K ea.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789699"/>
            <a:ext cx="7446026" cy="865211"/>
          </a:xfrm>
        </p:spPr>
        <p:txBody>
          <a:bodyPr/>
          <a:lstStyle/>
          <a:p>
            <a:pPr algn="l"/>
            <a:r>
              <a:rPr lang="en-US" sz="4000" dirty="0" smtClean="0"/>
              <a:t>Fund – Pilot Grants: Continuous 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74" y="813970"/>
            <a:ext cx="840940" cy="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ilot grant retur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222"/>
            <a:ext cx="9144000" cy="60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lot grant success by scho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2987"/>
            <a:ext cx="9144000" cy="5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5"/>
          <p:cNvSpPr txBox="1">
            <a:spLocks/>
          </p:cNvSpPr>
          <p:nvPr/>
        </p:nvSpPr>
        <p:spPr>
          <a:xfrm>
            <a:off x="1213579" y="1233477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Fund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626508" y="72578"/>
            <a:ext cx="5359400" cy="739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lnSpc>
                <a:spcPct val="75000"/>
              </a:lnSpc>
              <a:spcBef>
                <a:spcPct val="0"/>
              </a:spcBef>
              <a:spcAft>
                <a:spcPts val="1200"/>
              </a:spcAft>
              <a:buNone/>
              <a:defRPr sz="6600" kern="1200">
                <a:solidFill>
                  <a:srgbClr val="C8A122"/>
                </a:solidFill>
                <a:latin typeface="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EACB0D"/>
                </a:solidFill>
                <a:latin typeface="Arial" pitchFamily="34" charset="0"/>
                <a:cs typeface="Arial" pitchFamily="34" charset="0"/>
              </a:rPr>
              <a:t>MICHR At A Glance</a:t>
            </a:r>
          </a:p>
        </p:txBody>
      </p:sp>
      <p:sp>
        <p:nvSpPr>
          <p:cNvPr id="24" name="Subtitle 5"/>
          <p:cNvSpPr txBox="1">
            <a:spLocks/>
          </p:cNvSpPr>
          <p:nvPr/>
        </p:nvSpPr>
        <p:spPr>
          <a:xfrm>
            <a:off x="1164051" y="1869557"/>
            <a:ext cx="4302894" cy="1313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2000" dirty="0" smtClean="0">
                <a:latin typeface="Arial Narrow" panose="020B0606020202030204" pitchFamily="34" charset="0"/>
              </a:rPr>
              <a:t>Pilot Grants</a:t>
            </a:r>
            <a:br>
              <a:rPr lang="en-US" sz="2000" dirty="0" smtClean="0">
                <a:latin typeface="Arial Narrow" panose="020B0606020202030204" pitchFamily="34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Research Grant Consultation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1164052" y="3850030"/>
            <a:ext cx="3369037" cy="1279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Workshops, symposia,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&amp; mentored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programs to support research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&amp;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career development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213579" y="3144805"/>
            <a:ext cx="2019816" cy="567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Educate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Subtitle 5"/>
          <p:cNvSpPr txBox="1">
            <a:spLocks/>
          </p:cNvSpPr>
          <p:nvPr/>
        </p:nvSpPr>
        <p:spPr>
          <a:xfrm>
            <a:off x="5655550" y="1869557"/>
            <a:ext cx="3488449" cy="949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Study Participant 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Recruitment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Community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Outreach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5619749" y="1233477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Connect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5656086" y="3665137"/>
            <a:ext cx="3646541" cy="2841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Clinical Research Unit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Clinical Trials 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Biorepository</a:t>
            </a:r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Biostatistics</a:t>
            </a:r>
            <a:endParaRPr lang="en-US" sz="20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Study Consultation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Data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base Development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Regulatory Support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Informatics Tools</a:t>
            </a:r>
          </a:p>
        </p:txBody>
      </p:sp>
      <p:sp>
        <p:nvSpPr>
          <p:cNvPr id="16" name="Subtitle 5"/>
          <p:cNvSpPr txBox="1">
            <a:spLocks/>
          </p:cNvSpPr>
          <p:nvPr/>
        </p:nvSpPr>
        <p:spPr>
          <a:xfrm>
            <a:off x="5619749" y="3035633"/>
            <a:ext cx="2019816" cy="676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FFC000"/>
                </a:solidFill>
              </a:rPr>
              <a:t>Support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237" y="2999904"/>
            <a:ext cx="1069200" cy="106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87" y="1087797"/>
            <a:ext cx="1069200" cy="106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2986603"/>
            <a:ext cx="1069200" cy="106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0" y="1087797"/>
            <a:ext cx="106920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948</Words>
  <Application>Microsoft Office PowerPoint</Application>
  <PresentationFormat>On-screen Show (4:3)</PresentationFormat>
  <Paragraphs>249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</vt:lpstr>
      <vt:lpstr>Why</vt:lpstr>
      <vt:lpstr>PowerPoint Presentation</vt:lpstr>
      <vt:lpstr>PowerPoint Presentation</vt:lpstr>
      <vt:lpstr>Fund – Pilot Grants: October, April</vt:lpstr>
      <vt:lpstr>Fund – Pilot Grants: Continuous </vt:lpstr>
      <vt:lpstr>PowerPoint Presentation</vt:lpstr>
      <vt:lpstr>PowerPoint Presentation</vt:lpstr>
      <vt:lpstr>PowerPoint Presentation</vt:lpstr>
      <vt:lpstr>Pre-Doctoral Progams</vt:lpstr>
      <vt:lpstr>Post-Doctoral Programs</vt:lpstr>
      <vt:lpstr>Mentored Program (March 18)</vt:lpstr>
      <vt:lpstr>Training</vt:lpstr>
      <vt:lpstr>Research Development Consultation  (RDC) </vt:lpstr>
      <vt:lpstr>RDC provides free services and consultation to strengthen grant proposals</vt:lpstr>
      <vt:lpstr>PowerPoint Presentation</vt:lpstr>
      <vt:lpstr>Consultation Process</vt:lpstr>
      <vt:lpstr>PowerPoint Presentation</vt:lpstr>
      <vt:lpstr>PowerPoint Presentation</vt:lpstr>
      <vt:lpstr>Biorepository</vt:lpstr>
      <vt:lpstr>Support</vt:lpstr>
      <vt:lpstr>Support</vt:lpstr>
      <vt:lpstr>MCRU</vt:lpstr>
      <vt:lpstr>Connect</vt:lpstr>
      <vt:lpstr>Support</vt:lpstr>
      <vt:lpstr>Connect</vt:lpstr>
      <vt:lpstr>Staying Connected</vt:lpstr>
    </vt:vector>
  </TitlesOfParts>
  <Company>Wagner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Herold</dc:creator>
  <cp:lastModifiedBy>Zaborski, Laura</cp:lastModifiedBy>
  <cp:revision>48</cp:revision>
  <dcterms:created xsi:type="dcterms:W3CDTF">2010-10-13T16:22:41Z</dcterms:created>
  <dcterms:modified xsi:type="dcterms:W3CDTF">2014-04-22T15:10:17Z</dcterms:modified>
</cp:coreProperties>
</file>