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59" r:id="rId3"/>
    <p:sldId id="262" r:id="rId4"/>
    <p:sldId id="263" r:id="rId5"/>
    <p:sldId id="264" r:id="rId6"/>
    <p:sldId id="282" r:id="rId7"/>
    <p:sldId id="265" r:id="rId8"/>
    <p:sldId id="281" r:id="rId9"/>
    <p:sldId id="283" r:id="rId10"/>
    <p:sldId id="266" r:id="rId11"/>
    <p:sldId id="299" r:id="rId12"/>
    <p:sldId id="267" r:id="rId13"/>
    <p:sldId id="280" r:id="rId14"/>
    <p:sldId id="284" r:id="rId15"/>
    <p:sldId id="270" r:id="rId16"/>
    <p:sldId id="271" r:id="rId17"/>
    <p:sldId id="272" r:id="rId18"/>
    <p:sldId id="273" r:id="rId19"/>
    <p:sldId id="274" r:id="rId20"/>
    <p:sldId id="275" r:id="rId21"/>
    <p:sldId id="276" r:id="rId22"/>
    <p:sldId id="277" r:id="rId23"/>
    <p:sldId id="278" r:id="rId24"/>
    <p:sldId id="279" r:id="rId25"/>
    <p:sldId id="287" r:id="rId26"/>
    <p:sldId id="288" r:id="rId27"/>
    <p:sldId id="289" r:id="rId28"/>
    <p:sldId id="292" r:id="rId29"/>
    <p:sldId id="298" r:id="rId30"/>
    <p:sldId id="295" r:id="rId31"/>
    <p:sldId id="296" r:id="rId32"/>
    <p:sldId id="29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4" autoAdjust="0"/>
    <p:restoredTop sz="94660"/>
  </p:normalViewPr>
  <p:slideViewPr>
    <p:cSldViewPr>
      <p:cViewPr varScale="1">
        <p:scale>
          <a:sx n="184" d="100"/>
          <a:sy n="184" d="100"/>
        </p:scale>
        <p:origin x="-152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EFD509-40F7-4D90-95FC-45FEBA6F1C23}" type="datetimeFigureOut">
              <a:rPr lang="en-US" smtClean="0"/>
              <a:t>11/26/13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50DF81-6E0E-4C81-8EEC-00A5DF752600}" type="slidenum">
              <a:rPr lang="en-US" smtClean="0"/>
              <a:t>‹#›</a:t>
            </a:fld>
            <a:endParaRPr lang="en-US"/>
          </a:p>
        </p:txBody>
      </p:sp>
    </p:spTree>
    <p:extLst>
      <p:ext uri="{BB962C8B-B14F-4D97-AF65-F5344CB8AC3E}">
        <p14:creationId xmlns:p14="http://schemas.microsoft.com/office/powerpoint/2010/main" val="740305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ACEB12-0473-4879-AEEC-E0919C93F8A9}" type="slidenum">
              <a:rPr lang="en-US">
                <a:solidFill>
                  <a:prstClr val="black"/>
                </a:solidFill>
              </a:rPr>
              <a:pPr/>
              <a:t>1</a:t>
            </a:fld>
            <a:endParaRPr lang="en-US" dirty="0">
              <a:solidFill>
                <a:prstClr val="black"/>
              </a:solidFill>
            </a:endParaRPr>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dirty="0"/>
              <a:t>Once your new faculty member is appointed, we will invite him or her to our annual orientation - which we just held.  Those who attended felt it worthwhile - but I wish we could have captured more of the new faculty.  Better luck next year, I say.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D589AD61-30BF-4DF1-B1B7-0F69C09B528E}" type="slidenum">
              <a:rPr lang="en-US" sz="1200">
                <a:solidFill>
                  <a:prstClr val="black"/>
                </a:solidFill>
              </a:rPr>
              <a:pPr/>
              <a:t>6</a:t>
            </a:fld>
            <a:endParaRPr lang="en-US" sz="1200">
              <a:solidFill>
                <a:prstClr val="black"/>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B8ACBD4C-60C1-4F4A-B2BF-15F0226A3C73}" type="slidenum">
              <a:rPr lang="en-US" sz="1200">
                <a:solidFill>
                  <a:prstClr val="black"/>
                </a:solidFill>
              </a:rPr>
              <a:pPr/>
              <a:t>9</a:t>
            </a:fld>
            <a:endParaRPr lang="en-US" sz="1200">
              <a:solidFill>
                <a:prstClr val="black"/>
              </a:solidFill>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C6B3BFA-8FCC-7743-A816-51D0D92435F8}" type="slidenum">
              <a:rPr lang="en-US" sz="1200"/>
              <a:pPr/>
              <a:t>11</a:t>
            </a:fld>
            <a:endParaRPr lang="en-US" sz="1200"/>
          </a:p>
        </p:txBody>
      </p:sp>
      <p:sp>
        <p:nvSpPr>
          <p:cNvPr id="183299"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extLst>
            <a:ext uri="{FAA26D3D-D897-4be2-8F04-BA451C77F1D7}">
              <ma14:placeholderFlag xmlns:ma14="http://schemas.microsoft.com/office/mac/drawingml/2011/main" val="1"/>
            </a:ext>
          </a:extLst>
        </p:spPr>
        <p:txBody>
          <a:bodyPr/>
          <a:lstStyle/>
          <a:p>
            <a:pPr eaLnBrk="1" hangingPunct="1"/>
            <a:endParaRPr lang="en-US">
              <a:latin typeface="Arial" charset="0"/>
              <a:ea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A546B56-B6A2-4FA5-886D-2E5589417EFC}" type="slidenum">
              <a:rPr lang="en-US" smtClean="0">
                <a:solidFill>
                  <a:prstClr val="black"/>
                </a:solidFill>
              </a:rPr>
              <a:pPr/>
              <a:t>12</a:t>
            </a:fld>
            <a:endParaRPr lang="en-US" dirty="0" smtClean="0">
              <a:solidFill>
                <a:prstClr val="black"/>
              </a:solidFill>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D2CF09D0-F458-4E6C-AAB7-5E6C481AA111}" type="slidenum">
              <a:rPr lang="en-US" sz="1200">
                <a:solidFill>
                  <a:prstClr val="black"/>
                </a:solidFill>
              </a:rPr>
              <a:pPr/>
              <a:t>14</a:t>
            </a:fld>
            <a:endParaRPr lang="en-US" sz="1200">
              <a:solidFill>
                <a:prstClr val="black"/>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6372BE-C2C0-4B98-B199-FE60D403D5F4}" type="slidenum">
              <a:rPr lang="en-US">
                <a:solidFill>
                  <a:prstClr val="black"/>
                </a:solidFill>
              </a:rPr>
              <a:pPr/>
              <a:t>16</a:t>
            </a:fld>
            <a:endParaRPr lang="en-US" dirty="0">
              <a:solidFill>
                <a:prstClr val="black"/>
              </a:solidFill>
            </a:endParaRPr>
          </a:p>
        </p:txBody>
      </p:sp>
      <p:sp>
        <p:nvSpPr>
          <p:cNvPr id="423938" name="Rectangle 2"/>
          <p:cNvSpPr>
            <a:spLocks noGrp="1" noRot="1" noChangeAspect="1" noChangeArrowheads="1" noTextEdit="1"/>
          </p:cNvSpPr>
          <p:nvPr>
            <p:ph type="sldImg"/>
          </p:nvPr>
        </p:nvSpPr>
        <p:spPr>
          <a:ln/>
        </p:spPr>
      </p:sp>
      <p:sp>
        <p:nvSpPr>
          <p:cNvPr id="4239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611418-A99C-4072-A011-F157DCDA96C2}" type="slidenum">
              <a:rPr lang="en-US">
                <a:solidFill>
                  <a:prstClr val="black"/>
                </a:solidFill>
              </a:rPr>
              <a:pPr/>
              <a:t>17</a:t>
            </a:fld>
            <a:endParaRPr lang="en-US" dirty="0">
              <a:solidFill>
                <a:prstClr val="black"/>
              </a:solidFill>
            </a:endParaRPr>
          </a:p>
        </p:txBody>
      </p:sp>
      <p:sp>
        <p:nvSpPr>
          <p:cNvPr id="425986" name="Rectangle 2"/>
          <p:cNvSpPr>
            <a:spLocks noGrp="1" noRot="1" noChangeAspect="1" noChangeArrowheads="1" noTextEdit="1"/>
          </p:cNvSpPr>
          <p:nvPr>
            <p:ph type="sldImg"/>
          </p:nvPr>
        </p:nvSpPr>
        <p:spPr>
          <a:ln/>
        </p:spPr>
      </p:sp>
      <p:sp>
        <p:nvSpPr>
          <p:cNvPr id="425987" name="Rectangle 3"/>
          <p:cNvSpPr>
            <a:spLocks noGrp="1" noChangeArrowheads="1"/>
          </p:cNvSpPr>
          <p:nvPr>
            <p:ph type="body" idx="1"/>
          </p:nvPr>
        </p:nvSpPr>
        <p:spPr/>
        <p:txBody>
          <a:bodyPr/>
          <a:lstStyle/>
          <a:p>
            <a:r>
              <a:rPr lang="en-US" dirty="0"/>
              <a:t>Headcount 6/1/04</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p:spPr>
        <p:txBody>
          <a:bodyPr/>
          <a:lstStyle/>
          <a:p>
            <a:fld id="{01B74A24-D221-4F0C-91E0-647EEBB252CE}" type="slidenum">
              <a:rPr lang="en-US" smtClean="0">
                <a:solidFill>
                  <a:prstClr val="black"/>
                </a:solidFill>
                <a:latin typeface="Times" pitchFamily="28" charset="0"/>
              </a:rPr>
              <a:pPr/>
              <a:t>29</a:t>
            </a:fld>
            <a:endParaRPr lang="en-US" dirty="0" smtClean="0">
              <a:solidFill>
                <a:prstClr val="black"/>
              </a:solidFill>
              <a:latin typeface="Times" pitchFamily="28" charset="0"/>
            </a:endParaRPr>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p:spPr>
        <p:txBody>
          <a:bodyPr/>
          <a:lstStyle/>
          <a:p>
            <a:pPr eaLnBrk="1" hangingPunct="1"/>
            <a:endParaRPr lang="en-US" dirty="0" smtClean="0">
              <a:latin typeface="Times" pitchFamily="2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86340A8-B5BA-47E4-8737-EBACA329E8A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250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25936CC-887E-4CE0-A0E8-32C6FB0FA6B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93666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CE001EE-4848-4C52-B126-778B47577CE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07508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400800"/>
            <a:ext cx="2895600" cy="457200"/>
          </a:xfrm>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243FAA57-DA04-41AC-97D0-969B455F500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8959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a:xfrm>
            <a:off x="3124200" y="6400800"/>
            <a:ext cx="2895600" cy="457200"/>
          </a:xfrm>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11F1AAA2-B486-492A-BC07-9E9EBD07709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91563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dirty="0">
              <a:solidFill>
                <a:srgbClr val="FFFFFF"/>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dirty="0">
              <a:solidFill>
                <a:srgbClr val="000000"/>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defRPr/>
            </a:pPr>
            <a:fld id="{945784E4-0822-4026-9164-557BC9100F1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36215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E7B6ED-3D62-C147-987B-907F286F2146}" type="slidenum">
              <a:rPr lang="en-US"/>
              <a:pPr>
                <a:defRPr/>
              </a:pPr>
              <a:t>‹#›</a:t>
            </a:fld>
            <a:endParaRPr lang="en-US"/>
          </a:p>
        </p:txBody>
      </p:sp>
    </p:spTree>
    <p:extLst>
      <p:ext uri="{BB962C8B-B14F-4D97-AF65-F5344CB8AC3E}">
        <p14:creationId xmlns:p14="http://schemas.microsoft.com/office/powerpoint/2010/main" val="3216395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A10BB29-B5EA-48DB-A768-9BEDB22E98D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0631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C53ACBE-BF5A-43D7-8ECB-20251643688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69039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8A7EA32-92E3-4BFE-A715-0D00EF9306C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6893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34009A09-A566-4369-A37B-B278FE8CFBE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194129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5B6F2E5-9539-4871-AE77-A8AFD3B6FBF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0021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33E34348-CCB9-419E-A0F3-79022AE4F9A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8113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60901C4-D891-4947-968F-28BE33312C3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41247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0F8144B-729E-4CFA-8B65-C2F0CCE1FDC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19517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2">
                <a:lumMod val="50000"/>
              </a:schemeClr>
            </a:gs>
            <a:gs pos="100000">
              <a:srgbClr val="0000FF"/>
            </a:gs>
          </a:gsLst>
          <a:lin ang="5400000" scaled="0"/>
          <a:tileRect/>
        </a:gra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379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Times" pitchFamily="18" charset="0"/>
              </a:defRPr>
            </a:lvl1pPr>
          </a:lstStyle>
          <a:p>
            <a:pPr eaLnBrk="0" fontAlgn="base" hangingPunct="0">
              <a:spcBef>
                <a:spcPct val="0"/>
              </a:spcBef>
              <a:spcAft>
                <a:spcPct val="0"/>
              </a:spcAft>
            </a:pPr>
            <a:endParaRPr lang="en-US" dirty="0">
              <a:solidFill>
                <a:srgbClr val="FFFFFF"/>
              </a:solidFill>
            </a:endParaRPr>
          </a:p>
        </p:txBody>
      </p:sp>
      <p:sp>
        <p:nvSpPr>
          <p:cNvPr id="337925" name="Rectangle 5"/>
          <p:cNvSpPr>
            <a:spLocks noGrp="1" noChangeArrowheads="1"/>
          </p:cNvSpPr>
          <p:nvPr>
            <p:ph type="ftr" sz="quarter" idx="3"/>
          </p:nvPr>
        </p:nvSpPr>
        <p:spPr bwMode="auto">
          <a:xfrm>
            <a:off x="3124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pitchFamily="18" charset="0"/>
              </a:defRPr>
            </a:lvl1pPr>
          </a:lstStyle>
          <a:p>
            <a:pPr eaLnBrk="0" fontAlgn="base" hangingPunct="0">
              <a:spcBef>
                <a:spcPct val="0"/>
              </a:spcBef>
              <a:spcAft>
                <a:spcPct val="0"/>
              </a:spcAft>
            </a:pPr>
            <a:endParaRPr lang="en-US" dirty="0">
              <a:solidFill>
                <a:srgbClr val="000000"/>
              </a:solidFill>
            </a:endParaRPr>
          </a:p>
        </p:txBody>
      </p:sp>
      <p:sp>
        <p:nvSpPr>
          <p:cNvPr id="3379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pitchFamily="18" charset="0"/>
              </a:defRPr>
            </a:lvl1pPr>
          </a:lstStyle>
          <a:p>
            <a:pPr eaLnBrk="0" fontAlgn="base" hangingPunct="0">
              <a:spcBef>
                <a:spcPct val="0"/>
              </a:spcBef>
              <a:spcAft>
                <a:spcPct val="0"/>
              </a:spcAft>
            </a:pPr>
            <a:fld id="{AADA7791-B3B8-4CAF-8086-A19927A33E55}" type="slidenum">
              <a:rPr lang="en-US">
                <a:solidFill>
                  <a:srgbClr val="000000"/>
                </a:solidFill>
              </a:rPr>
              <a:pPr eaLnBrk="0" fontAlgn="base" hangingPunct="0">
                <a:spcBef>
                  <a:spcPct val="0"/>
                </a:spcBef>
                <a:spcAft>
                  <a:spcPct val="0"/>
                </a:spcAft>
              </a:pPr>
              <a:t>‹#›</a:t>
            </a:fld>
            <a:endParaRPr lang="en-US" dirty="0">
              <a:solidFill>
                <a:srgbClr val="000000"/>
              </a:solidFill>
            </a:endParaRPr>
          </a:p>
        </p:txBody>
      </p:sp>
    </p:spTree>
    <p:extLst>
      <p:ext uri="{BB962C8B-B14F-4D97-AF65-F5344CB8AC3E}">
        <p14:creationId xmlns:p14="http://schemas.microsoft.com/office/powerpoint/2010/main" val="96985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rtl="0" fontAlgn="base">
        <a:spcBef>
          <a:spcPct val="0"/>
        </a:spcBef>
        <a:spcAft>
          <a:spcPct val="0"/>
        </a:spcAft>
        <a:defRPr sz="4400">
          <a:solidFill>
            <a:srgbClr val="FDF70F"/>
          </a:solidFill>
          <a:latin typeface="+mj-lt"/>
          <a:ea typeface="+mj-ea"/>
          <a:cs typeface="+mj-cs"/>
        </a:defRPr>
      </a:lvl1pPr>
      <a:lvl2pPr algn="ctr" rtl="0" fontAlgn="base">
        <a:spcBef>
          <a:spcPct val="0"/>
        </a:spcBef>
        <a:spcAft>
          <a:spcPct val="0"/>
        </a:spcAft>
        <a:defRPr sz="4400">
          <a:solidFill>
            <a:srgbClr val="FDF70F"/>
          </a:solidFill>
          <a:latin typeface="Arial" charset="0"/>
        </a:defRPr>
      </a:lvl2pPr>
      <a:lvl3pPr algn="ctr" rtl="0" fontAlgn="base">
        <a:spcBef>
          <a:spcPct val="0"/>
        </a:spcBef>
        <a:spcAft>
          <a:spcPct val="0"/>
        </a:spcAft>
        <a:defRPr sz="4400">
          <a:solidFill>
            <a:srgbClr val="FDF70F"/>
          </a:solidFill>
          <a:latin typeface="Arial" charset="0"/>
        </a:defRPr>
      </a:lvl3pPr>
      <a:lvl4pPr algn="ctr" rtl="0" fontAlgn="base">
        <a:spcBef>
          <a:spcPct val="0"/>
        </a:spcBef>
        <a:spcAft>
          <a:spcPct val="0"/>
        </a:spcAft>
        <a:defRPr sz="4400">
          <a:solidFill>
            <a:srgbClr val="FDF70F"/>
          </a:solidFill>
          <a:latin typeface="Arial" charset="0"/>
        </a:defRPr>
      </a:lvl4pPr>
      <a:lvl5pPr algn="ctr" rtl="0" fontAlgn="base">
        <a:spcBef>
          <a:spcPct val="0"/>
        </a:spcBef>
        <a:spcAft>
          <a:spcPct val="0"/>
        </a:spcAft>
        <a:defRPr sz="4400">
          <a:solidFill>
            <a:srgbClr val="FDF70F"/>
          </a:solidFill>
          <a:latin typeface="Arial" charset="0"/>
        </a:defRPr>
      </a:lvl5pPr>
      <a:lvl6pPr marL="457200" algn="ctr" rtl="0" fontAlgn="base">
        <a:spcBef>
          <a:spcPct val="0"/>
        </a:spcBef>
        <a:spcAft>
          <a:spcPct val="0"/>
        </a:spcAft>
        <a:defRPr sz="4400">
          <a:solidFill>
            <a:srgbClr val="FDF70F"/>
          </a:solidFill>
          <a:latin typeface="Arial" charset="0"/>
        </a:defRPr>
      </a:lvl6pPr>
      <a:lvl7pPr marL="914400" algn="ctr" rtl="0" fontAlgn="base">
        <a:spcBef>
          <a:spcPct val="0"/>
        </a:spcBef>
        <a:spcAft>
          <a:spcPct val="0"/>
        </a:spcAft>
        <a:defRPr sz="4400">
          <a:solidFill>
            <a:srgbClr val="FDF70F"/>
          </a:solidFill>
          <a:latin typeface="Arial" charset="0"/>
        </a:defRPr>
      </a:lvl7pPr>
      <a:lvl8pPr marL="1371600" algn="ctr" rtl="0" fontAlgn="base">
        <a:spcBef>
          <a:spcPct val="0"/>
        </a:spcBef>
        <a:spcAft>
          <a:spcPct val="0"/>
        </a:spcAft>
        <a:defRPr sz="4400">
          <a:solidFill>
            <a:srgbClr val="FDF70F"/>
          </a:solidFill>
          <a:latin typeface="Arial" charset="0"/>
        </a:defRPr>
      </a:lvl8pPr>
      <a:lvl9pPr marL="1828800" algn="ctr" rtl="0" fontAlgn="base">
        <a:spcBef>
          <a:spcPct val="0"/>
        </a:spcBef>
        <a:spcAft>
          <a:spcPct val="0"/>
        </a:spcAft>
        <a:defRPr sz="4400">
          <a:solidFill>
            <a:srgbClr val="FDF70F"/>
          </a:solidFill>
          <a:latin typeface="Arial" charset="0"/>
        </a:defRPr>
      </a:lvl9pPr>
    </p:titleStyle>
    <p:bodyStyle>
      <a:lvl1pPr marL="342900" indent="-342900" algn="l" rtl="0" fontAlgn="base">
        <a:spcBef>
          <a:spcPct val="20000"/>
        </a:spcBef>
        <a:spcAft>
          <a:spcPct val="0"/>
        </a:spcAft>
        <a:buFont typeface="Wingdings" pitchFamily="2" charset="2"/>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3.wmf"/><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4.wmf"/><Relationship Id="rId6"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wmf"/><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6"/>
          <p:cNvSpPr>
            <a:spLocks noGrp="1" noChangeArrowheads="1"/>
          </p:cNvSpPr>
          <p:nvPr>
            <p:ph type="ctrTitle"/>
          </p:nvPr>
        </p:nvSpPr>
        <p:spPr>
          <a:xfrm>
            <a:off x="685800" y="1295400"/>
            <a:ext cx="7772400" cy="2305050"/>
          </a:xfrm>
        </p:spPr>
        <p:txBody>
          <a:bodyPr/>
          <a:lstStyle/>
          <a:p>
            <a:r>
              <a:rPr lang="en-US" i="1" dirty="0" smtClean="0"/>
              <a:t>Pathology Faculty Promotions</a:t>
            </a:r>
            <a:endParaRPr lang="en-US" sz="4800" i="1" dirty="0"/>
          </a:p>
        </p:txBody>
      </p:sp>
      <p:sp>
        <p:nvSpPr>
          <p:cNvPr id="40965" name="Rectangle 5"/>
          <p:cNvSpPr>
            <a:spLocks noChangeArrowheads="1"/>
          </p:cNvSpPr>
          <p:nvPr/>
        </p:nvSpPr>
        <p:spPr bwMode="auto">
          <a:xfrm>
            <a:off x="1274763" y="2951163"/>
            <a:ext cx="1841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endParaRPr lang="en-US" sz="2400" dirty="0">
              <a:solidFill>
                <a:srgbClr val="99CC00"/>
              </a:solidFill>
              <a:latin typeface="Times" pitchFamily="18" charset="0"/>
            </a:endParaRPr>
          </a:p>
        </p:txBody>
      </p:sp>
      <p:sp>
        <p:nvSpPr>
          <p:cNvPr id="2" name="Subtitle 1"/>
          <p:cNvSpPr>
            <a:spLocks noGrp="1"/>
          </p:cNvSpPr>
          <p:nvPr>
            <p:ph type="subTitle" idx="1"/>
          </p:nvPr>
        </p:nvSpPr>
        <p:spPr/>
        <p:txBody>
          <a:bodyPr/>
          <a:lstStyle/>
          <a:p>
            <a:r>
              <a:rPr lang="en-US" dirty="0" smtClean="0"/>
              <a:t>November, 2013 Faculty Meeting</a:t>
            </a:r>
            <a:endParaRPr lang="en-US" dirty="0"/>
          </a:p>
        </p:txBody>
      </p:sp>
    </p:spTree>
    <p:extLst>
      <p:ext uri="{BB962C8B-B14F-4D97-AF65-F5344CB8AC3E}">
        <p14:creationId xmlns:p14="http://schemas.microsoft.com/office/powerpoint/2010/main" val="17806660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en-US" sz="4000" b="1" dirty="0"/>
              <a:t>Research Track</a:t>
            </a:r>
          </a:p>
        </p:txBody>
      </p:sp>
      <p:sp>
        <p:nvSpPr>
          <p:cNvPr id="418819" name="Rectangle 3"/>
          <p:cNvSpPr>
            <a:spLocks noGrp="1" noChangeArrowheads="1"/>
          </p:cNvSpPr>
          <p:nvPr>
            <p:ph type="body" sz="half" idx="1"/>
          </p:nvPr>
        </p:nvSpPr>
        <p:spPr>
          <a:xfrm>
            <a:off x="685800" y="1981200"/>
            <a:ext cx="6629400" cy="4114800"/>
          </a:xfrm>
        </p:spPr>
        <p:txBody>
          <a:bodyPr/>
          <a:lstStyle/>
          <a:p>
            <a:r>
              <a:rPr lang="en-US" sz="2800" dirty="0"/>
              <a:t>This track was established in </a:t>
            </a:r>
            <a:r>
              <a:rPr lang="en-US" sz="2800" dirty="0" smtClean="0"/>
              <a:t>1974. </a:t>
            </a:r>
            <a:endParaRPr lang="en-US" sz="2800" dirty="0"/>
          </a:p>
          <a:p>
            <a:r>
              <a:rPr lang="en-US" sz="2800" dirty="0"/>
              <a:t>Asymmetric career track focused primarily on original </a:t>
            </a:r>
            <a:r>
              <a:rPr lang="en-US" sz="2800" dirty="0" smtClean="0"/>
              <a:t>research </a:t>
            </a:r>
            <a:endParaRPr lang="en-US" sz="2800" dirty="0"/>
          </a:p>
          <a:p>
            <a:r>
              <a:rPr lang="en-US" sz="2800" dirty="0"/>
              <a:t>Support the other (educational and clinical) missions </a:t>
            </a:r>
          </a:p>
          <a:p>
            <a:pPr lvl="1"/>
            <a:r>
              <a:rPr lang="en-US" u="sng" dirty="0" smtClean="0"/>
              <a:t>Teaching</a:t>
            </a:r>
            <a:r>
              <a:rPr lang="en-US" dirty="0" smtClean="0"/>
              <a:t> – graduate student and post-doctoral levels</a:t>
            </a:r>
          </a:p>
          <a:p>
            <a:pPr lvl="1"/>
            <a:r>
              <a:rPr lang="en-US" u="sng" dirty="0" smtClean="0"/>
              <a:t>Service</a:t>
            </a:r>
            <a:r>
              <a:rPr lang="en-US" dirty="0" smtClean="0"/>
              <a:t> committees</a:t>
            </a:r>
            <a:endParaRPr lang="en-US" dirty="0"/>
          </a:p>
        </p:txBody>
      </p:sp>
      <p:sp>
        <p:nvSpPr>
          <p:cNvPr id="418820" name="Text Box 4"/>
          <p:cNvSpPr txBox="1">
            <a:spLocks noChangeArrowheads="1"/>
          </p:cNvSpPr>
          <p:nvPr/>
        </p:nvSpPr>
        <p:spPr bwMode="auto">
          <a:xfrm>
            <a:off x="7680325" y="874713"/>
            <a:ext cx="1841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endParaRPr lang="en-US" dirty="0">
              <a:solidFill>
                <a:srgbClr val="000000"/>
              </a:solidFill>
            </a:endParaRPr>
          </a:p>
        </p:txBody>
      </p:sp>
      <p:pic>
        <p:nvPicPr>
          <p:cNvPr id="418821" name="Picture 5" descr="j0291920[1]"/>
          <p:cNvPicPr>
            <a:picLocks noGrp="1" noChangeAspect="1" noChangeArrowheads="1"/>
          </p:cNvPicPr>
          <p:nvPr>
            <p:ph sz="half" idx="2"/>
          </p:nvPr>
        </p:nvPicPr>
        <p:blipFill>
          <a:blip r:embed="rId2" cstate="print"/>
          <a:srcRect/>
          <a:stretch>
            <a:fillRect/>
          </a:stretch>
        </p:blipFill>
        <p:spPr>
          <a:xfrm>
            <a:off x="7162800" y="304800"/>
            <a:ext cx="1441450" cy="1797050"/>
          </a:xfrm>
          <a:noFill/>
          <a:ln/>
        </p:spPr>
      </p:pic>
      <p:pic>
        <p:nvPicPr>
          <p:cNvPr id="418822" name="Picture 6" descr="UMMSLogoC"/>
          <p:cNvPicPr>
            <a:picLocks noChangeAspect="1" noChangeArrowheads="1"/>
          </p:cNvPicPr>
          <p:nvPr/>
        </p:nvPicPr>
        <p:blipFill>
          <a:blip r:embed="rId3"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43529826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9201" name="Object 3"/>
          <p:cNvGraphicFramePr>
            <a:graphicFrameLocks noGrp="1" noChangeAspect="1"/>
          </p:cNvGraphicFramePr>
          <p:nvPr>
            <p:ph type="dgm" idx="1"/>
            <p:extLst>
              <p:ext uri="{D42A27DB-BD31-4B8C-83A1-F6EECF244321}">
                <p14:modId xmlns:p14="http://schemas.microsoft.com/office/powerpoint/2010/main" val="3425938953"/>
              </p:ext>
            </p:extLst>
          </p:nvPr>
        </p:nvGraphicFramePr>
        <p:xfrm>
          <a:off x="228600" y="1371600"/>
          <a:ext cx="8777287" cy="4799013"/>
        </p:xfrm>
        <a:graphic>
          <a:graphicData uri="http://schemas.openxmlformats.org/presentationml/2006/ole">
            <mc:AlternateContent xmlns:mc="http://schemas.openxmlformats.org/markup-compatibility/2006">
              <mc:Choice xmlns:v="urn:schemas-microsoft-com:vml" Requires="v">
                <p:oleObj spid="_x0000_s2059" name="Organization Chart" r:id="rId4" imgW="9372600" imgH="4000500" progId="OrgPlusWOPX.4">
                  <p:embed followColorScheme="full"/>
                </p:oleObj>
              </mc:Choice>
              <mc:Fallback>
                <p:oleObj name="Organization Chart" r:id="rId4" imgW="9372600" imgH="4000500" progId="OrgPlusWOPX.4">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371600"/>
                        <a:ext cx="8777287" cy="4799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tx1"/>
                            </a:solidFill>
                            <a:miter lim="800000"/>
                            <a:headEnd/>
                            <a:tailEnd/>
                          </a14:hiddenLine>
                        </a:ext>
                      </a:extLst>
                    </p:spPr>
                  </p:pic>
                </p:oleObj>
              </mc:Fallback>
            </mc:AlternateContent>
          </a:graphicData>
        </a:graphic>
      </p:graphicFrame>
      <p:pic>
        <p:nvPicPr>
          <p:cNvPr id="3" name="Picture 6" descr="UMMSLogoC"/>
          <p:cNvPicPr>
            <a:picLocks noChangeAspect="1" noChangeArrowheads="1"/>
          </p:cNvPicPr>
          <p:nvPr/>
        </p:nvPicPr>
        <p:blipFill>
          <a:blip r:embed="rId6" cstate="print"/>
          <a:srcRect/>
          <a:stretch>
            <a:fillRect/>
          </a:stretch>
        </p:blipFill>
        <p:spPr bwMode="auto">
          <a:xfrm>
            <a:off x="0" y="0"/>
            <a:ext cx="1905000" cy="1295400"/>
          </a:xfrm>
          <a:prstGeom prst="rect">
            <a:avLst/>
          </a:prstGeom>
          <a:solidFill>
            <a:srgbClr val="0000FF"/>
          </a:solidFill>
          <a:ln w="9525">
            <a:noFill/>
            <a:miter lim="800000"/>
            <a:headEnd/>
            <a:tailEnd/>
          </a:ln>
        </p:spPr>
      </p:pic>
      <p:sp>
        <p:nvSpPr>
          <p:cNvPr id="4" name="Rectangle 2"/>
          <p:cNvSpPr>
            <a:spLocks noGrp="1" noChangeArrowheads="1"/>
          </p:cNvSpPr>
          <p:nvPr>
            <p:ph type="title"/>
          </p:nvPr>
        </p:nvSpPr>
        <p:spPr>
          <a:xfrm>
            <a:off x="685800" y="0"/>
            <a:ext cx="7772400" cy="1143000"/>
          </a:xfrm>
        </p:spPr>
        <p:txBody>
          <a:bodyPr/>
          <a:lstStyle/>
          <a:p>
            <a:r>
              <a:rPr lang="en-US" sz="4000" b="1" dirty="0"/>
              <a:t>Research Track</a:t>
            </a:r>
          </a:p>
        </p:txBody>
      </p:sp>
    </p:spTree>
    <p:extLst>
      <p:ext uri="{BB962C8B-B14F-4D97-AF65-F5344CB8AC3E}">
        <p14:creationId xmlns:p14="http://schemas.microsoft.com/office/powerpoint/2010/main" val="23826026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295400" y="76200"/>
            <a:ext cx="7772400" cy="1143000"/>
          </a:xfrm>
        </p:spPr>
        <p:txBody>
          <a:bodyPr/>
          <a:lstStyle/>
          <a:p>
            <a:r>
              <a:rPr lang="en-US" sz="4000" b="1" dirty="0" smtClean="0"/>
              <a:t>Research Professor Track</a:t>
            </a:r>
          </a:p>
        </p:txBody>
      </p:sp>
      <p:graphicFrame>
        <p:nvGraphicFramePr>
          <p:cNvPr id="8195" name="Group 3"/>
          <p:cNvGraphicFramePr>
            <a:graphicFrameLocks noGrp="1"/>
          </p:cNvGraphicFramePr>
          <p:nvPr>
            <p:ph type="tbl" idx="1"/>
            <p:extLst>
              <p:ext uri="{D42A27DB-BD31-4B8C-83A1-F6EECF244321}">
                <p14:modId xmlns:p14="http://schemas.microsoft.com/office/powerpoint/2010/main" val="2923241200"/>
              </p:ext>
            </p:extLst>
          </p:nvPr>
        </p:nvGraphicFramePr>
        <p:xfrm>
          <a:off x="228600" y="1371600"/>
          <a:ext cx="8686800" cy="5376671"/>
        </p:xfrm>
        <a:graphic>
          <a:graphicData uri="http://schemas.openxmlformats.org/drawingml/2006/table">
            <a:tbl>
              <a:tblPr/>
              <a:tblGrid>
                <a:gridCol w="2582562"/>
                <a:gridCol w="3756454"/>
                <a:gridCol w="2347784"/>
              </a:tblGrid>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ea typeface="ＭＳ Ｐゴシック" pitchFamily="1" charset="-128"/>
                        </a:rPr>
                        <a:t>Rank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charset="0"/>
                          <a:ea typeface="ＭＳ Ｐゴシック" pitchFamily="1" charset="-128"/>
                        </a:rPr>
                        <a:t>Activity and requirements</a:t>
                      </a:r>
                      <a:endParaRPr kumimoji="0" lang="en-US" sz="2800" b="0" i="0" u="none" strike="noStrike" cap="none" normalizeH="0" baseline="0" dirty="0" smtClean="0">
                        <a:ln>
                          <a:noFill/>
                        </a:ln>
                        <a:solidFill>
                          <a:schemeClr val="bg1"/>
                        </a:solidFill>
                        <a:effectLst/>
                        <a:latin typeface="Arial" charset="0"/>
                        <a:ea typeface="ＭＳ Ｐゴシック" pitchFamily="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bg1"/>
                          </a:solidFill>
                          <a:effectLst/>
                          <a:latin typeface="Arial" charset="0"/>
                          <a:ea typeface="ＭＳ Ｐゴシック" pitchFamily="1" charset="-128"/>
                        </a:rPr>
                        <a:t>Time-in-rank</a:t>
                      </a:r>
                      <a:endParaRPr kumimoji="0" lang="en-US" sz="2800" b="0" i="0" u="none" strike="noStrike" cap="none" normalizeH="0" baseline="0" dirty="0" smtClean="0">
                        <a:ln>
                          <a:noFill/>
                        </a:ln>
                        <a:solidFill>
                          <a:schemeClr val="bg1"/>
                        </a:solidFill>
                        <a:effectLst/>
                        <a:latin typeface="Arial" charset="0"/>
                        <a:ea typeface="ＭＳ Ｐゴシック" pitchFamily="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Research Assistant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Professor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Peer-reviewed Publications</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Evidence of funding (extramural)</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Teaching (non-didactic)</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National visibility</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Service</a:t>
                      </a:r>
                      <a:endParaRPr kumimoji="0" lang="en-US" sz="2800" b="0" i="0" u="none" strike="noStrike" cap="none" normalizeH="0" baseline="0" dirty="0" smtClean="0">
                        <a:ln>
                          <a:noFill/>
                        </a:ln>
                        <a:solidFill>
                          <a:schemeClr val="bg1"/>
                        </a:solidFill>
                        <a:effectLst/>
                        <a:latin typeface="Arial" charset="0"/>
                        <a:ea typeface="ＭＳ Ｐゴシック" pitchFamily="1"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bg1"/>
                          </a:solidFill>
                          <a:effectLst/>
                          <a:latin typeface="Arial" charset="0"/>
                          <a:ea typeface="ＭＳ Ｐゴシック" pitchFamily="1" charset="-128"/>
                        </a:rPr>
                        <a:t> </a:t>
                      </a:r>
                      <a:r>
                        <a:rPr kumimoji="0" lang="en-US" sz="1800" b="0" i="0" u="none" strike="noStrike" cap="none" normalizeH="0" baseline="0" dirty="0" smtClean="0">
                          <a:ln>
                            <a:noFill/>
                          </a:ln>
                          <a:solidFill>
                            <a:schemeClr val="bg1"/>
                          </a:solidFill>
                          <a:effectLst/>
                          <a:latin typeface="Arial" charset="0"/>
                          <a:ea typeface="ＭＳ Ｐゴシック" pitchFamily="1" charset="-128"/>
                        </a:rPr>
                        <a:t>3rd year review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Medical School</a:t>
                      </a:r>
                      <a:endParaRPr kumimoji="0" lang="en-US" sz="2800" b="0" i="0" u="none" strike="noStrike" cap="none" normalizeH="0" baseline="0" dirty="0" smtClean="0">
                        <a:ln>
                          <a:noFill/>
                        </a:ln>
                        <a:solidFill>
                          <a:schemeClr val="bg1"/>
                        </a:solidFill>
                        <a:effectLst/>
                        <a:latin typeface="Arial" charset="0"/>
                        <a:ea typeface="ＭＳ Ｐゴシック" pitchFamily="1" charset="-128"/>
                      </a:endParaRP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bg1"/>
                          </a:solidFill>
                          <a:effectLst/>
                          <a:latin typeface="Arial" charset="0"/>
                          <a:ea typeface="ＭＳ Ｐゴシック" pitchFamily="1" charset="-128"/>
                        </a:rPr>
                        <a:t> </a:t>
                      </a:r>
                      <a:r>
                        <a:rPr kumimoji="0" lang="en-US" sz="1800" b="0" i="0" u="none" strike="noStrike" cap="none" normalizeH="0" baseline="0" dirty="0" smtClean="0">
                          <a:ln>
                            <a:noFill/>
                          </a:ln>
                          <a:solidFill>
                            <a:schemeClr val="bg1"/>
                          </a:solidFill>
                          <a:effectLst/>
                          <a:latin typeface="Arial" charset="0"/>
                          <a:ea typeface="ＭＳ Ｐゴシック" pitchFamily="1" charset="-128"/>
                        </a:rPr>
                        <a:t>8 year Promotion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OVPR/Provost</a:t>
                      </a:r>
                      <a:endParaRPr kumimoji="0" lang="en-US" sz="2800" b="0" i="0" u="none" strike="noStrike" cap="none" normalizeH="0" baseline="0" dirty="0" smtClean="0">
                        <a:ln>
                          <a:noFill/>
                        </a:ln>
                        <a:solidFill>
                          <a:schemeClr val="bg1"/>
                        </a:solidFill>
                        <a:effectLst/>
                        <a:latin typeface="Arial" charset="0"/>
                        <a:ea typeface="ＭＳ Ｐゴシック" pitchFamily="1"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Research Associate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Professor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bg1"/>
                          </a:solidFill>
                          <a:effectLst/>
                          <a:latin typeface="Arial" charset="0"/>
                          <a:ea typeface="ＭＳ Ｐゴシック" pitchFamily="1" charset="-128"/>
                        </a:rPr>
                        <a:t> </a:t>
                      </a:r>
                      <a:r>
                        <a:rPr kumimoji="0" lang="en-US" sz="1800" b="0" i="0" u="none" strike="noStrike" cap="none" normalizeH="0" baseline="0" dirty="0" smtClean="0">
                          <a:ln>
                            <a:noFill/>
                          </a:ln>
                          <a:solidFill>
                            <a:schemeClr val="bg1"/>
                          </a:solidFill>
                          <a:effectLst/>
                          <a:latin typeface="Arial" charset="0"/>
                          <a:ea typeface="ＭＳ Ｐゴシック" pitchFamily="1" charset="-128"/>
                        </a:rPr>
                        <a:t>Independent Funding (R01)</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Senior Authorship</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Teaching (non-didactic)</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National/International visibility</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ea typeface="ＭＳ Ｐゴシック" pitchFamily="1" charset="-128"/>
                        </a:rPr>
                        <a:t>No Limit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Research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Professor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Independent Funding (R01)</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Senior Authorship</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Teaching (non-didactic)</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National/International visibility</a:t>
                      </a:r>
                    </a:p>
                    <a:p>
                      <a:pPr marL="0" marR="0" lvl="0" indent="0" algn="l" defTabSz="914400" rtl="0" eaLnBrk="1" fontAlgn="base" latinLnBrk="0" hangingPunct="1">
                        <a:lnSpc>
                          <a:spcPct val="90000"/>
                        </a:lnSpc>
                        <a:spcBef>
                          <a:spcPct val="20000"/>
                        </a:spcBef>
                        <a:spcAft>
                          <a:spcPct val="0"/>
                        </a:spcAft>
                        <a:buClrTx/>
                        <a:buSzTx/>
                        <a:buFontTx/>
                        <a:buChar char="•"/>
                        <a:tabLst/>
                      </a:pPr>
                      <a:r>
                        <a:rPr kumimoji="0" lang="en-US" sz="1800" b="0" i="0" u="none" strike="noStrike" cap="none" normalizeH="0" baseline="0" dirty="0" smtClean="0">
                          <a:ln>
                            <a:noFill/>
                          </a:ln>
                          <a:solidFill>
                            <a:schemeClr val="bg1"/>
                          </a:solidFill>
                          <a:effectLst/>
                          <a:latin typeface="Arial" charset="0"/>
                          <a:ea typeface="ＭＳ Ｐゴシック" pitchFamily="1" charset="-128"/>
                        </a:rPr>
                        <a:t>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ea typeface="ＭＳ Ｐゴシック" pitchFamily="1" charset="-128"/>
                        </a:rPr>
                        <a:t>No Limit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4" name="Picture 6" descr="UMMSLogoC"/>
          <p:cNvPicPr>
            <a:picLocks noChangeAspect="1" noChangeArrowheads="1"/>
          </p:cNvPicPr>
          <p:nvPr/>
        </p:nvPicPr>
        <p:blipFill>
          <a:blip r:embed="rId3"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91291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772400" cy="1143000"/>
          </a:xfrm>
        </p:spPr>
        <p:txBody>
          <a:bodyPr/>
          <a:lstStyle/>
          <a:p>
            <a:r>
              <a:rPr lang="en-US" sz="4000" b="1" dirty="0" smtClean="0"/>
              <a:t>Research Investigator to Research Assistant Professor</a:t>
            </a:r>
            <a:endParaRPr lang="en-US" sz="4000" dirty="0"/>
          </a:p>
        </p:txBody>
      </p:sp>
      <p:sp>
        <p:nvSpPr>
          <p:cNvPr id="3" name="Text Placeholder 2"/>
          <p:cNvSpPr>
            <a:spLocks noGrp="1"/>
          </p:cNvSpPr>
          <p:nvPr>
            <p:ph type="body" sz="half" idx="1"/>
          </p:nvPr>
        </p:nvSpPr>
        <p:spPr>
          <a:xfrm>
            <a:off x="1143000" y="2514600"/>
            <a:ext cx="3352800" cy="3581400"/>
          </a:xfrm>
        </p:spPr>
        <p:txBody>
          <a:bodyPr/>
          <a:lstStyle/>
          <a:p>
            <a:pPr>
              <a:buFontTx/>
              <a:buNone/>
            </a:pPr>
            <a:r>
              <a:rPr lang="en-US" sz="2400" b="1" dirty="0" smtClean="0">
                <a:solidFill>
                  <a:srgbClr val="FDF70F"/>
                </a:solidFill>
                <a:latin typeface="+mj-lt"/>
              </a:rPr>
              <a:t>Time in rank:</a:t>
            </a:r>
          </a:p>
          <a:p>
            <a:r>
              <a:rPr lang="en-US" sz="2400" b="1" dirty="0" smtClean="0">
                <a:solidFill>
                  <a:srgbClr val="FDF70F"/>
                </a:solidFill>
                <a:latin typeface="+mj-lt"/>
              </a:rPr>
              <a:t>5.65 </a:t>
            </a:r>
            <a:r>
              <a:rPr lang="en-US" sz="2400" b="1" dirty="0" err="1" smtClean="0">
                <a:solidFill>
                  <a:srgbClr val="FDF70F"/>
                </a:solidFill>
                <a:latin typeface="+mj-lt"/>
              </a:rPr>
              <a:t>avg</a:t>
            </a:r>
            <a:endParaRPr lang="en-US" sz="2400" b="1" dirty="0" smtClean="0">
              <a:solidFill>
                <a:srgbClr val="FDF70F"/>
              </a:solidFill>
              <a:latin typeface="+mj-lt"/>
            </a:endParaRPr>
          </a:p>
          <a:p>
            <a:r>
              <a:rPr lang="en-US" sz="2400" b="1" dirty="0" smtClean="0">
                <a:solidFill>
                  <a:srgbClr val="FDF70F"/>
                </a:solidFill>
                <a:latin typeface="+mj-lt"/>
              </a:rPr>
              <a:t>4.0 med</a:t>
            </a:r>
          </a:p>
          <a:p>
            <a:r>
              <a:rPr lang="en-US" sz="2400" b="1" dirty="0">
                <a:solidFill>
                  <a:srgbClr val="FDF70F"/>
                </a:solidFill>
                <a:latin typeface="+mj-lt"/>
              </a:rPr>
              <a:t>4</a:t>
            </a:r>
            <a:r>
              <a:rPr lang="en-US" sz="2400" b="1" dirty="0" smtClean="0">
                <a:solidFill>
                  <a:srgbClr val="FDF70F"/>
                </a:solidFill>
                <a:latin typeface="+mj-lt"/>
              </a:rPr>
              <a:t>.0 mode</a:t>
            </a:r>
            <a:endParaRPr lang="en-US" sz="2400" dirty="0">
              <a:latin typeface="+mj-lt"/>
            </a:endParaRPr>
          </a:p>
        </p:txBody>
      </p:sp>
      <p:sp>
        <p:nvSpPr>
          <p:cNvPr id="6" name="Rectangle 3"/>
          <p:cNvSpPr txBox="1">
            <a:spLocks noGrp="1" noChangeArrowheads="1"/>
          </p:cNvSpPr>
          <p:nvPr>
            <p:ph sz="half" idx="2"/>
          </p:nvPr>
        </p:nvSpPr>
        <p:spPr bwMode="auto">
          <a:xfrm>
            <a:off x="4648200" y="2286000"/>
            <a:ext cx="3810000" cy="2590800"/>
          </a:xfrm>
          <a:prstGeom prst="rect">
            <a:avLst/>
          </a:prstGeom>
          <a:noFill/>
          <a:ln w="12700">
            <a:solidFill>
              <a:srgbClr val="FEFC7C"/>
            </a:solidFill>
            <a:miter lim="800000"/>
            <a:headEnd/>
            <a:tailEnd/>
          </a:ln>
        </p:spPr>
        <p:txBody>
          <a:bodyPr/>
          <a:lstStyle/>
          <a:p>
            <a:pPr marL="342900" indent="-342900">
              <a:lnSpc>
                <a:spcPct val="80000"/>
              </a:lnSpc>
              <a:spcBef>
                <a:spcPct val="20000"/>
              </a:spcBef>
              <a:buFontTx/>
              <a:buChar char="•"/>
              <a:defRPr/>
            </a:pPr>
            <a:endParaRPr lang="en-US" b="1" kern="0" dirty="0">
              <a:solidFill>
                <a:srgbClr val="FFFFFF"/>
              </a:solidFill>
              <a:latin typeface="+mn-lt"/>
            </a:endParaRPr>
          </a:p>
          <a:p>
            <a:pPr marL="342900" indent="-342900">
              <a:lnSpc>
                <a:spcPct val="80000"/>
              </a:lnSpc>
              <a:spcBef>
                <a:spcPct val="20000"/>
              </a:spcBef>
              <a:buFontTx/>
              <a:buChar char="•"/>
              <a:defRPr/>
            </a:pPr>
            <a:r>
              <a:rPr lang="en-US" sz="2400" kern="0" dirty="0">
                <a:solidFill>
                  <a:srgbClr val="FFFFFF"/>
                </a:solidFill>
                <a:latin typeface="+mn-lt"/>
              </a:rPr>
              <a:t>Publications:  </a:t>
            </a:r>
            <a:r>
              <a:rPr lang="en-US" sz="2400" dirty="0" smtClean="0">
                <a:solidFill>
                  <a:srgbClr val="FFFFFF"/>
                </a:solidFill>
              </a:rPr>
              <a:t>21.03</a:t>
            </a:r>
            <a:r>
              <a:rPr lang="en-US" sz="2400" kern="0" dirty="0" smtClean="0">
                <a:solidFill>
                  <a:srgbClr val="FFFFFF"/>
                </a:solidFill>
                <a:latin typeface="+mn-lt"/>
              </a:rPr>
              <a:t>, 18.5, 22 </a:t>
            </a:r>
            <a:r>
              <a:rPr lang="en-US" sz="2400" kern="0" dirty="0">
                <a:solidFill>
                  <a:srgbClr val="FFFFFF"/>
                </a:solidFill>
                <a:latin typeface="+mn-lt"/>
              </a:rPr>
              <a:t>(avg, med, mode) </a:t>
            </a:r>
            <a:r>
              <a:rPr lang="en-US" sz="2400" kern="0" dirty="0" smtClean="0">
                <a:solidFill>
                  <a:srgbClr val="FFFFFF"/>
                </a:solidFill>
                <a:latin typeface="+mn-lt"/>
              </a:rPr>
              <a:t>2007-2012 Range 4-77</a:t>
            </a:r>
            <a:endParaRPr lang="en-US" sz="2400" kern="0" dirty="0">
              <a:solidFill>
                <a:schemeClr val="bg1"/>
              </a:solidFill>
              <a:latin typeface="+mn-lt"/>
            </a:endParaRPr>
          </a:p>
        </p:txBody>
      </p:sp>
      <p:sp>
        <p:nvSpPr>
          <p:cNvPr id="5" name="Rectangle 3"/>
          <p:cNvSpPr txBox="1">
            <a:spLocks noChangeArrowheads="1"/>
          </p:cNvSpPr>
          <p:nvPr/>
        </p:nvSpPr>
        <p:spPr bwMode="auto">
          <a:xfrm>
            <a:off x="914400" y="2286000"/>
            <a:ext cx="3048000" cy="2590800"/>
          </a:xfrm>
          <a:prstGeom prst="rect">
            <a:avLst/>
          </a:prstGeom>
          <a:noFill/>
          <a:ln w="12700">
            <a:solidFill>
              <a:srgbClr val="FEFC7C"/>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a:lstStyle>
          <a:p>
            <a:pPr eaLnBrk="0" hangingPunct="0">
              <a:lnSpc>
                <a:spcPct val="80000"/>
              </a:lnSpc>
              <a:buFontTx/>
              <a:buChar char="•"/>
              <a:defRPr/>
            </a:pPr>
            <a:endParaRPr lang="en-US" b="1" dirty="0" smtClean="0">
              <a:solidFill>
                <a:srgbClr val="FFFF00"/>
              </a:solidFill>
            </a:endParaRPr>
          </a:p>
          <a:p>
            <a:pPr eaLnBrk="0" hangingPunct="0">
              <a:lnSpc>
                <a:spcPct val="80000"/>
              </a:lnSpc>
              <a:buFontTx/>
              <a:buChar char="•"/>
              <a:defRPr/>
            </a:pPr>
            <a:endParaRPr lang="en-US" b="1" dirty="0" smtClean="0">
              <a:solidFill>
                <a:srgbClr val="FFFF00"/>
              </a:solidFill>
            </a:endParaRPr>
          </a:p>
        </p:txBody>
      </p:sp>
      <p:pic>
        <p:nvPicPr>
          <p:cNvPr id="7" name="Picture 6"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5701190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sz="half" idx="1"/>
          </p:nvPr>
        </p:nvSpPr>
        <p:spPr>
          <a:xfrm>
            <a:off x="635000" y="4017963"/>
            <a:ext cx="3831167" cy="2054226"/>
          </a:xfrm>
          <a:noFill/>
          <a:ln w="12700">
            <a:solidFill>
              <a:srgbClr val="FEFC7C"/>
            </a:solidFill>
            <a:miter lim="800000"/>
            <a:headEnd/>
            <a:tailEnd/>
          </a:ln>
        </p:spPr>
        <p:txBody>
          <a:bodyPr/>
          <a:lstStyle/>
          <a:p>
            <a:r>
              <a:rPr lang="en-US" sz="2400" dirty="0" smtClean="0">
                <a:solidFill>
                  <a:srgbClr val="FFFFFF"/>
                </a:solidFill>
              </a:rPr>
              <a:t>Competence in teaching &amp; scholarship</a:t>
            </a:r>
          </a:p>
          <a:p>
            <a:r>
              <a:rPr lang="en-US" sz="2400" dirty="0" smtClean="0">
                <a:solidFill>
                  <a:srgbClr val="FFFFFF"/>
                </a:solidFill>
              </a:rPr>
              <a:t>Potential for success in field</a:t>
            </a:r>
            <a:endParaRPr lang="en-US" sz="2400" dirty="0" smtClean="0"/>
          </a:p>
        </p:txBody>
      </p:sp>
      <p:sp>
        <p:nvSpPr>
          <p:cNvPr id="47107" name="Rectangle 4"/>
          <p:cNvSpPr>
            <a:spLocks noGrp="1" noChangeArrowheads="1"/>
          </p:cNvSpPr>
          <p:nvPr>
            <p:ph type="body" sz="half" idx="2"/>
          </p:nvPr>
        </p:nvSpPr>
        <p:spPr>
          <a:xfrm>
            <a:off x="4800299" y="1676399"/>
            <a:ext cx="4115102" cy="4395789"/>
          </a:xfrm>
          <a:noFill/>
          <a:ln w="12700">
            <a:solidFill>
              <a:srgbClr val="FEFC7C"/>
            </a:solidFill>
            <a:miter lim="800000"/>
            <a:headEnd/>
            <a:tailEnd/>
          </a:ln>
        </p:spPr>
        <p:txBody>
          <a:bodyPr/>
          <a:lstStyle/>
          <a:p>
            <a:pPr>
              <a:lnSpc>
                <a:spcPct val="90000"/>
              </a:lnSpc>
            </a:pPr>
            <a:r>
              <a:rPr lang="en-US" sz="2400" dirty="0" smtClean="0">
                <a:solidFill>
                  <a:srgbClr val="FFFFFF"/>
                </a:solidFill>
              </a:rPr>
              <a:t>External funding</a:t>
            </a:r>
          </a:p>
          <a:p>
            <a:pPr>
              <a:lnSpc>
                <a:spcPct val="90000"/>
              </a:lnSpc>
            </a:pPr>
            <a:r>
              <a:rPr lang="en-US" sz="2400" dirty="0" smtClean="0">
                <a:solidFill>
                  <a:srgbClr val="FFFFFF"/>
                </a:solidFill>
              </a:rPr>
              <a:t>Coherent body of work</a:t>
            </a:r>
          </a:p>
          <a:p>
            <a:pPr>
              <a:lnSpc>
                <a:spcPct val="90000"/>
              </a:lnSpc>
            </a:pPr>
            <a:r>
              <a:rPr lang="en-US" sz="2400" dirty="0" smtClean="0">
                <a:solidFill>
                  <a:srgbClr val="FFFFFF"/>
                </a:solidFill>
              </a:rPr>
              <a:t>National reputation &amp; unique contribution in independent field</a:t>
            </a:r>
          </a:p>
          <a:p>
            <a:pPr>
              <a:lnSpc>
                <a:spcPct val="90000"/>
              </a:lnSpc>
            </a:pPr>
            <a:r>
              <a:rPr lang="en-US" sz="2400" u="sng" dirty="0" smtClean="0">
                <a:solidFill>
                  <a:srgbClr val="FFFFFF"/>
                </a:solidFill>
              </a:rPr>
              <a:t>Publications</a:t>
            </a:r>
            <a:r>
              <a:rPr lang="en-US" sz="2400" dirty="0" smtClean="0">
                <a:solidFill>
                  <a:srgbClr val="FFFFFF"/>
                </a:solidFill>
              </a:rPr>
              <a:t>: 40, 38, 44  (</a:t>
            </a:r>
            <a:r>
              <a:rPr lang="en-US" sz="2400" dirty="0" err="1" smtClean="0">
                <a:solidFill>
                  <a:srgbClr val="FFFFFF"/>
                </a:solidFill>
              </a:rPr>
              <a:t>avg</a:t>
            </a:r>
            <a:r>
              <a:rPr lang="en-US" sz="2400" dirty="0" smtClean="0">
                <a:solidFill>
                  <a:srgbClr val="FFFFFF"/>
                </a:solidFill>
              </a:rPr>
              <a:t>, med, mode) 1998-2012 Range 15-96</a:t>
            </a:r>
          </a:p>
          <a:p>
            <a:pPr>
              <a:lnSpc>
                <a:spcPct val="90000"/>
              </a:lnSpc>
            </a:pPr>
            <a:r>
              <a:rPr lang="en-US" sz="2400" dirty="0" smtClean="0">
                <a:solidFill>
                  <a:srgbClr val="FFFFFF"/>
                </a:solidFill>
              </a:rPr>
              <a:t>Teaching quality</a:t>
            </a:r>
          </a:p>
          <a:p>
            <a:pPr>
              <a:lnSpc>
                <a:spcPct val="90000"/>
              </a:lnSpc>
            </a:pPr>
            <a:r>
              <a:rPr lang="en-US" sz="2400" dirty="0" smtClean="0">
                <a:solidFill>
                  <a:srgbClr val="FFFFFF"/>
                </a:solidFill>
              </a:rPr>
              <a:t>Organizational </a:t>
            </a:r>
          </a:p>
          <a:p>
            <a:pPr>
              <a:lnSpc>
                <a:spcPct val="90000"/>
              </a:lnSpc>
              <a:buFontTx/>
              <a:buNone/>
            </a:pPr>
            <a:r>
              <a:rPr lang="en-US" sz="2400" dirty="0" smtClean="0">
                <a:solidFill>
                  <a:srgbClr val="FFFFFF"/>
                </a:solidFill>
              </a:rPr>
              <a:t>    citizenship</a:t>
            </a:r>
            <a:endParaRPr lang="en-US" sz="2400" dirty="0" smtClean="0"/>
          </a:p>
          <a:p>
            <a:pPr>
              <a:lnSpc>
                <a:spcPct val="90000"/>
              </a:lnSpc>
            </a:pPr>
            <a:endParaRPr lang="en-US" sz="2400" dirty="0" smtClean="0"/>
          </a:p>
        </p:txBody>
      </p:sp>
      <p:sp>
        <p:nvSpPr>
          <p:cNvPr id="47108" name="AutoShape 5"/>
          <p:cNvSpPr>
            <a:spLocks noChangeArrowheads="1"/>
          </p:cNvSpPr>
          <p:nvPr/>
        </p:nvSpPr>
        <p:spPr bwMode="auto">
          <a:xfrm>
            <a:off x="3885596" y="3517900"/>
            <a:ext cx="839108" cy="304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CC00"/>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47109" name="Text Box 6"/>
          <p:cNvSpPr txBox="1">
            <a:spLocks noChangeArrowheads="1"/>
          </p:cNvSpPr>
          <p:nvPr/>
        </p:nvSpPr>
        <p:spPr bwMode="auto">
          <a:xfrm>
            <a:off x="1053798" y="1627189"/>
            <a:ext cx="199048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b="1" dirty="0">
                <a:solidFill>
                  <a:srgbClr val="FFFF00"/>
                </a:solidFill>
                <a:latin typeface="Arial" charset="0"/>
              </a:rPr>
              <a:t>Time in rank</a:t>
            </a:r>
          </a:p>
          <a:p>
            <a:pPr eaLnBrk="0" fontAlgn="base" hangingPunct="0">
              <a:spcBef>
                <a:spcPct val="0"/>
              </a:spcBef>
              <a:spcAft>
                <a:spcPct val="0"/>
              </a:spcAft>
            </a:pPr>
            <a:r>
              <a:rPr lang="en-US" b="1" dirty="0">
                <a:solidFill>
                  <a:srgbClr val="FFFF00"/>
                </a:solidFill>
                <a:latin typeface="Arial" charset="0"/>
              </a:rPr>
              <a:t> 7.12 </a:t>
            </a:r>
            <a:r>
              <a:rPr lang="en-US" b="1" dirty="0" err="1">
                <a:solidFill>
                  <a:srgbClr val="FFFF00"/>
                </a:solidFill>
                <a:latin typeface="Arial" charset="0"/>
              </a:rPr>
              <a:t>avg</a:t>
            </a:r>
            <a:endParaRPr lang="en-US" b="1" dirty="0">
              <a:solidFill>
                <a:srgbClr val="FFFF00"/>
              </a:solidFill>
              <a:latin typeface="Arial" charset="0"/>
            </a:endParaRPr>
          </a:p>
          <a:p>
            <a:pPr eaLnBrk="0" fontAlgn="base" hangingPunct="0">
              <a:spcBef>
                <a:spcPct val="0"/>
              </a:spcBef>
              <a:spcAft>
                <a:spcPct val="0"/>
              </a:spcAft>
            </a:pPr>
            <a:r>
              <a:rPr lang="en-US" b="1" dirty="0">
                <a:solidFill>
                  <a:srgbClr val="FFFF00"/>
                </a:solidFill>
                <a:latin typeface="Arial" charset="0"/>
              </a:rPr>
              <a:t> 6.5 med</a:t>
            </a:r>
          </a:p>
          <a:p>
            <a:pPr eaLnBrk="0" fontAlgn="base" hangingPunct="0">
              <a:spcBef>
                <a:spcPct val="0"/>
              </a:spcBef>
              <a:spcAft>
                <a:spcPct val="0"/>
              </a:spcAft>
            </a:pPr>
            <a:r>
              <a:rPr lang="en-US" b="1" dirty="0">
                <a:solidFill>
                  <a:srgbClr val="FFFF00"/>
                </a:solidFill>
                <a:latin typeface="Arial" charset="0"/>
              </a:rPr>
              <a:t> 4.0 mode</a:t>
            </a:r>
          </a:p>
          <a:p>
            <a:pPr eaLnBrk="0" fontAlgn="base" hangingPunct="0">
              <a:spcBef>
                <a:spcPct val="0"/>
              </a:spcBef>
              <a:spcAft>
                <a:spcPct val="0"/>
              </a:spcAft>
            </a:pPr>
            <a:endParaRPr lang="en-US" b="1" dirty="0">
              <a:solidFill>
                <a:srgbClr val="FFCC00"/>
              </a:solidFill>
              <a:latin typeface="Arial" charset="0"/>
            </a:endParaRPr>
          </a:p>
        </p:txBody>
      </p:sp>
      <p:sp>
        <p:nvSpPr>
          <p:cNvPr id="47110" name="Text Box 7"/>
          <p:cNvSpPr txBox="1">
            <a:spLocks noChangeArrowheads="1"/>
          </p:cNvSpPr>
          <p:nvPr/>
        </p:nvSpPr>
        <p:spPr bwMode="auto">
          <a:xfrm>
            <a:off x="8404680" y="373063"/>
            <a:ext cx="35832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50000"/>
              </a:spcBef>
              <a:spcAft>
                <a:spcPct val="0"/>
              </a:spcAft>
            </a:pPr>
            <a:endParaRPr lang="en-US">
              <a:solidFill>
                <a:srgbClr val="FEFC7C"/>
              </a:solidFill>
              <a:latin typeface="Arial" charset="0"/>
            </a:endParaRPr>
          </a:p>
        </p:txBody>
      </p:sp>
      <p:sp>
        <p:nvSpPr>
          <p:cNvPr id="47111" name="Text Box 8"/>
          <p:cNvSpPr txBox="1">
            <a:spLocks noChangeArrowheads="1"/>
          </p:cNvSpPr>
          <p:nvPr/>
        </p:nvSpPr>
        <p:spPr bwMode="auto">
          <a:xfrm>
            <a:off x="5790596" y="6148389"/>
            <a:ext cx="1664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ASSOCIATE</a:t>
            </a:r>
            <a:endParaRPr lang="en-US" b="1" dirty="0">
              <a:solidFill>
                <a:srgbClr val="FFFF00"/>
              </a:solidFill>
              <a:latin typeface="Arial" charset="0"/>
            </a:endParaRPr>
          </a:p>
        </p:txBody>
      </p:sp>
      <p:sp>
        <p:nvSpPr>
          <p:cNvPr id="47112" name="Text Box 9"/>
          <p:cNvSpPr txBox="1">
            <a:spLocks noChangeArrowheads="1"/>
          </p:cNvSpPr>
          <p:nvPr/>
        </p:nvSpPr>
        <p:spPr bwMode="auto">
          <a:xfrm>
            <a:off x="1599595" y="6072189"/>
            <a:ext cx="16227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ASSISTANT</a:t>
            </a:r>
            <a:endParaRPr lang="en-US" b="1" dirty="0">
              <a:solidFill>
                <a:srgbClr val="FFFF00"/>
              </a:solidFill>
              <a:latin typeface="Arial" charset="0"/>
            </a:endParaRPr>
          </a:p>
        </p:txBody>
      </p:sp>
      <p:sp>
        <p:nvSpPr>
          <p:cNvPr id="47113" name="Title 9"/>
          <p:cNvSpPr>
            <a:spLocks noGrp="1"/>
          </p:cNvSpPr>
          <p:nvPr>
            <p:ph type="title"/>
          </p:nvPr>
        </p:nvSpPr>
        <p:spPr>
          <a:xfrm>
            <a:off x="1660072" y="173039"/>
            <a:ext cx="6856489" cy="987425"/>
          </a:xfrm>
        </p:spPr>
        <p:txBody>
          <a:bodyPr/>
          <a:lstStyle/>
          <a:p>
            <a:pPr algn="ctr"/>
            <a:r>
              <a:rPr lang="en-US" sz="4000" b="1" dirty="0" smtClean="0"/>
              <a:t>Assistant to Associate</a:t>
            </a:r>
            <a:br>
              <a:rPr lang="en-US" sz="4000" b="1" dirty="0" smtClean="0"/>
            </a:br>
            <a:r>
              <a:rPr lang="en-US" sz="4000" b="1" dirty="0" smtClean="0"/>
              <a:t>(Research)</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8175" cy="1298575"/>
          </a:xfrm>
          <a:prstGeom prst="rect">
            <a:avLst/>
          </a:prstGeom>
          <a:solidFill>
            <a:srgbClr val="0000FF"/>
          </a:solidFill>
          <a:ln>
            <a:noFill/>
          </a:ln>
          <a:effectLst/>
          <a:extLst/>
        </p:spPr>
      </p:pic>
    </p:spTree>
    <p:extLst>
      <p:ext uri="{BB962C8B-B14F-4D97-AF65-F5344CB8AC3E}">
        <p14:creationId xmlns:p14="http://schemas.microsoft.com/office/powerpoint/2010/main" val="26004057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Text Box 2"/>
          <p:cNvSpPr txBox="1">
            <a:spLocks noChangeArrowheads="1"/>
          </p:cNvSpPr>
          <p:nvPr/>
        </p:nvSpPr>
        <p:spPr bwMode="auto">
          <a:xfrm>
            <a:off x="1066800" y="76200"/>
            <a:ext cx="7315200" cy="707886"/>
          </a:xfrm>
          <a:prstGeom prst="rect">
            <a:avLst/>
          </a:prstGeom>
          <a:noFill/>
          <a:ln w="9525">
            <a:noFill/>
            <a:miter lim="800000"/>
            <a:headEnd/>
            <a:tailEnd/>
          </a:ln>
          <a:effectLst/>
        </p:spPr>
        <p:txBody>
          <a:bodyPr wrap="square">
            <a:spAutoFit/>
          </a:bodyPr>
          <a:lstStyle/>
          <a:p>
            <a:pPr algn="ctr" fontAlgn="base">
              <a:spcBef>
                <a:spcPct val="50000"/>
              </a:spcBef>
              <a:spcAft>
                <a:spcPct val="0"/>
              </a:spcAft>
            </a:pPr>
            <a:r>
              <a:rPr lang="en-US" sz="4000" b="1" dirty="0">
                <a:solidFill>
                  <a:srgbClr val="FDF70F"/>
                </a:solidFill>
              </a:rPr>
              <a:t>Faculty Tracks</a:t>
            </a:r>
          </a:p>
        </p:txBody>
      </p:sp>
      <p:sp>
        <p:nvSpPr>
          <p:cNvPr id="421891" name="Text Box 3"/>
          <p:cNvSpPr txBox="1">
            <a:spLocks noChangeArrowheads="1"/>
          </p:cNvSpPr>
          <p:nvPr/>
        </p:nvSpPr>
        <p:spPr bwMode="auto">
          <a:xfrm>
            <a:off x="2819400" y="1824335"/>
            <a:ext cx="2133600" cy="461665"/>
          </a:xfrm>
          <a:prstGeom prst="rect">
            <a:avLst/>
          </a:prstGeom>
          <a:noFill/>
          <a:ln w="9525">
            <a:noFill/>
            <a:miter lim="800000"/>
            <a:headEnd/>
            <a:tailEnd/>
          </a:ln>
          <a:effectLst/>
        </p:spPr>
        <p:txBody>
          <a:bodyPr wrap="square">
            <a:spAutoFit/>
          </a:bodyPr>
          <a:lstStyle/>
          <a:p>
            <a:pPr fontAlgn="base">
              <a:spcBef>
                <a:spcPct val="50000"/>
              </a:spcBef>
              <a:spcAft>
                <a:spcPct val="0"/>
              </a:spcAft>
            </a:pPr>
            <a:r>
              <a:rPr lang="en-US" sz="2400" b="1" dirty="0" smtClean="0">
                <a:solidFill>
                  <a:srgbClr val="FDF70F"/>
                </a:solidFill>
                <a:latin typeface="Times New Roman" pitchFamily="18" charset="0"/>
              </a:rPr>
              <a:t>Instructional</a:t>
            </a:r>
            <a:endParaRPr lang="en-US" sz="2400" b="1" dirty="0">
              <a:solidFill>
                <a:srgbClr val="FDF70F"/>
              </a:solidFill>
              <a:latin typeface="Times New Roman" pitchFamily="18" charset="0"/>
            </a:endParaRPr>
          </a:p>
        </p:txBody>
      </p:sp>
      <p:sp>
        <p:nvSpPr>
          <p:cNvPr id="421892" name="Text Box 4"/>
          <p:cNvSpPr txBox="1">
            <a:spLocks noChangeArrowheads="1"/>
          </p:cNvSpPr>
          <p:nvPr/>
        </p:nvSpPr>
        <p:spPr bwMode="auto">
          <a:xfrm>
            <a:off x="3505200" y="3886200"/>
            <a:ext cx="1828800" cy="457200"/>
          </a:xfrm>
          <a:prstGeom prst="rect">
            <a:avLst/>
          </a:prstGeom>
          <a:noFill/>
          <a:ln w="9525">
            <a:noFill/>
            <a:miter lim="800000"/>
            <a:headEnd/>
            <a:tailEnd/>
          </a:ln>
          <a:effectLst/>
        </p:spPr>
        <p:txBody>
          <a:bodyPr>
            <a:spAutoFit/>
          </a:bodyPr>
          <a:lstStyle/>
          <a:p>
            <a:pPr fontAlgn="base">
              <a:spcBef>
                <a:spcPct val="50000"/>
              </a:spcBef>
              <a:spcAft>
                <a:spcPct val="0"/>
              </a:spcAft>
            </a:pPr>
            <a:endParaRPr lang="en-US" sz="2400" dirty="0">
              <a:solidFill>
                <a:srgbClr val="000000"/>
              </a:solidFill>
              <a:latin typeface="Times New Roman" pitchFamily="18" charset="0"/>
            </a:endParaRPr>
          </a:p>
        </p:txBody>
      </p:sp>
      <p:sp>
        <p:nvSpPr>
          <p:cNvPr id="421893" name="Text Box 5"/>
          <p:cNvSpPr txBox="1">
            <a:spLocks noChangeArrowheads="1"/>
          </p:cNvSpPr>
          <p:nvPr/>
        </p:nvSpPr>
        <p:spPr bwMode="auto">
          <a:xfrm>
            <a:off x="3048000" y="3733800"/>
            <a:ext cx="1600200" cy="457200"/>
          </a:xfrm>
          <a:prstGeom prst="rect">
            <a:avLst/>
          </a:prstGeom>
          <a:noFill/>
          <a:ln w="9525">
            <a:noFill/>
            <a:miter lim="800000"/>
            <a:headEnd/>
            <a:tailEnd/>
          </a:ln>
          <a:effectLst/>
        </p:spPr>
        <p:txBody>
          <a:bodyPr>
            <a:spAutoFit/>
          </a:bodyPr>
          <a:lstStyle/>
          <a:p>
            <a:pPr fontAlgn="base">
              <a:spcBef>
                <a:spcPct val="50000"/>
              </a:spcBef>
              <a:spcAft>
                <a:spcPct val="0"/>
              </a:spcAft>
            </a:pPr>
            <a:r>
              <a:rPr lang="en-US" sz="2400" b="1" dirty="0">
                <a:solidFill>
                  <a:srgbClr val="FDF70F"/>
                </a:solidFill>
                <a:latin typeface="Times New Roman" pitchFamily="18" charset="0"/>
              </a:rPr>
              <a:t>Clinica</a:t>
            </a:r>
            <a:r>
              <a:rPr lang="en-US" sz="2400" b="1" dirty="0">
                <a:solidFill>
                  <a:srgbClr val="FFFF00"/>
                </a:solidFill>
                <a:latin typeface="Times New Roman" pitchFamily="18" charset="0"/>
              </a:rPr>
              <a:t>l</a:t>
            </a:r>
          </a:p>
        </p:txBody>
      </p:sp>
      <p:sp>
        <p:nvSpPr>
          <p:cNvPr id="421894" name="Text Box 6"/>
          <p:cNvSpPr txBox="1">
            <a:spLocks noChangeArrowheads="1"/>
          </p:cNvSpPr>
          <p:nvPr/>
        </p:nvSpPr>
        <p:spPr bwMode="auto">
          <a:xfrm>
            <a:off x="2971800" y="5562600"/>
            <a:ext cx="1752600" cy="457200"/>
          </a:xfrm>
          <a:prstGeom prst="rect">
            <a:avLst/>
          </a:prstGeom>
          <a:noFill/>
          <a:ln w="9525">
            <a:noFill/>
            <a:miter lim="800000"/>
            <a:headEnd/>
            <a:tailEnd/>
          </a:ln>
          <a:effectLst/>
        </p:spPr>
        <p:txBody>
          <a:bodyPr>
            <a:spAutoFit/>
          </a:bodyPr>
          <a:lstStyle/>
          <a:p>
            <a:pPr fontAlgn="base">
              <a:spcBef>
                <a:spcPct val="50000"/>
              </a:spcBef>
              <a:spcAft>
                <a:spcPct val="0"/>
              </a:spcAft>
            </a:pPr>
            <a:r>
              <a:rPr lang="en-US" sz="2400" b="1" dirty="0">
                <a:solidFill>
                  <a:srgbClr val="FDF70F"/>
                </a:solidFill>
                <a:latin typeface="Times New Roman" pitchFamily="18" charset="0"/>
              </a:rPr>
              <a:t>Research</a:t>
            </a:r>
          </a:p>
        </p:txBody>
      </p:sp>
      <p:sp>
        <p:nvSpPr>
          <p:cNvPr id="421895" name="Oval 7"/>
          <p:cNvSpPr>
            <a:spLocks noChangeArrowheads="1"/>
          </p:cNvSpPr>
          <p:nvPr/>
        </p:nvSpPr>
        <p:spPr bwMode="auto">
          <a:xfrm>
            <a:off x="4724400" y="990600"/>
            <a:ext cx="1524000" cy="1143000"/>
          </a:xfrm>
          <a:prstGeom prst="ellipse">
            <a:avLst/>
          </a:prstGeom>
          <a:noFill/>
          <a:ln w="9525">
            <a:solidFill>
              <a:schemeClr val="tx1"/>
            </a:solidFill>
            <a:round/>
            <a:headEnd/>
            <a:tailEnd/>
          </a:ln>
          <a:effectLst/>
        </p:spPr>
        <p:txBody>
          <a:bodyPr wrap="none" anchor="ctr"/>
          <a:lstStyle/>
          <a:p>
            <a:pPr algn="ctr" eaLnBrk="0" fontAlgn="base" hangingPunct="0">
              <a:spcBef>
                <a:spcPct val="0"/>
              </a:spcBef>
              <a:spcAft>
                <a:spcPct val="0"/>
              </a:spcAft>
            </a:pPr>
            <a:endParaRPr lang="en-US" dirty="0">
              <a:solidFill>
                <a:srgbClr val="FFFFFF"/>
              </a:solidFill>
            </a:endParaRPr>
          </a:p>
        </p:txBody>
      </p:sp>
      <p:sp>
        <p:nvSpPr>
          <p:cNvPr id="421896" name="Oval 8"/>
          <p:cNvSpPr>
            <a:spLocks noChangeArrowheads="1"/>
          </p:cNvSpPr>
          <p:nvPr/>
        </p:nvSpPr>
        <p:spPr bwMode="auto">
          <a:xfrm>
            <a:off x="6019800" y="1143000"/>
            <a:ext cx="1219200" cy="9144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897" name="Oval 9"/>
          <p:cNvSpPr>
            <a:spLocks noChangeArrowheads="1"/>
          </p:cNvSpPr>
          <p:nvPr/>
        </p:nvSpPr>
        <p:spPr bwMode="auto">
          <a:xfrm>
            <a:off x="5334000" y="3962400"/>
            <a:ext cx="1219200" cy="9144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898" name="Oval 10"/>
          <p:cNvSpPr>
            <a:spLocks noChangeArrowheads="1"/>
          </p:cNvSpPr>
          <p:nvPr/>
        </p:nvSpPr>
        <p:spPr bwMode="auto">
          <a:xfrm>
            <a:off x="5181600" y="1981200"/>
            <a:ext cx="1066800" cy="8382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899" name="Oval 11"/>
          <p:cNvSpPr>
            <a:spLocks noChangeArrowheads="1"/>
          </p:cNvSpPr>
          <p:nvPr/>
        </p:nvSpPr>
        <p:spPr bwMode="auto">
          <a:xfrm>
            <a:off x="4876800" y="3048000"/>
            <a:ext cx="1676400" cy="11430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0" name="Oval 12"/>
          <p:cNvSpPr>
            <a:spLocks noChangeArrowheads="1"/>
          </p:cNvSpPr>
          <p:nvPr/>
        </p:nvSpPr>
        <p:spPr bwMode="auto">
          <a:xfrm>
            <a:off x="4648200" y="5029200"/>
            <a:ext cx="1905000" cy="12192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1" name="Oval 13"/>
          <p:cNvSpPr>
            <a:spLocks noChangeArrowheads="1"/>
          </p:cNvSpPr>
          <p:nvPr/>
        </p:nvSpPr>
        <p:spPr bwMode="auto">
          <a:xfrm>
            <a:off x="6400800" y="3048000"/>
            <a:ext cx="1371600" cy="11430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2" name="Oval 14"/>
          <p:cNvSpPr>
            <a:spLocks noChangeArrowheads="1"/>
          </p:cNvSpPr>
          <p:nvPr/>
        </p:nvSpPr>
        <p:spPr bwMode="auto">
          <a:xfrm>
            <a:off x="6019800" y="1905000"/>
            <a:ext cx="1219200" cy="9144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3" name="Oval 15"/>
          <p:cNvSpPr>
            <a:spLocks noChangeArrowheads="1"/>
          </p:cNvSpPr>
          <p:nvPr/>
        </p:nvSpPr>
        <p:spPr bwMode="auto">
          <a:xfrm>
            <a:off x="6400800" y="5257800"/>
            <a:ext cx="1066800" cy="8382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4" name="Oval 16"/>
          <p:cNvSpPr>
            <a:spLocks noChangeArrowheads="1"/>
          </p:cNvSpPr>
          <p:nvPr/>
        </p:nvSpPr>
        <p:spPr bwMode="auto">
          <a:xfrm>
            <a:off x="6400800" y="4038600"/>
            <a:ext cx="1066800" cy="8382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5" name="Oval 17"/>
          <p:cNvSpPr>
            <a:spLocks noChangeArrowheads="1"/>
          </p:cNvSpPr>
          <p:nvPr/>
        </p:nvSpPr>
        <p:spPr bwMode="auto">
          <a:xfrm>
            <a:off x="5943600" y="5867400"/>
            <a:ext cx="990600" cy="762000"/>
          </a:xfrm>
          <a:prstGeom prst="ellipse">
            <a:avLst/>
          </a:prstGeom>
          <a:noFill/>
          <a:ln w="9525">
            <a:solidFill>
              <a:schemeClr val="tx1"/>
            </a:solidFill>
            <a:round/>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06" name="Text Box 18"/>
          <p:cNvSpPr txBox="1">
            <a:spLocks noChangeArrowheads="1"/>
          </p:cNvSpPr>
          <p:nvPr/>
        </p:nvSpPr>
        <p:spPr bwMode="auto">
          <a:xfrm>
            <a:off x="4876800" y="1371600"/>
            <a:ext cx="1295400" cy="369332"/>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dirty="0">
                <a:solidFill>
                  <a:srgbClr val="FFFFFF"/>
                </a:solidFill>
                <a:latin typeface="Times New Roman" pitchFamily="18" charset="0"/>
              </a:rPr>
              <a:t>Scholarship</a:t>
            </a:r>
          </a:p>
        </p:txBody>
      </p:sp>
      <p:sp>
        <p:nvSpPr>
          <p:cNvPr id="421907" name="Rectangle 19"/>
          <p:cNvSpPr>
            <a:spLocks noChangeArrowheads="1"/>
          </p:cNvSpPr>
          <p:nvPr/>
        </p:nvSpPr>
        <p:spPr bwMode="auto">
          <a:xfrm>
            <a:off x="5029200" y="5410200"/>
            <a:ext cx="1416050" cy="369332"/>
          </a:xfrm>
          <a:prstGeom prst="rect">
            <a:avLst/>
          </a:prstGeom>
          <a:noFill/>
          <a:ln w="9525">
            <a:noFill/>
            <a:miter lim="800000"/>
            <a:headEnd/>
            <a:tailEnd/>
          </a:ln>
          <a:effectLst/>
        </p:spPr>
        <p:txBody>
          <a:bodyPr wrap="square">
            <a:spAutoFit/>
          </a:bodyPr>
          <a:lstStyle/>
          <a:p>
            <a:pPr fontAlgn="base">
              <a:spcBef>
                <a:spcPct val="0"/>
              </a:spcBef>
              <a:spcAft>
                <a:spcPct val="0"/>
              </a:spcAft>
            </a:pPr>
            <a:r>
              <a:rPr lang="en-US" dirty="0">
                <a:solidFill>
                  <a:srgbClr val="FFFFFF"/>
                </a:solidFill>
                <a:latin typeface="Times New Roman" pitchFamily="18" charset="0"/>
              </a:rPr>
              <a:t>Scholarship</a:t>
            </a:r>
          </a:p>
        </p:txBody>
      </p:sp>
      <p:sp>
        <p:nvSpPr>
          <p:cNvPr id="421908" name="Text Box 20"/>
          <p:cNvSpPr txBox="1">
            <a:spLocks noChangeArrowheads="1"/>
          </p:cNvSpPr>
          <p:nvPr/>
        </p:nvSpPr>
        <p:spPr bwMode="auto">
          <a:xfrm>
            <a:off x="6248400" y="1371600"/>
            <a:ext cx="1143000" cy="369332"/>
          </a:xfrm>
          <a:prstGeom prst="rect">
            <a:avLst/>
          </a:prstGeom>
          <a:noFill/>
          <a:ln w="9525">
            <a:noFill/>
            <a:miter lim="800000"/>
            <a:headEnd/>
            <a:tailEnd/>
          </a:ln>
          <a:effectLst/>
        </p:spPr>
        <p:txBody>
          <a:bodyPr wrap="square">
            <a:spAutoFit/>
          </a:bodyPr>
          <a:lstStyle/>
          <a:p>
            <a:pPr fontAlgn="base">
              <a:spcBef>
                <a:spcPct val="50000"/>
              </a:spcBef>
              <a:spcAft>
                <a:spcPct val="0"/>
              </a:spcAft>
            </a:pPr>
            <a:r>
              <a:rPr lang="en-US" dirty="0">
                <a:solidFill>
                  <a:srgbClr val="FFFFFF"/>
                </a:solidFill>
                <a:latin typeface="Times New Roman" pitchFamily="18" charset="0"/>
              </a:rPr>
              <a:t>Teaching</a:t>
            </a:r>
          </a:p>
        </p:txBody>
      </p:sp>
      <p:sp>
        <p:nvSpPr>
          <p:cNvPr id="421909" name="Rectangle 21"/>
          <p:cNvSpPr>
            <a:spLocks noChangeArrowheads="1"/>
          </p:cNvSpPr>
          <p:nvPr/>
        </p:nvSpPr>
        <p:spPr bwMode="auto">
          <a:xfrm>
            <a:off x="6553200" y="3505200"/>
            <a:ext cx="1035050" cy="366713"/>
          </a:xfrm>
          <a:prstGeom prst="rect">
            <a:avLst/>
          </a:prstGeom>
          <a:noFill/>
          <a:ln w="9525">
            <a:noFill/>
            <a:miter lim="800000"/>
            <a:headEnd/>
            <a:tailEnd/>
          </a:ln>
          <a:effectLst/>
        </p:spPr>
        <p:txBody>
          <a:bodyPr wrap="none">
            <a:spAutoFit/>
          </a:bodyPr>
          <a:lstStyle/>
          <a:p>
            <a:pPr fontAlgn="base">
              <a:spcBef>
                <a:spcPct val="50000"/>
              </a:spcBef>
              <a:spcAft>
                <a:spcPct val="0"/>
              </a:spcAft>
            </a:pPr>
            <a:r>
              <a:rPr lang="en-US" dirty="0">
                <a:solidFill>
                  <a:srgbClr val="FFFFFF"/>
                </a:solidFill>
                <a:latin typeface="Times New Roman" pitchFamily="18" charset="0"/>
              </a:rPr>
              <a:t>Teaching</a:t>
            </a:r>
          </a:p>
        </p:txBody>
      </p:sp>
      <p:sp>
        <p:nvSpPr>
          <p:cNvPr id="421910" name="Rectangle 22"/>
          <p:cNvSpPr>
            <a:spLocks noChangeArrowheads="1"/>
          </p:cNvSpPr>
          <p:nvPr/>
        </p:nvSpPr>
        <p:spPr bwMode="auto">
          <a:xfrm>
            <a:off x="6477000" y="5486400"/>
            <a:ext cx="1035050" cy="366713"/>
          </a:xfrm>
          <a:prstGeom prst="rect">
            <a:avLst/>
          </a:prstGeom>
          <a:noFill/>
          <a:ln w="9525">
            <a:noFill/>
            <a:miter lim="800000"/>
            <a:headEnd/>
            <a:tailEnd/>
          </a:ln>
          <a:effectLst/>
        </p:spPr>
        <p:txBody>
          <a:bodyPr wrap="none">
            <a:spAutoFit/>
          </a:bodyPr>
          <a:lstStyle/>
          <a:p>
            <a:pPr fontAlgn="base">
              <a:spcBef>
                <a:spcPct val="50000"/>
              </a:spcBef>
              <a:spcAft>
                <a:spcPct val="0"/>
              </a:spcAft>
            </a:pPr>
            <a:r>
              <a:rPr lang="en-US" dirty="0">
                <a:solidFill>
                  <a:srgbClr val="FFFFFF"/>
                </a:solidFill>
                <a:latin typeface="Times New Roman" pitchFamily="18" charset="0"/>
              </a:rPr>
              <a:t>Teaching</a:t>
            </a:r>
          </a:p>
        </p:txBody>
      </p:sp>
      <p:sp>
        <p:nvSpPr>
          <p:cNvPr id="421911" name="Text Box 23"/>
          <p:cNvSpPr txBox="1">
            <a:spLocks noChangeArrowheads="1"/>
          </p:cNvSpPr>
          <p:nvPr/>
        </p:nvSpPr>
        <p:spPr bwMode="auto">
          <a:xfrm>
            <a:off x="6324600" y="2057400"/>
            <a:ext cx="990600" cy="641350"/>
          </a:xfrm>
          <a:prstGeom prst="rect">
            <a:avLst/>
          </a:prstGeom>
          <a:noFill/>
          <a:ln w="9525">
            <a:noFill/>
            <a:miter lim="800000"/>
            <a:headEnd/>
            <a:tailEnd/>
          </a:ln>
          <a:effectLst/>
        </p:spPr>
        <p:txBody>
          <a:bodyPr>
            <a:spAutoFit/>
          </a:bodyPr>
          <a:lstStyle/>
          <a:p>
            <a:pPr fontAlgn="base">
              <a:spcBef>
                <a:spcPct val="50000"/>
              </a:spcBef>
              <a:spcAft>
                <a:spcPct val="0"/>
              </a:spcAft>
            </a:pPr>
            <a:r>
              <a:rPr lang="en-US" dirty="0">
                <a:solidFill>
                  <a:srgbClr val="FFFFFF"/>
                </a:solidFill>
                <a:latin typeface="Times New Roman" pitchFamily="18" charset="0"/>
              </a:rPr>
              <a:t>Prof. Work</a:t>
            </a:r>
          </a:p>
        </p:txBody>
      </p:sp>
      <p:sp>
        <p:nvSpPr>
          <p:cNvPr id="421912" name="Text Box 24"/>
          <p:cNvSpPr txBox="1">
            <a:spLocks noChangeArrowheads="1"/>
          </p:cNvSpPr>
          <p:nvPr/>
        </p:nvSpPr>
        <p:spPr bwMode="auto">
          <a:xfrm>
            <a:off x="5029200" y="3276600"/>
            <a:ext cx="1447800" cy="641350"/>
          </a:xfrm>
          <a:prstGeom prst="rect">
            <a:avLst/>
          </a:prstGeom>
          <a:noFill/>
          <a:ln w="9525">
            <a:noFill/>
            <a:miter lim="800000"/>
            <a:headEnd/>
            <a:tailEnd/>
          </a:ln>
          <a:effectLst/>
        </p:spPr>
        <p:txBody>
          <a:bodyPr>
            <a:spAutoFit/>
          </a:bodyPr>
          <a:lstStyle/>
          <a:p>
            <a:pPr algn="ctr" fontAlgn="base">
              <a:spcBef>
                <a:spcPct val="50000"/>
              </a:spcBef>
              <a:spcAft>
                <a:spcPct val="0"/>
              </a:spcAft>
            </a:pPr>
            <a:r>
              <a:rPr lang="en-US" dirty="0">
                <a:solidFill>
                  <a:srgbClr val="FFFFFF"/>
                </a:solidFill>
                <a:latin typeface="Times New Roman" pitchFamily="18" charset="0"/>
              </a:rPr>
              <a:t>Professional Work</a:t>
            </a:r>
          </a:p>
        </p:txBody>
      </p:sp>
      <p:sp>
        <p:nvSpPr>
          <p:cNvPr id="421913" name="Text Box 25"/>
          <p:cNvSpPr txBox="1">
            <a:spLocks noChangeArrowheads="1"/>
          </p:cNvSpPr>
          <p:nvPr/>
        </p:nvSpPr>
        <p:spPr bwMode="auto">
          <a:xfrm>
            <a:off x="5334000" y="2133600"/>
            <a:ext cx="838200" cy="581025"/>
          </a:xfrm>
          <a:prstGeom prst="rect">
            <a:avLst/>
          </a:prstGeom>
          <a:noFill/>
          <a:ln w="9525">
            <a:noFill/>
            <a:miter lim="800000"/>
            <a:headEnd/>
            <a:tailEnd/>
          </a:ln>
          <a:effectLst/>
        </p:spPr>
        <p:txBody>
          <a:bodyPr>
            <a:spAutoFit/>
          </a:bodyPr>
          <a:lstStyle/>
          <a:p>
            <a:pPr fontAlgn="base">
              <a:spcBef>
                <a:spcPct val="50000"/>
              </a:spcBef>
              <a:spcAft>
                <a:spcPct val="0"/>
              </a:spcAft>
            </a:pPr>
            <a:r>
              <a:rPr lang="en-US" sz="1600" dirty="0">
                <a:solidFill>
                  <a:srgbClr val="FFFFFF"/>
                </a:solidFill>
                <a:latin typeface="Times New Roman" pitchFamily="18" charset="0"/>
              </a:rPr>
              <a:t>Org. Service</a:t>
            </a:r>
          </a:p>
        </p:txBody>
      </p:sp>
      <p:sp>
        <p:nvSpPr>
          <p:cNvPr id="421914" name="Rectangle 26"/>
          <p:cNvSpPr>
            <a:spLocks noChangeArrowheads="1"/>
          </p:cNvSpPr>
          <p:nvPr/>
        </p:nvSpPr>
        <p:spPr bwMode="auto">
          <a:xfrm>
            <a:off x="6096000" y="5943600"/>
            <a:ext cx="838200" cy="584775"/>
          </a:xfrm>
          <a:prstGeom prst="rect">
            <a:avLst/>
          </a:prstGeom>
          <a:noFill/>
          <a:ln w="9525">
            <a:noFill/>
            <a:miter lim="800000"/>
            <a:headEnd/>
            <a:tailEnd/>
          </a:ln>
          <a:effectLst/>
        </p:spPr>
        <p:txBody>
          <a:bodyPr wrap="square">
            <a:spAutoFit/>
          </a:bodyPr>
          <a:lstStyle/>
          <a:p>
            <a:pPr fontAlgn="base">
              <a:spcBef>
                <a:spcPct val="50000"/>
              </a:spcBef>
              <a:spcAft>
                <a:spcPct val="0"/>
              </a:spcAft>
            </a:pPr>
            <a:r>
              <a:rPr lang="en-US" sz="1600" dirty="0">
                <a:solidFill>
                  <a:srgbClr val="FFFFFF"/>
                </a:solidFill>
                <a:latin typeface="Times New Roman" pitchFamily="18" charset="0"/>
              </a:rPr>
              <a:t>Org. Service</a:t>
            </a:r>
          </a:p>
        </p:txBody>
      </p:sp>
      <p:sp>
        <p:nvSpPr>
          <p:cNvPr id="421915" name="Rectangle 27"/>
          <p:cNvSpPr>
            <a:spLocks noChangeArrowheads="1"/>
          </p:cNvSpPr>
          <p:nvPr/>
        </p:nvSpPr>
        <p:spPr bwMode="auto">
          <a:xfrm>
            <a:off x="6629400" y="4191000"/>
            <a:ext cx="914400" cy="581025"/>
          </a:xfrm>
          <a:prstGeom prst="rect">
            <a:avLst/>
          </a:prstGeom>
          <a:noFill/>
          <a:ln w="9525">
            <a:noFill/>
            <a:miter lim="800000"/>
            <a:headEnd/>
            <a:tailEnd/>
          </a:ln>
          <a:effectLst/>
        </p:spPr>
        <p:txBody>
          <a:bodyPr>
            <a:spAutoFit/>
          </a:bodyPr>
          <a:lstStyle/>
          <a:p>
            <a:pPr fontAlgn="base">
              <a:spcBef>
                <a:spcPct val="50000"/>
              </a:spcBef>
              <a:spcAft>
                <a:spcPct val="0"/>
              </a:spcAft>
            </a:pPr>
            <a:r>
              <a:rPr lang="en-US" sz="1600" dirty="0">
                <a:solidFill>
                  <a:srgbClr val="FFFFFF"/>
                </a:solidFill>
                <a:latin typeface="Times New Roman" pitchFamily="18" charset="0"/>
              </a:rPr>
              <a:t>Org. Service</a:t>
            </a:r>
          </a:p>
        </p:txBody>
      </p:sp>
      <p:sp>
        <p:nvSpPr>
          <p:cNvPr id="421916" name="Text Box 28"/>
          <p:cNvSpPr txBox="1">
            <a:spLocks noChangeArrowheads="1"/>
          </p:cNvSpPr>
          <p:nvPr/>
        </p:nvSpPr>
        <p:spPr bwMode="auto">
          <a:xfrm>
            <a:off x="5410200" y="4267200"/>
            <a:ext cx="1219200" cy="304800"/>
          </a:xfrm>
          <a:prstGeom prst="rect">
            <a:avLst/>
          </a:prstGeom>
          <a:noFill/>
          <a:ln w="9525">
            <a:noFill/>
            <a:miter lim="800000"/>
            <a:headEnd/>
            <a:tailEnd/>
          </a:ln>
          <a:effectLst/>
        </p:spPr>
        <p:txBody>
          <a:bodyPr>
            <a:spAutoFit/>
          </a:bodyPr>
          <a:lstStyle/>
          <a:p>
            <a:pPr fontAlgn="base">
              <a:spcBef>
                <a:spcPct val="50000"/>
              </a:spcBef>
              <a:spcAft>
                <a:spcPct val="0"/>
              </a:spcAft>
            </a:pPr>
            <a:r>
              <a:rPr lang="en-US" sz="1400" dirty="0">
                <a:solidFill>
                  <a:srgbClr val="FFFFFF"/>
                </a:solidFill>
                <a:latin typeface="Times New Roman" pitchFamily="18" charset="0"/>
              </a:rPr>
              <a:t>Scholarship</a:t>
            </a:r>
          </a:p>
        </p:txBody>
      </p:sp>
      <p:sp>
        <p:nvSpPr>
          <p:cNvPr id="421923" name="Rectangle 35"/>
          <p:cNvSpPr>
            <a:spLocks noChangeArrowheads="1"/>
          </p:cNvSpPr>
          <p:nvPr/>
        </p:nvSpPr>
        <p:spPr bwMode="auto">
          <a:xfrm>
            <a:off x="2819400" y="1824335"/>
            <a:ext cx="1905000" cy="457200"/>
          </a:xfrm>
          <a:prstGeom prst="rect">
            <a:avLst/>
          </a:prstGeom>
          <a:no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24" name="Rectangle 36"/>
          <p:cNvSpPr>
            <a:spLocks noChangeArrowheads="1"/>
          </p:cNvSpPr>
          <p:nvPr/>
        </p:nvSpPr>
        <p:spPr bwMode="auto">
          <a:xfrm>
            <a:off x="3048000" y="3733800"/>
            <a:ext cx="1295400" cy="457200"/>
          </a:xfrm>
          <a:prstGeom prst="rect">
            <a:avLst/>
          </a:prstGeom>
          <a:no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25" name="Rectangle 37"/>
          <p:cNvSpPr>
            <a:spLocks noChangeArrowheads="1"/>
          </p:cNvSpPr>
          <p:nvPr/>
        </p:nvSpPr>
        <p:spPr bwMode="auto">
          <a:xfrm>
            <a:off x="2971800" y="5638800"/>
            <a:ext cx="1371600" cy="381000"/>
          </a:xfrm>
          <a:prstGeom prst="rect">
            <a:avLst/>
          </a:prstGeom>
          <a:noFill/>
          <a:ln w="9525">
            <a:solidFill>
              <a:schemeClr val="tx1"/>
            </a:solidFill>
            <a:miter lim="800000"/>
            <a:headEnd/>
            <a:tailEnd/>
          </a:ln>
          <a:effectLst/>
        </p:spPr>
        <p:txBody>
          <a:bodyPr wrap="none" anchor="ctr"/>
          <a:lstStyle/>
          <a:p>
            <a:pPr eaLnBrk="0" fontAlgn="base" hangingPunct="0">
              <a:spcBef>
                <a:spcPct val="0"/>
              </a:spcBef>
              <a:spcAft>
                <a:spcPct val="0"/>
              </a:spcAft>
            </a:pPr>
            <a:endParaRPr lang="en-US" dirty="0">
              <a:solidFill>
                <a:srgbClr val="000000"/>
              </a:solidFill>
            </a:endParaRPr>
          </a:p>
        </p:txBody>
      </p:sp>
      <p:sp>
        <p:nvSpPr>
          <p:cNvPr id="421927" name="Line 39"/>
          <p:cNvSpPr>
            <a:spLocks noChangeShapeType="1"/>
          </p:cNvSpPr>
          <p:nvPr/>
        </p:nvSpPr>
        <p:spPr bwMode="auto">
          <a:xfrm>
            <a:off x="228600" y="2971800"/>
            <a:ext cx="8610600" cy="0"/>
          </a:xfrm>
          <a:prstGeom prst="line">
            <a:avLst/>
          </a:prstGeom>
          <a:noFill/>
          <a:ln w="9525">
            <a:solidFill>
              <a:schemeClr val="tx1"/>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421928" name="Line 40"/>
          <p:cNvSpPr>
            <a:spLocks noChangeShapeType="1"/>
          </p:cNvSpPr>
          <p:nvPr/>
        </p:nvSpPr>
        <p:spPr bwMode="auto">
          <a:xfrm>
            <a:off x="228600" y="4953000"/>
            <a:ext cx="8610600" cy="0"/>
          </a:xfrm>
          <a:prstGeom prst="line">
            <a:avLst/>
          </a:prstGeom>
          <a:noFill/>
          <a:ln w="9525">
            <a:solidFill>
              <a:schemeClr val="tx1"/>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pic>
        <p:nvPicPr>
          <p:cNvPr id="421929" name="Picture 41" descr="medcenter"/>
          <p:cNvPicPr>
            <a:picLocks noChangeAspect="1" noChangeArrowheads="1"/>
          </p:cNvPicPr>
          <p:nvPr/>
        </p:nvPicPr>
        <p:blipFill>
          <a:blip r:embed="rId2" cstate="print"/>
          <a:srcRect/>
          <a:stretch>
            <a:fillRect/>
          </a:stretch>
        </p:blipFill>
        <p:spPr bwMode="auto">
          <a:xfrm>
            <a:off x="228600" y="3124200"/>
            <a:ext cx="2438400" cy="1671638"/>
          </a:xfrm>
          <a:prstGeom prst="rect">
            <a:avLst/>
          </a:prstGeom>
          <a:noFill/>
        </p:spPr>
      </p:pic>
      <p:pic>
        <p:nvPicPr>
          <p:cNvPr id="421930" name="Picture 42"/>
          <p:cNvPicPr>
            <a:picLocks noChangeAspect="1" noChangeArrowheads="1"/>
          </p:cNvPicPr>
          <p:nvPr/>
        </p:nvPicPr>
        <p:blipFill>
          <a:blip r:embed="rId3" cstate="print"/>
          <a:srcRect/>
          <a:stretch>
            <a:fillRect/>
          </a:stretch>
        </p:blipFill>
        <p:spPr bwMode="auto">
          <a:xfrm>
            <a:off x="228600" y="1066800"/>
            <a:ext cx="2481367" cy="1752600"/>
          </a:xfrm>
          <a:prstGeom prst="rect">
            <a:avLst/>
          </a:prstGeom>
          <a:noFill/>
          <a:ln w="9525">
            <a:noFill/>
            <a:miter lim="800000"/>
            <a:headEnd/>
            <a:tailEnd/>
          </a:ln>
          <a:effectLst/>
        </p:spPr>
      </p:pic>
      <p:pic>
        <p:nvPicPr>
          <p:cNvPr id="421931" name="Picture 43" descr="ext-seast"/>
          <p:cNvPicPr>
            <a:picLocks noChangeAspect="1" noChangeArrowheads="1"/>
          </p:cNvPicPr>
          <p:nvPr/>
        </p:nvPicPr>
        <p:blipFill>
          <a:blip r:embed="rId4" cstate="print"/>
          <a:srcRect/>
          <a:stretch>
            <a:fillRect/>
          </a:stretch>
        </p:blipFill>
        <p:spPr bwMode="auto">
          <a:xfrm>
            <a:off x="228600" y="5029200"/>
            <a:ext cx="2438400" cy="1658938"/>
          </a:xfrm>
          <a:prstGeom prst="rect">
            <a:avLst/>
          </a:prstGeom>
          <a:noFill/>
        </p:spPr>
      </p:pic>
    </p:spTree>
    <p:extLst>
      <p:ext uri="{BB962C8B-B14F-4D97-AF65-F5344CB8AC3E}">
        <p14:creationId xmlns:p14="http://schemas.microsoft.com/office/powerpoint/2010/main" val="301267187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a:xfrm>
            <a:off x="914400" y="304800"/>
            <a:ext cx="8229600" cy="1524000"/>
          </a:xfrm>
        </p:spPr>
        <p:txBody>
          <a:bodyPr/>
          <a:lstStyle/>
          <a:p>
            <a:r>
              <a:rPr lang="en-US" sz="4000" b="1" dirty="0" smtClean="0"/>
              <a:t/>
            </a:r>
            <a:br>
              <a:rPr lang="en-US" sz="4000" b="1" dirty="0" smtClean="0"/>
            </a:br>
            <a:r>
              <a:rPr lang="en-US" sz="4000" b="1" dirty="0" smtClean="0"/>
              <a:t>Snapshot </a:t>
            </a:r>
            <a:r>
              <a:rPr lang="en-US" sz="4000" b="1" dirty="0"/>
              <a:t>of the Faculty </a:t>
            </a:r>
            <a:r>
              <a:rPr lang="en-US" sz="4000" b="1" dirty="0" smtClean="0"/>
              <a:t> </a:t>
            </a:r>
            <a:r>
              <a:rPr lang="en-US" sz="4000" b="1" dirty="0"/>
              <a:t/>
            </a:r>
            <a:br>
              <a:rPr lang="en-US" sz="4000" b="1" dirty="0"/>
            </a:br>
            <a:r>
              <a:rPr lang="en-US" sz="4000" b="1" dirty="0" smtClean="0"/>
              <a:t>FY 2012</a:t>
            </a:r>
            <a:r>
              <a:rPr lang="en-US" sz="4000" b="1" dirty="0"/>
              <a:t/>
            </a:r>
            <a:br>
              <a:rPr lang="en-US" sz="4000" b="1" dirty="0"/>
            </a:br>
            <a:endParaRPr lang="en-US" sz="4000" b="1" dirty="0"/>
          </a:p>
        </p:txBody>
      </p:sp>
      <p:pic>
        <p:nvPicPr>
          <p:cNvPr id="422917" name="Picture 5" descr="UMMSLogoC"/>
          <p:cNvPicPr>
            <a:picLocks noChangeAspect="1" noChangeArrowheads="1"/>
          </p:cNvPicPr>
          <p:nvPr/>
        </p:nvPicPr>
        <p:blipFill>
          <a:blip r:embed="rId3" cstate="print"/>
          <a:srcRect/>
          <a:stretch>
            <a:fillRect/>
          </a:stretch>
        </p:blipFill>
        <p:spPr bwMode="auto">
          <a:xfrm>
            <a:off x="0" y="76200"/>
            <a:ext cx="1905000" cy="1295400"/>
          </a:xfrm>
          <a:prstGeom prst="rect">
            <a:avLst/>
          </a:prstGeom>
          <a:solidFill>
            <a:srgbClr val="0000FF"/>
          </a:solidFill>
          <a:ln w="9525">
            <a:noFill/>
            <a:miter lim="800000"/>
            <a:headEnd/>
            <a:tailEnd/>
          </a:ln>
        </p:spPr>
      </p:pic>
      <p:sp>
        <p:nvSpPr>
          <p:cNvPr id="7" name="Rectangle 3"/>
          <p:cNvSpPr txBox="1">
            <a:spLocks noChangeArrowheads="1"/>
          </p:cNvSpPr>
          <p:nvPr/>
        </p:nvSpPr>
        <p:spPr bwMode="auto">
          <a:xfrm>
            <a:off x="533400" y="2057400"/>
            <a:ext cx="8001000" cy="3916369"/>
          </a:xfrm>
          <a:prstGeom prst="rect">
            <a:avLst/>
          </a:prstGeom>
          <a:noFill/>
          <a:ln w="9525">
            <a:solidFill>
              <a:srgbClr val="FFFF00"/>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Wingdings" pitchFamily="2" charset="2"/>
              <a:buChar char="§"/>
              <a:defRPr sz="320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bg1"/>
                </a:solidFill>
                <a:latin typeface="+mn-lt"/>
              </a:defRPr>
            </a:lvl2pPr>
            <a:lvl3pPr marL="1143000" indent="-228600" algn="l" rtl="0" fontAlgn="base">
              <a:spcBef>
                <a:spcPct val="20000"/>
              </a:spcBef>
              <a:spcAft>
                <a:spcPct val="0"/>
              </a:spcAft>
              <a:buChar char="•"/>
              <a:defRPr sz="2400">
                <a:solidFill>
                  <a:schemeClr val="bg1"/>
                </a:solidFill>
                <a:latin typeface="+mn-lt"/>
              </a:defRPr>
            </a:lvl3pPr>
            <a:lvl4pPr marL="1600200" indent="-228600" algn="l" rtl="0" fontAlgn="base">
              <a:spcBef>
                <a:spcPct val="20000"/>
              </a:spcBef>
              <a:spcAft>
                <a:spcPct val="0"/>
              </a:spcAft>
              <a:buChar char="–"/>
              <a:defRPr sz="2000">
                <a:solidFill>
                  <a:schemeClr val="bg1"/>
                </a:solidFill>
                <a:latin typeface="+mn-lt"/>
              </a:defRPr>
            </a:lvl4pPr>
            <a:lvl5pPr marL="2057400" indent="-228600" algn="l" rtl="0" fontAlgn="base">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a:lstStyle>
          <a:p>
            <a:pPr marL="3657600" lvl="8" indent="0">
              <a:buFontTx/>
              <a:buNone/>
            </a:pPr>
            <a:r>
              <a:rPr lang="en-US" sz="2800" b="1" dirty="0" smtClean="0">
                <a:solidFill>
                  <a:srgbClr val="FFFF00"/>
                </a:solidFill>
                <a:latin typeface="Arial" pitchFamily="34" charset="0"/>
                <a:cs typeface="Arial" pitchFamily="34" charset="0"/>
              </a:rPr>
              <a:t>    FY2012        FY2008</a:t>
            </a:r>
          </a:p>
          <a:p>
            <a:r>
              <a:rPr lang="en-US" sz="2800" dirty="0" smtClean="0">
                <a:solidFill>
                  <a:srgbClr val="FFFF00"/>
                </a:solidFill>
                <a:latin typeface="Arial" pitchFamily="34" charset="0"/>
                <a:cs typeface="Arial" pitchFamily="34" charset="0"/>
              </a:rPr>
              <a:t>Instructional Track		901		819</a:t>
            </a:r>
          </a:p>
          <a:p>
            <a:r>
              <a:rPr lang="en-US" sz="2800" dirty="0" smtClean="0">
                <a:solidFill>
                  <a:srgbClr val="FFFF00"/>
                </a:solidFill>
                <a:latin typeface="Arial" pitchFamily="34" charset="0"/>
                <a:cs typeface="Arial" pitchFamily="34" charset="0"/>
              </a:rPr>
              <a:t>Research Track		340		308</a:t>
            </a:r>
          </a:p>
          <a:p>
            <a:r>
              <a:rPr lang="en-US" sz="2800" dirty="0" smtClean="0">
                <a:solidFill>
                  <a:srgbClr val="FFFF00"/>
                </a:solidFill>
                <a:latin typeface="Arial" pitchFamily="34" charset="0"/>
                <a:cs typeface="Arial" pitchFamily="34" charset="0"/>
              </a:rPr>
              <a:t>Clinical Track			985 		771</a:t>
            </a:r>
          </a:p>
          <a:p>
            <a:r>
              <a:rPr lang="en-US" sz="2800" dirty="0" smtClean="0">
                <a:solidFill>
                  <a:srgbClr val="FFFF00"/>
                </a:solidFill>
                <a:latin typeface="Arial" pitchFamily="34" charset="0"/>
                <a:cs typeface="Arial" pitchFamily="34" charset="0"/>
              </a:rPr>
              <a:t>Lecturers 			301 		293</a:t>
            </a:r>
            <a:br>
              <a:rPr lang="en-US" sz="2800" dirty="0" smtClean="0">
                <a:solidFill>
                  <a:srgbClr val="FFFF00"/>
                </a:solidFill>
                <a:latin typeface="Arial" pitchFamily="34" charset="0"/>
                <a:cs typeface="Arial" pitchFamily="34" charset="0"/>
              </a:rPr>
            </a:br>
            <a:endParaRPr lang="en-US" sz="2800" dirty="0" smtClean="0">
              <a:solidFill>
                <a:srgbClr val="FFFF00"/>
              </a:solidFill>
              <a:latin typeface="Arial" pitchFamily="34" charset="0"/>
              <a:cs typeface="Arial" pitchFamily="34" charset="0"/>
            </a:endParaRPr>
          </a:p>
          <a:p>
            <a:pPr>
              <a:buFont typeface="Wingdings" pitchFamily="2" charset="2"/>
              <a:buNone/>
            </a:pPr>
            <a:r>
              <a:rPr lang="en-US" dirty="0" smtClean="0">
                <a:solidFill>
                  <a:srgbClr val="FFFF00"/>
                </a:solidFill>
                <a:latin typeface="Arial" pitchFamily="34" charset="0"/>
                <a:cs typeface="Arial" pitchFamily="34" charset="0"/>
              </a:rPr>
              <a:t>			</a:t>
            </a:r>
            <a:r>
              <a:rPr lang="en-US" sz="2800" b="1" i="1" dirty="0" smtClean="0">
                <a:solidFill>
                  <a:srgbClr val="FFFF00"/>
                </a:solidFill>
                <a:latin typeface="Arial" pitchFamily="34" charset="0"/>
                <a:cs typeface="Arial" pitchFamily="34" charset="0"/>
              </a:rPr>
              <a:t>Total      	       2,527	       2,191</a:t>
            </a:r>
            <a:endParaRPr lang="en-US" sz="2800" b="1" i="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239578499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body" idx="1"/>
          </p:nvPr>
        </p:nvSpPr>
        <p:spPr>
          <a:xfrm>
            <a:off x="973138" y="1905000"/>
            <a:ext cx="7340600" cy="3883025"/>
          </a:xfrm>
          <a:noFill/>
          <a:ln>
            <a:solidFill>
              <a:srgbClr val="FFFF00"/>
            </a:solidFill>
          </a:ln>
        </p:spPr>
        <p:txBody>
          <a:bodyPr/>
          <a:lstStyle/>
          <a:p>
            <a:endParaRPr lang="en-US" sz="2800" dirty="0" smtClean="0"/>
          </a:p>
          <a:p>
            <a:r>
              <a:rPr lang="en-US" sz="2800" dirty="0" smtClean="0"/>
              <a:t>Instructional </a:t>
            </a:r>
            <a:r>
              <a:rPr lang="en-US" sz="2800" dirty="0"/>
              <a:t>Track 	</a:t>
            </a:r>
            <a:r>
              <a:rPr lang="en-US" sz="2800" dirty="0" smtClean="0"/>
              <a:t>26%  (24%)</a:t>
            </a:r>
            <a:endParaRPr lang="en-US" sz="2800" dirty="0"/>
          </a:p>
          <a:p>
            <a:r>
              <a:rPr lang="en-US" sz="2800" dirty="0"/>
              <a:t>Research Track 	</a:t>
            </a:r>
            <a:r>
              <a:rPr lang="en-US" sz="2800" dirty="0" smtClean="0"/>
              <a:t>36%  (40%)</a:t>
            </a:r>
            <a:endParaRPr lang="en-US" sz="2800" dirty="0"/>
          </a:p>
          <a:p>
            <a:r>
              <a:rPr lang="en-US" sz="2800" dirty="0"/>
              <a:t>Clinical Track 		</a:t>
            </a:r>
            <a:r>
              <a:rPr lang="en-US" sz="2800" dirty="0" smtClean="0"/>
              <a:t>49%  (47%)</a:t>
            </a:r>
            <a:endParaRPr lang="en-US" sz="2800" dirty="0"/>
          </a:p>
          <a:p>
            <a:r>
              <a:rPr lang="en-US" sz="2800" dirty="0"/>
              <a:t>Lecturers		</a:t>
            </a:r>
            <a:r>
              <a:rPr lang="en-US" sz="2800" dirty="0" smtClean="0"/>
              <a:t>	55%  (42%)</a:t>
            </a:r>
            <a:endParaRPr lang="en-US" sz="2800" dirty="0"/>
          </a:p>
          <a:p>
            <a:endParaRPr lang="en-US" sz="2800" dirty="0"/>
          </a:p>
          <a:p>
            <a:pPr>
              <a:buFont typeface="Wingdings" pitchFamily="2" charset="2"/>
              <a:buNone/>
            </a:pPr>
            <a:r>
              <a:rPr lang="en-US" sz="2800" dirty="0"/>
              <a:t>			</a:t>
            </a:r>
            <a:r>
              <a:rPr lang="en-US" sz="2800" b="1" dirty="0"/>
              <a:t>Total </a:t>
            </a:r>
            <a:r>
              <a:rPr lang="en-US" sz="2800" b="1" i="1" dirty="0"/>
              <a:t>	</a:t>
            </a:r>
            <a:r>
              <a:rPr lang="en-US" sz="2800" b="1" dirty="0" smtClean="0"/>
              <a:t>42%  (38%)</a:t>
            </a:r>
            <a:endParaRPr lang="en-US" sz="2800" b="1" dirty="0"/>
          </a:p>
        </p:txBody>
      </p:sp>
      <p:sp>
        <p:nvSpPr>
          <p:cNvPr id="424963" name="Rectangle 3"/>
          <p:cNvSpPr>
            <a:spLocks noGrp="1" noChangeArrowheads="1"/>
          </p:cNvSpPr>
          <p:nvPr>
            <p:ph type="title"/>
          </p:nvPr>
        </p:nvSpPr>
        <p:spPr>
          <a:xfrm>
            <a:off x="1054100" y="304800"/>
            <a:ext cx="8699500" cy="1258888"/>
          </a:xfrm>
          <a:noFill/>
          <a:ln/>
        </p:spPr>
        <p:txBody>
          <a:bodyPr/>
          <a:lstStyle/>
          <a:p>
            <a:r>
              <a:rPr lang="en-US" sz="4000" b="1" dirty="0"/>
              <a:t>Women Faculty at Michigan </a:t>
            </a:r>
            <a:br>
              <a:rPr lang="en-US" sz="4000" b="1" dirty="0"/>
            </a:br>
            <a:r>
              <a:rPr lang="en-US" sz="4000" b="1" dirty="0"/>
              <a:t>FY </a:t>
            </a:r>
            <a:r>
              <a:rPr lang="en-US" sz="4000" b="1" dirty="0" smtClean="0"/>
              <a:t>2012</a:t>
            </a:r>
            <a:endParaRPr lang="en-US" sz="4000" b="1" dirty="0"/>
          </a:p>
        </p:txBody>
      </p:sp>
      <p:sp>
        <p:nvSpPr>
          <p:cNvPr id="424964" name="Text Box 4"/>
          <p:cNvSpPr txBox="1">
            <a:spLocks noChangeArrowheads="1"/>
          </p:cNvSpPr>
          <p:nvPr/>
        </p:nvSpPr>
        <p:spPr bwMode="auto">
          <a:xfrm>
            <a:off x="4953000" y="5943600"/>
            <a:ext cx="2844048" cy="52322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800" b="1" dirty="0">
                <a:solidFill>
                  <a:srgbClr val="FFFFFF"/>
                </a:solidFill>
                <a:latin typeface="Sand" pitchFamily="1" charset="0"/>
              </a:rPr>
              <a:t>(</a:t>
            </a:r>
            <a:r>
              <a:rPr lang="en-US" sz="2800" b="1" dirty="0">
                <a:solidFill>
                  <a:srgbClr val="FFFFFF"/>
                </a:solidFill>
              </a:rPr>
              <a:t>2008 numbers)</a:t>
            </a:r>
          </a:p>
        </p:txBody>
      </p:sp>
      <p:pic>
        <p:nvPicPr>
          <p:cNvPr id="424965" name="Picture 5" descr="UMMSLogoC"/>
          <p:cNvPicPr>
            <a:picLocks noChangeAspect="1" noChangeArrowheads="1"/>
          </p:cNvPicPr>
          <p:nvPr/>
        </p:nvPicPr>
        <p:blipFill>
          <a:blip r:embed="rId3" cstate="print"/>
          <a:srcRect/>
          <a:stretch>
            <a:fillRect/>
          </a:stretch>
        </p:blipFill>
        <p:spPr bwMode="auto">
          <a:xfrm>
            <a:off x="0" y="7620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7520420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a:xfrm>
            <a:off x="685800" y="304800"/>
            <a:ext cx="7772400" cy="1143000"/>
          </a:xfrm>
        </p:spPr>
        <p:txBody>
          <a:bodyPr/>
          <a:lstStyle/>
          <a:p>
            <a:r>
              <a:rPr lang="en-US" sz="4000" b="1" dirty="0"/>
              <a:t>Appointments</a:t>
            </a:r>
          </a:p>
        </p:txBody>
      </p:sp>
      <p:sp>
        <p:nvSpPr>
          <p:cNvPr id="427011" name="Rectangle 3"/>
          <p:cNvSpPr>
            <a:spLocks noGrp="1" noChangeArrowheads="1"/>
          </p:cNvSpPr>
          <p:nvPr>
            <p:ph type="body" idx="1"/>
          </p:nvPr>
        </p:nvSpPr>
        <p:spPr>
          <a:xfrm>
            <a:off x="609600" y="1524000"/>
            <a:ext cx="8077200" cy="5181600"/>
          </a:xfrm>
        </p:spPr>
        <p:txBody>
          <a:bodyPr/>
          <a:lstStyle/>
          <a:p>
            <a:pPr>
              <a:lnSpc>
                <a:spcPct val="90000"/>
              </a:lnSpc>
            </a:pPr>
            <a:r>
              <a:rPr lang="en-US" sz="2800" dirty="0"/>
              <a:t>Instructional track</a:t>
            </a:r>
          </a:p>
          <a:p>
            <a:pPr lvl="1">
              <a:lnSpc>
                <a:spcPct val="90000"/>
              </a:lnSpc>
            </a:pPr>
            <a:r>
              <a:rPr lang="en-US" dirty="0"/>
              <a:t>Clinical Lecturer or</a:t>
            </a:r>
          </a:p>
          <a:p>
            <a:pPr lvl="1">
              <a:lnSpc>
                <a:spcPct val="90000"/>
              </a:lnSpc>
            </a:pPr>
            <a:r>
              <a:rPr lang="en-US" dirty="0"/>
              <a:t>Assistant Professor (Clock starts)</a:t>
            </a:r>
          </a:p>
          <a:p>
            <a:pPr>
              <a:lnSpc>
                <a:spcPct val="90000"/>
              </a:lnSpc>
            </a:pPr>
            <a:r>
              <a:rPr lang="en-US" sz="2800" dirty="0"/>
              <a:t>Clinical track</a:t>
            </a:r>
          </a:p>
          <a:p>
            <a:pPr lvl="1">
              <a:lnSpc>
                <a:spcPct val="90000"/>
              </a:lnSpc>
            </a:pPr>
            <a:r>
              <a:rPr lang="en-US" dirty="0"/>
              <a:t>Clinical Instructor</a:t>
            </a:r>
          </a:p>
          <a:p>
            <a:pPr lvl="1">
              <a:lnSpc>
                <a:spcPct val="90000"/>
              </a:lnSpc>
            </a:pPr>
            <a:r>
              <a:rPr lang="en-US" dirty="0"/>
              <a:t>Clinical Assistant Professor</a:t>
            </a:r>
          </a:p>
          <a:p>
            <a:pPr>
              <a:lnSpc>
                <a:spcPct val="90000"/>
              </a:lnSpc>
            </a:pPr>
            <a:r>
              <a:rPr lang="en-US" sz="2800" dirty="0"/>
              <a:t>Research Track</a:t>
            </a:r>
          </a:p>
          <a:p>
            <a:pPr lvl="1">
              <a:lnSpc>
                <a:spcPct val="90000"/>
              </a:lnSpc>
            </a:pPr>
            <a:r>
              <a:rPr lang="en-US" dirty="0"/>
              <a:t>Research Investigator</a:t>
            </a:r>
          </a:p>
          <a:p>
            <a:pPr lvl="1">
              <a:lnSpc>
                <a:spcPct val="90000"/>
              </a:lnSpc>
            </a:pPr>
            <a:r>
              <a:rPr lang="en-US" dirty="0"/>
              <a:t>Research Assistant Professor</a:t>
            </a:r>
          </a:p>
          <a:p>
            <a:pPr>
              <a:lnSpc>
                <a:spcPct val="90000"/>
              </a:lnSpc>
            </a:pPr>
            <a:r>
              <a:rPr lang="en-US" sz="2800" dirty="0"/>
              <a:t>However, appointments are made at any level depending on prior </a:t>
            </a:r>
            <a:r>
              <a:rPr lang="en-US" sz="2800" dirty="0" smtClean="0"/>
              <a:t>experience</a:t>
            </a:r>
            <a:endParaRPr lang="en-US" sz="2800" dirty="0"/>
          </a:p>
        </p:txBody>
      </p:sp>
      <p:pic>
        <p:nvPicPr>
          <p:cNvPr id="427012" name="Picture 4" descr="UMMSLogoC"/>
          <p:cNvPicPr>
            <a:picLocks noChangeAspect="1" noChangeArrowheads="1"/>
          </p:cNvPicPr>
          <p:nvPr/>
        </p:nvPicPr>
        <p:blipFill>
          <a:blip r:embed="rId2" cstate="print"/>
          <a:srcRect/>
          <a:stretch>
            <a:fillRect/>
          </a:stretch>
        </p:blipFill>
        <p:spPr bwMode="auto">
          <a:xfrm>
            <a:off x="0" y="7620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5350897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a:xfrm>
            <a:off x="1828800" y="-6068"/>
            <a:ext cx="6858000" cy="1524000"/>
          </a:xfrm>
        </p:spPr>
        <p:txBody>
          <a:bodyPr/>
          <a:lstStyle/>
          <a:p>
            <a:r>
              <a:rPr lang="en-US" sz="4000" b="1" dirty="0" smtClean="0"/>
              <a:t>Promotions – Yearly Cycle</a:t>
            </a:r>
            <a:endParaRPr lang="en-US" sz="4000" b="1" dirty="0"/>
          </a:p>
        </p:txBody>
      </p:sp>
      <p:sp>
        <p:nvSpPr>
          <p:cNvPr id="428035" name="Rectangle 3"/>
          <p:cNvSpPr>
            <a:spLocks noGrp="1" noChangeArrowheads="1"/>
          </p:cNvSpPr>
          <p:nvPr>
            <p:ph type="body" idx="1"/>
          </p:nvPr>
        </p:nvSpPr>
        <p:spPr>
          <a:xfrm>
            <a:off x="685800" y="1371600"/>
            <a:ext cx="7772400" cy="5105400"/>
          </a:xfrm>
        </p:spPr>
        <p:txBody>
          <a:bodyPr/>
          <a:lstStyle/>
          <a:p>
            <a:pPr>
              <a:lnSpc>
                <a:spcPct val="80000"/>
              </a:lnSpc>
            </a:pPr>
            <a:r>
              <a:rPr lang="en-US" sz="2800" b="1" dirty="0"/>
              <a:t>Departments:</a:t>
            </a:r>
          </a:p>
          <a:p>
            <a:pPr lvl="1">
              <a:lnSpc>
                <a:spcPct val="80000"/>
              </a:lnSpc>
            </a:pPr>
            <a:r>
              <a:rPr lang="en-US" dirty="0" smtClean="0">
                <a:solidFill>
                  <a:srgbClr val="FDF70F"/>
                </a:solidFill>
              </a:rPr>
              <a:t>Winter/Spring</a:t>
            </a:r>
            <a:r>
              <a:rPr lang="en-US" dirty="0">
                <a:solidFill>
                  <a:srgbClr val="FDF70F"/>
                </a:solidFill>
              </a:rPr>
              <a:t>: </a:t>
            </a:r>
            <a:r>
              <a:rPr lang="en-US" dirty="0"/>
              <a:t>promotions committees </a:t>
            </a:r>
            <a:r>
              <a:rPr lang="en-US" dirty="0" smtClean="0"/>
              <a:t>recommend Faculty for advancement</a:t>
            </a:r>
            <a:endParaRPr lang="en-US" dirty="0"/>
          </a:p>
          <a:p>
            <a:pPr lvl="1">
              <a:lnSpc>
                <a:spcPct val="80000"/>
              </a:lnSpc>
            </a:pPr>
            <a:r>
              <a:rPr lang="en-US" dirty="0">
                <a:solidFill>
                  <a:srgbClr val="FDF70F"/>
                </a:solidFill>
              </a:rPr>
              <a:t>Summer</a:t>
            </a:r>
            <a:r>
              <a:rPr lang="en-US" dirty="0"/>
              <a:t>: packages are </a:t>
            </a:r>
            <a:r>
              <a:rPr lang="en-US" dirty="0" smtClean="0"/>
              <a:t>assembled</a:t>
            </a:r>
            <a:endParaRPr lang="en-US" dirty="0"/>
          </a:p>
          <a:p>
            <a:pPr>
              <a:lnSpc>
                <a:spcPct val="80000"/>
              </a:lnSpc>
            </a:pPr>
            <a:r>
              <a:rPr lang="en-US" sz="2800" b="1" dirty="0"/>
              <a:t>Medical School: </a:t>
            </a:r>
          </a:p>
          <a:p>
            <a:pPr lvl="1">
              <a:lnSpc>
                <a:spcPct val="80000"/>
              </a:lnSpc>
            </a:pPr>
            <a:r>
              <a:rPr lang="en-US" dirty="0">
                <a:solidFill>
                  <a:srgbClr val="FDF70F"/>
                </a:solidFill>
              </a:rPr>
              <a:t>October 1</a:t>
            </a:r>
            <a:r>
              <a:rPr lang="en-US" dirty="0"/>
              <a:t>: Promotion </a:t>
            </a:r>
            <a:r>
              <a:rPr lang="en-US" dirty="0" smtClean="0"/>
              <a:t>packages due to Faculty Affairs</a:t>
            </a:r>
            <a:endParaRPr lang="en-US" dirty="0"/>
          </a:p>
          <a:p>
            <a:pPr lvl="1">
              <a:lnSpc>
                <a:spcPct val="80000"/>
              </a:lnSpc>
            </a:pPr>
            <a:r>
              <a:rPr lang="en-US" dirty="0"/>
              <a:t>Review </a:t>
            </a:r>
          </a:p>
          <a:p>
            <a:pPr lvl="2">
              <a:lnSpc>
                <a:spcPct val="80000"/>
              </a:lnSpc>
            </a:pPr>
            <a:r>
              <a:rPr lang="en-US" sz="2800" dirty="0"/>
              <a:t>Medical School Promotion </a:t>
            </a:r>
            <a:r>
              <a:rPr lang="en-US" sz="2800" dirty="0" smtClean="0"/>
              <a:t>Committees  (elected peer-review)</a:t>
            </a:r>
            <a:endParaRPr lang="en-US" sz="2800" dirty="0"/>
          </a:p>
          <a:p>
            <a:pPr lvl="2">
              <a:lnSpc>
                <a:spcPct val="80000"/>
              </a:lnSpc>
            </a:pPr>
            <a:r>
              <a:rPr lang="en-US" sz="2800" dirty="0"/>
              <a:t>Executive Committee (Dean and elected faculty members</a:t>
            </a:r>
            <a:r>
              <a:rPr lang="en-US" sz="2800" dirty="0" smtClean="0"/>
              <a:t>)</a:t>
            </a:r>
            <a:endParaRPr lang="en-US" sz="2800" dirty="0"/>
          </a:p>
          <a:p>
            <a:pPr lvl="2">
              <a:lnSpc>
                <a:spcPct val="80000"/>
              </a:lnSpc>
            </a:pPr>
            <a:r>
              <a:rPr lang="en-US" sz="2800" dirty="0" smtClean="0"/>
              <a:t>EVPMA</a:t>
            </a:r>
          </a:p>
        </p:txBody>
      </p:sp>
      <p:pic>
        <p:nvPicPr>
          <p:cNvPr id="428036" name="Picture 4" descr="UMMSLogoC"/>
          <p:cNvPicPr>
            <a:picLocks noChangeAspect="1" noChangeArrowheads="1"/>
          </p:cNvPicPr>
          <p:nvPr/>
        </p:nvPicPr>
        <p:blipFill>
          <a:blip r:embed="rId2" cstate="print"/>
          <a:srcRect/>
          <a:stretch>
            <a:fillRect/>
          </a:stretch>
        </p:blipFill>
        <p:spPr bwMode="auto">
          <a:xfrm>
            <a:off x="0" y="7620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20203781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09600"/>
            <a:ext cx="6629400" cy="2209800"/>
          </a:xfrm>
        </p:spPr>
        <p:txBody>
          <a:bodyPr/>
          <a:lstStyle/>
          <a:p>
            <a:r>
              <a:rPr lang="en-US" sz="4000" b="1" dirty="0" smtClean="0"/>
              <a:t>The </a:t>
            </a:r>
            <a:r>
              <a:rPr lang="en-US" sz="4000" b="1" dirty="0" smtClean="0"/>
              <a:t>University of Michigan Medical </a:t>
            </a:r>
            <a:r>
              <a:rPr lang="en-US" sz="4000" b="1" dirty="0" smtClean="0"/>
              <a:t>School Mission</a:t>
            </a:r>
            <a:endParaRPr lang="en-US" sz="4000" b="1" dirty="0"/>
          </a:p>
        </p:txBody>
      </p:sp>
      <p:sp>
        <p:nvSpPr>
          <p:cNvPr id="3" name="Content Placeholder 2"/>
          <p:cNvSpPr>
            <a:spLocks noGrp="1"/>
          </p:cNvSpPr>
          <p:nvPr>
            <p:ph idx="1"/>
          </p:nvPr>
        </p:nvSpPr>
        <p:spPr>
          <a:xfrm>
            <a:off x="685800" y="2667000"/>
            <a:ext cx="7772400" cy="3657600"/>
          </a:xfrm>
        </p:spPr>
        <p:txBody>
          <a:bodyPr/>
          <a:lstStyle/>
          <a:p>
            <a:pPr algn="ctr">
              <a:buNone/>
            </a:pPr>
            <a:endParaRPr lang="en-US" sz="2800" dirty="0" smtClean="0"/>
          </a:p>
          <a:p>
            <a:pPr algn="ctr">
              <a:buNone/>
            </a:pPr>
            <a:r>
              <a:rPr lang="en-US" sz="2800" dirty="0" smtClean="0"/>
              <a:t>To educate students, physicians, and biomedical scholars and to provide a spectrum of comprehensive knowledge, research, patient care and service of the highest quality to the people of the State of Michigan and beyond</a:t>
            </a:r>
          </a:p>
          <a:p>
            <a:endParaRPr lang="en-US" dirty="0"/>
          </a:p>
        </p:txBody>
      </p:sp>
      <p:pic>
        <p:nvPicPr>
          <p:cNvPr id="4" name="Picture 4" descr="UMMSLogoC"/>
          <p:cNvPicPr>
            <a:picLocks noChangeAspect="1" noChangeArrowheads="1"/>
          </p:cNvPicPr>
          <p:nvPr/>
        </p:nvPicPr>
        <p:blipFill>
          <a:blip r:embed="rId2" cstate="print"/>
          <a:srcRect/>
          <a:stretch>
            <a:fillRect/>
          </a:stretch>
        </p:blipFill>
        <p:spPr bwMode="auto">
          <a:xfrm>
            <a:off x="0" y="0"/>
            <a:ext cx="17526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46592255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a:xfrm>
            <a:off x="838200" y="152400"/>
            <a:ext cx="8915400" cy="1676400"/>
          </a:xfrm>
        </p:spPr>
        <p:txBody>
          <a:bodyPr/>
          <a:lstStyle/>
          <a:p>
            <a:r>
              <a:rPr lang="en-US" sz="4000" b="1" dirty="0" smtClean="0"/>
              <a:t>Promotions - Yearly </a:t>
            </a:r>
            <a:r>
              <a:rPr lang="en-US" sz="4000" b="1" dirty="0"/>
              <a:t>Cycle</a:t>
            </a:r>
          </a:p>
        </p:txBody>
      </p:sp>
      <p:sp>
        <p:nvSpPr>
          <p:cNvPr id="429059" name="Rectangle 3"/>
          <p:cNvSpPr>
            <a:spLocks noGrp="1" noChangeArrowheads="1"/>
          </p:cNvSpPr>
          <p:nvPr>
            <p:ph type="body" idx="1"/>
          </p:nvPr>
        </p:nvSpPr>
        <p:spPr/>
        <p:txBody>
          <a:bodyPr/>
          <a:lstStyle/>
          <a:p>
            <a:pPr>
              <a:lnSpc>
                <a:spcPct val="90000"/>
              </a:lnSpc>
            </a:pPr>
            <a:r>
              <a:rPr lang="en-US" sz="2800" b="1" dirty="0"/>
              <a:t>University:</a:t>
            </a:r>
          </a:p>
          <a:p>
            <a:pPr lvl="1">
              <a:lnSpc>
                <a:spcPct val="90000"/>
              </a:lnSpc>
            </a:pPr>
            <a:r>
              <a:rPr lang="en-US" dirty="0" smtClean="0">
                <a:solidFill>
                  <a:srgbClr val="FDF70F"/>
                </a:solidFill>
              </a:rPr>
              <a:t>February</a:t>
            </a:r>
            <a:r>
              <a:rPr lang="en-US" dirty="0" smtClean="0"/>
              <a:t>: Provost’s </a:t>
            </a:r>
            <a:r>
              <a:rPr lang="en-US" dirty="0"/>
              <a:t>Office</a:t>
            </a:r>
            <a:r>
              <a:rPr lang="en-US" dirty="0" smtClean="0"/>
              <a:t>, OVPR, </a:t>
            </a:r>
            <a:r>
              <a:rPr lang="en-US" dirty="0"/>
              <a:t>Regents </a:t>
            </a:r>
          </a:p>
          <a:p>
            <a:pPr lvl="1">
              <a:lnSpc>
                <a:spcPct val="90000"/>
              </a:lnSpc>
            </a:pPr>
            <a:r>
              <a:rPr lang="en-US" dirty="0" smtClean="0"/>
              <a:t>Mid-May final word</a:t>
            </a:r>
            <a:endParaRPr lang="en-US" dirty="0"/>
          </a:p>
          <a:p>
            <a:pPr lvl="1">
              <a:lnSpc>
                <a:spcPct val="90000"/>
              </a:lnSpc>
              <a:buFontTx/>
              <a:buNone/>
            </a:pPr>
            <a:endParaRPr lang="en-US" dirty="0"/>
          </a:p>
          <a:p>
            <a:pPr>
              <a:lnSpc>
                <a:spcPct val="90000"/>
              </a:lnSpc>
            </a:pPr>
            <a:r>
              <a:rPr lang="en-US" sz="2800" dirty="0"/>
              <a:t>Promotion takes effect </a:t>
            </a:r>
            <a:r>
              <a:rPr lang="en-US" sz="2800" dirty="0">
                <a:solidFill>
                  <a:srgbClr val="FDF70F"/>
                </a:solidFill>
              </a:rPr>
              <a:t>Sept </a:t>
            </a:r>
            <a:r>
              <a:rPr lang="en-US" sz="2800" dirty="0" smtClean="0">
                <a:solidFill>
                  <a:srgbClr val="FDF70F"/>
                </a:solidFill>
              </a:rPr>
              <a:t>1</a:t>
            </a:r>
            <a:endParaRPr lang="en-US" sz="2800" dirty="0"/>
          </a:p>
          <a:p>
            <a:pPr>
              <a:lnSpc>
                <a:spcPct val="90000"/>
              </a:lnSpc>
            </a:pPr>
            <a:endParaRPr lang="en-US" sz="2800" dirty="0"/>
          </a:p>
          <a:p>
            <a:pPr>
              <a:lnSpc>
                <a:spcPct val="90000"/>
              </a:lnSpc>
            </a:pPr>
            <a:r>
              <a:rPr lang="en-US" sz="2800" dirty="0"/>
              <a:t>So to get </a:t>
            </a:r>
            <a:r>
              <a:rPr lang="en-US" sz="2800" dirty="0" smtClean="0"/>
              <a:t>promoted, </a:t>
            </a:r>
            <a:r>
              <a:rPr lang="en-US" sz="2800" dirty="0"/>
              <a:t>the process starts in the spring the year </a:t>
            </a:r>
            <a:r>
              <a:rPr lang="en-US" sz="2800" dirty="0" smtClean="0"/>
              <a:t>before</a:t>
            </a:r>
            <a:endParaRPr lang="en-US" sz="2800" dirty="0"/>
          </a:p>
        </p:txBody>
      </p:sp>
      <p:pic>
        <p:nvPicPr>
          <p:cNvPr id="429060" name="Picture 4"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29300131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0"/>
            <a:ext cx="7772400" cy="1143000"/>
          </a:xfrm>
        </p:spPr>
        <p:txBody>
          <a:bodyPr/>
          <a:lstStyle/>
          <a:p>
            <a:r>
              <a:rPr lang="en-US" sz="4000" b="1" dirty="0" smtClean="0"/>
              <a:t>Preparing for Promotion</a:t>
            </a:r>
            <a:endParaRPr lang="en-US" sz="4000" b="1" dirty="0"/>
          </a:p>
        </p:txBody>
      </p:sp>
      <p:sp>
        <p:nvSpPr>
          <p:cNvPr id="3" name="Content Placeholder 2"/>
          <p:cNvSpPr>
            <a:spLocks noGrp="1"/>
          </p:cNvSpPr>
          <p:nvPr>
            <p:ph idx="1"/>
          </p:nvPr>
        </p:nvSpPr>
        <p:spPr>
          <a:xfrm>
            <a:off x="914400" y="1981200"/>
            <a:ext cx="7772400" cy="4114800"/>
          </a:xfrm>
        </p:spPr>
        <p:txBody>
          <a:bodyPr/>
          <a:lstStyle/>
          <a:p>
            <a:r>
              <a:rPr lang="en-US" sz="2400" dirty="0" smtClean="0"/>
              <a:t>Determination of readiness</a:t>
            </a:r>
          </a:p>
          <a:p>
            <a:pPr marL="0" indent="0">
              <a:buNone/>
            </a:pPr>
            <a:r>
              <a:rPr lang="en-US" sz="2400" dirty="0" smtClean="0"/>
              <a:t>    - Discussion with candidate at yearly review</a:t>
            </a:r>
          </a:p>
          <a:p>
            <a:pPr marL="0" indent="0">
              <a:buNone/>
            </a:pPr>
            <a:r>
              <a:rPr lang="en-US" sz="2400" dirty="0"/>
              <a:t> </a:t>
            </a:r>
            <a:r>
              <a:rPr lang="en-US" sz="2400" dirty="0" smtClean="0"/>
              <a:t>   - Third year review by Medical School </a:t>
            </a:r>
          </a:p>
          <a:p>
            <a:pPr marL="0" indent="0">
              <a:buNone/>
            </a:pPr>
            <a:r>
              <a:rPr lang="en-US" sz="2400" dirty="0"/>
              <a:t> </a:t>
            </a:r>
            <a:r>
              <a:rPr lang="en-US" sz="2400" dirty="0" smtClean="0"/>
              <a:t>   - Departmental promotion committee</a:t>
            </a:r>
          </a:p>
          <a:p>
            <a:pPr marL="0" indent="0">
              <a:buNone/>
            </a:pPr>
            <a:endParaRPr lang="en-US" sz="2400" dirty="0"/>
          </a:p>
          <a:p>
            <a:r>
              <a:rPr lang="en-US" sz="3600" dirty="0" smtClean="0"/>
              <a:t>Chair Decision !</a:t>
            </a:r>
            <a:endParaRPr lang="en-US" sz="3600" dirty="0"/>
          </a:p>
        </p:txBody>
      </p:sp>
      <p:pic>
        <p:nvPicPr>
          <p:cNvPr id="4" name="Picture 4"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065734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body" sz="half" idx="1"/>
          </p:nvPr>
        </p:nvSpPr>
        <p:spPr>
          <a:xfrm>
            <a:off x="685800" y="1828800"/>
            <a:ext cx="3602038" cy="3657600"/>
          </a:xfrm>
          <a:ln>
            <a:solidFill>
              <a:schemeClr val="folHlink"/>
            </a:solidFill>
          </a:ln>
        </p:spPr>
        <p:txBody>
          <a:bodyPr/>
          <a:lstStyle/>
          <a:p>
            <a:r>
              <a:rPr lang="en-US" sz="3200" b="1" dirty="0"/>
              <a:t>Candidate:</a:t>
            </a:r>
          </a:p>
          <a:p>
            <a:pPr lvl="1"/>
            <a:r>
              <a:rPr lang="en-US" dirty="0"/>
              <a:t>Talking points</a:t>
            </a:r>
          </a:p>
          <a:p>
            <a:pPr lvl="1"/>
            <a:r>
              <a:rPr lang="en-US" dirty="0"/>
              <a:t> CV</a:t>
            </a:r>
          </a:p>
          <a:p>
            <a:pPr lvl="1"/>
            <a:r>
              <a:rPr lang="en-US" dirty="0" smtClean="0"/>
              <a:t>Educator’s Portfolio</a:t>
            </a:r>
          </a:p>
          <a:p>
            <a:pPr lvl="1"/>
            <a:r>
              <a:rPr lang="en-US" dirty="0" smtClean="0"/>
              <a:t>Research Portfolio</a:t>
            </a:r>
            <a:endParaRPr lang="en-US" dirty="0"/>
          </a:p>
          <a:p>
            <a:pPr lvl="1"/>
            <a:r>
              <a:rPr lang="en-US" dirty="0"/>
              <a:t>5 key papers with bibliographic </a:t>
            </a:r>
            <a:r>
              <a:rPr lang="en-US" dirty="0" smtClean="0"/>
              <a:t>notes</a:t>
            </a:r>
            <a:endParaRPr lang="en-US" dirty="0"/>
          </a:p>
        </p:txBody>
      </p:sp>
      <p:sp>
        <p:nvSpPr>
          <p:cNvPr id="430083" name="Rectangle 3"/>
          <p:cNvSpPr>
            <a:spLocks noGrp="1" noChangeArrowheads="1"/>
          </p:cNvSpPr>
          <p:nvPr>
            <p:ph type="body" sz="half" idx="2"/>
          </p:nvPr>
        </p:nvSpPr>
        <p:spPr>
          <a:xfrm>
            <a:off x="4648200" y="1828800"/>
            <a:ext cx="4114800" cy="3733800"/>
          </a:xfrm>
          <a:ln>
            <a:solidFill>
              <a:schemeClr val="folHlink"/>
            </a:solidFill>
          </a:ln>
        </p:spPr>
        <p:txBody>
          <a:bodyPr/>
          <a:lstStyle/>
          <a:p>
            <a:r>
              <a:rPr lang="en-US" sz="3200" dirty="0"/>
              <a:t> </a:t>
            </a:r>
            <a:r>
              <a:rPr lang="en-US" sz="3200" b="1" dirty="0"/>
              <a:t>Department:</a:t>
            </a:r>
          </a:p>
          <a:p>
            <a:pPr lvl="1"/>
            <a:r>
              <a:rPr lang="en-US" dirty="0"/>
              <a:t>External </a:t>
            </a:r>
            <a:r>
              <a:rPr lang="en-US" dirty="0" smtClean="0"/>
              <a:t>letters (for clinical track/senior level only)</a:t>
            </a:r>
            <a:endParaRPr lang="en-US" dirty="0"/>
          </a:p>
          <a:p>
            <a:pPr lvl="1"/>
            <a:r>
              <a:rPr lang="en-US" dirty="0"/>
              <a:t>Summary Form “B</a:t>
            </a:r>
            <a:r>
              <a:rPr lang="en-US" dirty="0" smtClean="0"/>
              <a:t>”</a:t>
            </a:r>
            <a:endParaRPr lang="en-US" dirty="0"/>
          </a:p>
          <a:p>
            <a:pPr lvl="1"/>
            <a:r>
              <a:rPr lang="en-US" dirty="0"/>
              <a:t>Teaching </a:t>
            </a:r>
            <a:r>
              <a:rPr lang="en-US" dirty="0" smtClean="0"/>
              <a:t>evaluation summaries</a:t>
            </a:r>
            <a:endParaRPr lang="en-US" dirty="0"/>
          </a:p>
          <a:p>
            <a:pPr lvl="1"/>
            <a:r>
              <a:rPr lang="en-US" dirty="0"/>
              <a:t>Prepares the </a:t>
            </a:r>
            <a:r>
              <a:rPr lang="en-US" dirty="0" smtClean="0"/>
              <a:t>package</a:t>
            </a:r>
            <a:r>
              <a:rPr lang="en-US" dirty="0"/>
              <a:t>			       </a:t>
            </a:r>
            <a:endParaRPr lang="en-US" sz="2800" dirty="0"/>
          </a:p>
        </p:txBody>
      </p:sp>
      <p:sp>
        <p:nvSpPr>
          <p:cNvPr id="430084" name="Rectangle 4"/>
          <p:cNvSpPr>
            <a:spLocks noChangeArrowheads="1"/>
          </p:cNvSpPr>
          <p:nvPr/>
        </p:nvSpPr>
        <p:spPr bwMode="auto">
          <a:xfrm>
            <a:off x="3965575" y="4481513"/>
            <a:ext cx="184150" cy="45720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endParaRPr lang="en-US" sz="2400" dirty="0">
              <a:solidFill>
                <a:srgbClr val="000000"/>
              </a:solidFill>
              <a:latin typeface="Times" pitchFamily="18" charset="0"/>
            </a:endParaRPr>
          </a:p>
        </p:txBody>
      </p:sp>
      <p:sp>
        <p:nvSpPr>
          <p:cNvPr id="430085" name="Rectangle 5"/>
          <p:cNvSpPr>
            <a:spLocks noGrp="1" noChangeArrowheads="1"/>
          </p:cNvSpPr>
          <p:nvPr>
            <p:ph type="title"/>
          </p:nvPr>
        </p:nvSpPr>
        <p:spPr>
          <a:xfrm>
            <a:off x="457200" y="228600"/>
            <a:ext cx="8991600" cy="1143000"/>
          </a:xfrm>
          <a:noFill/>
          <a:ln/>
        </p:spPr>
        <p:txBody>
          <a:bodyPr/>
          <a:lstStyle/>
          <a:p>
            <a:r>
              <a:rPr lang="en-US" sz="4000" b="1" dirty="0"/>
              <a:t>The Promotion Package</a:t>
            </a:r>
          </a:p>
        </p:txBody>
      </p:sp>
      <p:sp>
        <p:nvSpPr>
          <p:cNvPr id="430086" name="Text Box 6"/>
          <p:cNvSpPr txBox="1">
            <a:spLocks noChangeArrowheads="1"/>
          </p:cNvSpPr>
          <p:nvPr/>
        </p:nvSpPr>
        <p:spPr bwMode="auto">
          <a:xfrm>
            <a:off x="898525" y="5599113"/>
            <a:ext cx="8062848" cy="646331"/>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b="1" dirty="0">
                <a:solidFill>
                  <a:srgbClr val="99CC00"/>
                </a:solidFill>
              </a:rPr>
              <a:t>Guidelines are on the website</a:t>
            </a:r>
          </a:p>
          <a:p>
            <a:pPr eaLnBrk="0" fontAlgn="base" hangingPunct="0">
              <a:spcBef>
                <a:spcPct val="0"/>
              </a:spcBef>
              <a:spcAft>
                <a:spcPct val="0"/>
              </a:spcAft>
            </a:pPr>
            <a:r>
              <a:rPr lang="en-US" b="1" dirty="0">
                <a:solidFill>
                  <a:srgbClr val="99CC00"/>
                </a:solidFill>
              </a:rPr>
              <a:t>http://www.med.umich.edu/medschool/faculty/promopackage/index.htm</a:t>
            </a:r>
          </a:p>
        </p:txBody>
      </p:sp>
      <p:pic>
        <p:nvPicPr>
          <p:cNvPr id="430087" name="Picture 7"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4264521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a:xfrm>
            <a:off x="685800" y="609600"/>
            <a:ext cx="8458200" cy="1143000"/>
          </a:xfrm>
        </p:spPr>
        <p:txBody>
          <a:bodyPr/>
          <a:lstStyle/>
          <a:p>
            <a:r>
              <a:rPr lang="en-US" sz="4000" b="1" dirty="0"/>
              <a:t>Educator’s Portfolio</a:t>
            </a:r>
          </a:p>
        </p:txBody>
      </p:sp>
      <p:sp>
        <p:nvSpPr>
          <p:cNvPr id="431107" name="Rectangle 3"/>
          <p:cNvSpPr>
            <a:spLocks noGrp="1" noChangeArrowheads="1"/>
          </p:cNvSpPr>
          <p:nvPr>
            <p:ph type="body" idx="1"/>
          </p:nvPr>
        </p:nvSpPr>
        <p:spPr/>
        <p:txBody>
          <a:bodyPr/>
          <a:lstStyle/>
          <a:p>
            <a:pPr>
              <a:lnSpc>
                <a:spcPct val="80000"/>
              </a:lnSpc>
            </a:pPr>
            <a:r>
              <a:rPr lang="en-US" sz="2800" dirty="0"/>
              <a:t>Overview of all your teaching</a:t>
            </a:r>
          </a:p>
          <a:p>
            <a:pPr lvl="1">
              <a:lnSpc>
                <a:spcPct val="80000"/>
              </a:lnSpc>
            </a:pPr>
            <a:r>
              <a:rPr lang="en-US" dirty="0"/>
              <a:t>Amount</a:t>
            </a:r>
          </a:p>
          <a:p>
            <a:pPr lvl="1">
              <a:lnSpc>
                <a:spcPct val="80000"/>
              </a:lnSpc>
            </a:pPr>
            <a:r>
              <a:rPr lang="en-US" dirty="0"/>
              <a:t>Learner groups</a:t>
            </a:r>
          </a:p>
          <a:p>
            <a:pPr lvl="1">
              <a:lnSpc>
                <a:spcPct val="80000"/>
              </a:lnSpc>
            </a:pPr>
            <a:r>
              <a:rPr lang="en-US" dirty="0"/>
              <a:t>Documentation</a:t>
            </a:r>
          </a:p>
          <a:p>
            <a:pPr lvl="2">
              <a:lnSpc>
                <a:spcPct val="80000"/>
              </a:lnSpc>
            </a:pPr>
            <a:r>
              <a:rPr lang="en-US" sz="2800" dirty="0"/>
              <a:t>Get and keep your evaluations</a:t>
            </a:r>
          </a:p>
          <a:p>
            <a:pPr lvl="2">
              <a:lnSpc>
                <a:spcPct val="80000"/>
              </a:lnSpc>
            </a:pPr>
            <a:r>
              <a:rPr lang="en-US" sz="2800" dirty="0"/>
              <a:t>Read them yearly</a:t>
            </a:r>
          </a:p>
          <a:p>
            <a:pPr lvl="2">
              <a:lnSpc>
                <a:spcPct val="80000"/>
              </a:lnSpc>
            </a:pPr>
            <a:r>
              <a:rPr lang="en-US" sz="2800" dirty="0"/>
              <a:t>Improve where needed </a:t>
            </a:r>
          </a:p>
          <a:p>
            <a:pPr>
              <a:lnSpc>
                <a:spcPct val="80000"/>
              </a:lnSpc>
            </a:pPr>
            <a:r>
              <a:rPr lang="en-US" sz="2800" dirty="0" smtClean="0"/>
              <a:t>Highlight </a:t>
            </a:r>
            <a:r>
              <a:rPr lang="en-US" sz="2800" dirty="0"/>
              <a:t>one or two major accomplishments as a </a:t>
            </a:r>
            <a:r>
              <a:rPr lang="en-US" sz="2800" dirty="0" smtClean="0"/>
              <a:t>teacher</a:t>
            </a:r>
            <a:endParaRPr lang="en-US" sz="2800" dirty="0"/>
          </a:p>
        </p:txBody>
      </p:sp>
      <p:sp>
        <p:nvSpPr>
          <p:cNvPr id="431108" name="Text Box 4"/>
          <p:cNvSpPr txBox="1">
            <a:spLocks noChangeArrowheads="1"/>
          </p:cNvSpPr>
          <p:nvPr/>
        </p:nvSpPr>
        <p:spPr bwMode="auto">
          <a:xfrm>
            <a:off x="838200" y="5943600"/>
            <a:ext cx="7924800" cy="369332"/>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lang="en-US" b="1" dirty="0">
                <a:solidFill>
                  <a:srgbClr val="99CC00"/>
                </a:solidFill>
              </a:rPr>
              <a:t>http://www.med.umich.edu/medschool/faculty/resources/portfolio.htm</a:t>
            </a:r>
          </a:p>
        </p:txBody>
      </p:sp>
      <p:pic>
        <p:nvPicPr>
          <p:cNvPr id="431109" name="Picture 5"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52452953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Research Portfolio</a:t>
            </a:r>
            <a:endParaRPr lang="en-US" sz="4000" b="1" dirty="0"/>
          </a:p>
        </p:txBody>
      </p:sp>
      <p:sp>
        <p:nvSpPr>
          <p:cNvPr id="3" name="Content Placeholder 2"/>
          <p:cNvSpPr>
            <a:spLocks noGrp="1"/>
          </p:cNvSpPr>
          <p:nvPr>
            <p:ph idx="1"/>
          </p:nvPr>
        </p:nvSpPr>
        <p:spPr>
          <a:xfrm>
            <a:off x="685800" y="1600200"/>
            <a:ext cx="7772400" cy="5029200"/>
          </a:xfrm>
        </p:spPr>
        <p:txBody>
          <a:bodyPr/>
          <a:lstStyle/>
          <a:p>
            <a:pPr marL="0" indent="0">
              <a:buNone/>
            </a:pPr>
            <a:r>
              <a:rPr lang="en-US" sz="2800" dirty="0" smtClean="0"/>
              <a:t>Gives the candidate an opportunity to describe their research and their unique contributions to the field.</a:t>
            </a:r>
          </a:p>
          <a:p>
            <a:pPr marL="0" indent="0">
              <a:buNone/>
            </a:pPr>
            <a:endParaRPr lang="en-US" sz="2800" dirty="0"/>
          </a:p>
          <a:p>
            <a:pPr marL="0" indent="0" algn="just">
              <a:buNone/>
            </a:pPr>
            <a:r>
              <a:rPr lang="en-US" sz="2800" dirty="0" smtClean="0"/>
              <a:t>This is especially important to team scientists.  The candidate should detail their roles and contributions on various teams.  Letters can be solicited from fellow team members attesting to the candidate’s critical contributions and role that the candidate played on the team.</a:t>
            </a:r>
            <a:endParaRPr lang="en-US" sz="2800" dirty="0"/>
          </a:p>
        </p:txBody>
      </p:sp>
      <p:pic>
        <p:nvPicPr>
          <p:cNvPr id="4" name="Picture 3"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6177894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a:xfrm>
            <a:off x="685800" y="685800"/>
            <a:ext cx="7772400" cy="1143000"/>
          </a:xfrm>
        </p:spPr>
        <p:txBody>
          <a:bodyPr/>
          <a:lstStyle/>
          <a:p>
            <a:r>
              <a:rPr lang="en-US" sz="4000" b="1" dirty="0"/>
              <a:t>Third Year Reviews</a:t>
            </a:r>
          </a:p>
        </p:txBody>
      </p:sp>
      <p:sp>
        <p:nvSpPr>
          <p:cNvPr id="437251" name="Rectangle 3"/>
          <p:cNvSpPr>
            <a:spLocks noGrp="1" noChangeArrowheads="1"/>
          </p:cNvSpPr>
          <p:nvPr>
            <p:ph type="body" idx="1"/>
          </p:nvPr>
        </p:nvSpPr>
        <p:spPr/>
        <p:txBody>
          <a:bodyPr/>
          <a:lstStyle/>
          <a:p>
            <a:pPr>
              <a:lnSpc>
                <a:spcPct val="90000"/>
              </a:lnSpc>
            </a:pPr>
            <a:r>
              <a:rPr lang="en-US" sz="2800" dirty="0"/>
              <a:t>All Assistant Professors in their third year on </a:t>
            </a:r>
            <a:r>
              <a:rPr lang="en-US" sz="2800" dirty="0" smtClean="0"/>
              <a:t>track</a:t>
            </a:r>
            <a:endParaRPr lang="en-US" sz="2800" dirty="0"/>
          </a:p>
          <a:p>
            <a:pPr>
              <a:lnSpc>
                <a:spcPct val="90000"/>
              </a:lnSpc>
            </a:pPr>
            <a:r>
              <a:rPr lang="en-US" sz="2800" dirty="0"/>
              <a:t>Assistant Deans for Faculty </a:t>
            </a:r>
            <a:r>
              <a:rPr lang="en-US" sz="2800" dirty="0" smtClean="0"/>
              <a:t>Affairs</a:t>
            </a:r>
            <a:endParaRPr lang="en-US" sz="2800" dirty="0"/>
          </a:p>
          <a:p>
            <a:pPr>
              <a:lnSpc>
                <a:spcPct val="90000"/>
              </a:lnSpc>
            </a:pPr>
            <a:r>
              <a:rPr lang="en-US" sz="2800" dirty="0"/>
              <a:t>Purpose: Review of career progression and satisfaction</a:t>
            </a:r>
          </a:p>
          <a:p>
            <a:pPr lvl="1">
              <a:lnSpc>
                <a:spcPct val="90000"/>
              </a:lnSpc>
            </a:pPr>
            <a:r>
              <a:rPr lang="en-US" sz="2400" dirty="0"/>
              <a:t>To identify areas of strength and potential </a:t>
            </a:r>
            <a:r>
              <a:rPr lang="en-US" sz="2400" dirty="0" smtClean="0"/>
              <a:t>weakness</a:t>
            </a:r>
            <a:endParaRPr lang="en-US" sz="2400" dirty="0"/>
          </a:p>
          <a:p>
            <a:pPr lvl="1">
              <a:lnSpc>
                <a:spcPct val="90000"/>
              </a:lnSpc>
            </a:pPr>
            <a:r>
              <a:rPr lang="en-US" sz="2400" dirty="0"/>
              <a:t>To discuss any concerns the faculty member may have in terms of their academic </a:t>
            </a:r>
            <a:r>
              <a:rPr lang="en-US" sz="2400" dirty="0" smtClean="0"/>
              <a:t>life</a:t>
            </a:r>
            <a:endParaRPr lang="en-US" sz="2400" dirty="0"/>
          </a:p>
          <a:p>
            <a:pPr lvl="1">
              <a:lnSpc>
                <a:spcPct val="90000"/>
              </a:lnSpc>
            </a:pPr>
            <a:r>
              <a:rPr lang="en-US" sz="2400" dirty="0"/>
              <a:t>To inform about the </a:t>
            </a:r>
            <a:r>
              <a:rPr lang="en-US" sz="2400" dirty="0" smtClean="0"/>
              <a:t>promotion process</a:t>
            </a:r>
            <a:endParaRPr lang="en-US" sz="2400" dirty="0"/>
          </a:p>
        </p:txBody>
      </p:sp>
      <p:pic>
        <p:nvPicPr>
          <p:cNvPr id="4" name="Picture 6"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04907521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p:txBody>
          <a:bodyPr/>
          <a:lstStyle/>
          <a:p>
            <a:r>
              <a:rPr lang="en-US" sz="4000" b="1" dirty="0"/>
              <a:t>Third Year Reviews</a:t>
            </a:r>
          </a:p>
        </p:txBody>
      </p:sp>
      <p:sp>
        <p:nvSpPr>
          <p:cNvPr id="438275" name="Rectangle 3"/>
          <p:cNvSpPr>
            <a:spLocks noGrp="1" noChangeArrowheads="1"/>
          </p:cNvSpPr>
          <p:nvPr>
            <p:ph type="body" idx="1"/>
          </p:nvPr>
        </p:nvSpPr>
        <p:spPr>
          <a:xfrm>
            <a:off x="228600" y="1905000"/>
            <a:ext cx="8686800" cy="4114800"/>
          </a:xfrm>
        </p:spPr>
        <p:txBody>
          <a:bodyPr/>
          <a:lstStyle/>
          <a:p>
            <a:r>
              <a:rPr lang="en-US" dirty="0"/>
              <a:t>Supplemental to annual departmental </a:t>
            </a:r>
            <a:r>
              <a:rPr lang="en-US" dirty="0" smtClean="0"/>
              <a:t>review</a:t>
            </a:r>
            <a:endParaRPr lang="en-US" dirty="0"/>
          </a:p>
          <a:p>
            <a:pPr lvl="1"/>
            <a:endParaRPr lang="en-US" dirty="0"/>
          </a:p>
          <a:p>
            <a:r>
              <a:rPr lang="en-US" dirty="0"/>
              <a:t>After the initial review:</a:t>
            </a:r>
          </a:p>
          <a:p>
            <a:pPr lvl="1"/>
            <a:r>
              <a:rPr lang="en-US" dirty="0"/>
              <a:t>A second meeting is set if </a:t>
            </a:r>
            <a:r>
              <a:rPr lang="en-US" dirty="0" smtClean="0"/>
              <a:t>desired</a:t>
            </a:r>
            <a:endParaRPr lang="en-US" dirty="0"/>
          </a:p>
          <a:p>
            <a:pPr lvl="1"/>
            <a:r>
              <a:rPr lang="en-US" dirty="0"/>
              <a:t>If there are any concerns – follow up with you and possibly with the department </a:t>
            </a:r>
            <a:r>
              <a:rPr lang="en-US" dirty="0" smtClean="0"/>
              <a:t>leaders</a:t>
            </a:r>
            <a:endParaRPr lang="en-US" dirty="0"/>
          </a:p>
        </p:txBody>
      </p:sp>
      <p:pic>
        <p:nvPicPr>
          <p:cNvPr id="438276" name="Picture 4" descr="UMMSLogoC"/>
          <p:cNvPicPr>
            <a:picLocks noChangeAspect="1" noChangeArrowheads="1"/>
          </p:cNvPicPr>
          <p:nvPr/>
        </p:nvPicPr>
        <p:blipFill>
          <a:blip r:embed="rId2" cstate="print"/>
          <a:srcRect/>
          <a:stretch>
            <a:fillRect/>
          </a:stretch>
        </p:blipFill>
        <p:spPr bwMode="auto">
          <a:xfrm>
            <a:off x="0" y="0"/>
            <a:ext cx="19050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124041436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r>
              <a:rPr lang="en-US" sz="4000" b="1" dirty="0"/>
              <a:t>What to do </a:t>
            </a:r>
            <a:br>
              <a:rPr lang="en-US" sz="4000" b="1" dirty="0"/>
            </a:br>
            <a:r>
              <a:rPr lang="en-US" sz="4000" b="1" dirty="0"/>
              <a:t>During the Years?</a:t>
            </a:r>
          </a:p>
        </p:txBody>
      </p:sp>
      <p:sp>
        <p:nvSpPr>
          <p:cNvPr id="439299" name="Rectangle 3"/>
          <p:cNvSpPr>
            <a:spLocks noGrp="1" noChangeArrowheads="1"/>
          </p:cNvSpPr>
          <p:nvPr>
            <p:ph type="body" idx="1"/>
          </p:nvPr>
        </p:nvSpPr>
        <p:spPr>
          <a:xfrm>
            <a:off x="685800" y="2133600"/>
            <a:ext cx="7772400" cy="3962400"/>
          </a:xfrm>
        </p:spPr>
        <p:txBody>
          <a:bodyPr/>
          <a:lstStyle/>
          <a:p>
            <a:r>
              <a:rPr lang="en-US" sz="2800" dirty="0"/>
              <a:t>Keep documentation of all your evaluations and </a:t>
            </a:r>
            <a:r>
              <a:rPr lang="en-US" sz="2800" dirty="0" smtClean="0"/>
              <a:t>accomplishments</a:t>
            </a:r>
            <a:endParaRPr lang="en-US" sz="2800" dirty="0"/>
          </a:p>
          <a:p>
            <a:r>
              <a:rPr lang="en-US" sz="2800" dirty="0"/>
              <a:t>Keep updating your CV </a:t>
            </a:r>
            <a:r>
              <a:rPr lang="en-US" sz="2800" dirty="0" smtClean="0"/>
              <a:t>regularly (M-CV)</a:t>
            </a:r>
            <a:endParaRPr lang="en-US" sz="2800" dirty="0"/>
          </a:p>
          <a:p>
            <a:r>
              <a:rPr lang="en-US" sz="2800" dirty="0"/>
              <a:t>Set goals during your annual reviews with departmental </a:t>
            </a:r>
            <a:r>
              <a:rPr lang="en-US" sz="2800" dirty="0" smtClean="0"/>
              <a:t>leadership</a:t>
            </a:r>
            <a:endParaRPr lang="en-US" sz="2800" dirty="0"/>
          </a:p>
          <a:p>
            <a:r>
              <a:rPr lang="en-US" sz="2800" dirty="0"/>
              <a:t>GET INVOLVED</a:t>
            </a:r>
          </a:p>
          <a:p>
            <a:pPr lvl="1"/>
            <a:r>
              <a:rPr lang="en-US" dirty="0"/>
              <a:t>Department, medical school, </a:t>
            </a:r>
            <a:r>
              <a:rPr lang="en-US" dirty="0" smtClean="0"/>
              <a:t>university</a:t>
            </a:r>
            <a:endParaRPr lang="en-US" dirty="0"/>
          </a:p>
        </p:txBody>
      </p:sp>
      <p:pic>
        <p:nvPicPr>
          <p:cNvPr id="439300" name="Picture 4" descr="UMMSLogoC"/>
          <p:cNvPicPr>
            <a:picLocks noChangeAspect="1" noChangeArrowheads="1"/>
          </p:cNvPicPr>
          <p:nvPr/>
        </p:nvPicPr>
        <p:blipFill>
          <a:blip r:embed="rId2" cstate="print"/>
          <a:srcRect/>
          <a:stretch>
            <a:fillRect/>
          </a:stretch>
        </p:blipFill>
        <p:spPr bwMode="auto">
          <a:xfrm>
            <a:off x="0" y="0"/>
            <a:ext cx="19050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0648688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body" idx="1"/>
          </p:nvPr>
        </p:nvSpPr>
        <p:spPr>
          <a:xfrm>
            <a:off x="609600" y="1600200"/>
            <a:ext cx="8153400" cy="4800600"/>
          </a:xfrm>
          <a:noFill/>
          <a:ln>
            <a:solidFill>
              <a:srgbClr val="FEFC7C"/>
            </a:solidFill>
          </a:ln>
        </p:spPr>
        <p:txBody>
          <a:bodyPr/>
          <a:lstStyle/>
          <a:p>
            <a:pPr>
              <a:lnSpc>
                <a:spcPct val="80000"/>
              </a:lnSpc>
            </a:pPr>
            <a:endParaRPr lang="en-US" dirty="0" smtClean="0"/>
          </a:p>
          <a:p>
            <a:pPr>
              <a:lnSpc>
                <a:spcPct val="80000"/>
              </a:lnSpc>
            </a:pPr>
            <a:r>
              <a:rPr lang="en-US" dirty="0" smtClean="0"/>
              <a:t>Margaret </a:t>
            </a:r>
            <a:r>
              <a:rPr lang="en-US" dirty="0"/>
              <a:t>Gyetko, </a:t>
            </a:r>
            <a:r>
              <a:rPr lang="en-US" dirty="0" smtClean="0"/>
              <a:t>Sr. Associate </a:t>
            </a:r>
            <a:r>
              <a:rPr lang="en-US" dirty="0"/>
              <a:t>Dean for </a:t>
            </a:r>
            <a:r>
              <a:rPr lang="en-US" dirty="0" smtClean="0"/>
              <a:t>Faculty &amp; Faculty Development</a:t>
            </a:r>
          </a:p>
          <a:p>
            <a:pPr marL="0" indent="0">
              <a:lnSpc>
                <a:spcPct val="80000"/>
              </a:lnSpc>
              <a:buNone/>
            </a:pPr>
            <a:endParaRPr lang="en-US" dirty="0"/>
          </a:p>
          <a:p>
            <a:pPr>
              <a:lnSpc>
                <a:spcPct val="80000"/>
              </a:lnSpc>
            </a:pPr>
            <a:r>
              <a:rPr lang="en-US" dirty="0"/>
              <a:t>Assistant Deans:</a:t>
            </a:r>
            <a:endParaRPr lang="en-US" sz="2800" dirty="0"/>
          </a:p>
          <a:p>
            <a:pPr lvl="1">
              <a:lnSpc>
                <a:spcPct val="80000"/>
              </a:lnSpc>
            </a:pPr>
            <a:r>
              <a:rPr lang="en-US" dirty="0" smtClean="0"/>
              <a:t>Kevin Chung, </a:t>
            </a:r>
            <a:r>
              <a:rPr lang="en-US" sz="2400" dirty="0"/>
              <a:t>Instructional Track</a:t>
            </a:r>
          </a:p>
          <a:p>
            <a:pPr lvl="1">
              <a:lnSpc>
                <a:spcPct val="80000"/>
              </a:lnSpc>
            </a:pPr>
            <a:r>
              <a:rPr lang="en-US" dirty="0"/>
              <a:t>Lies Quint, </a:t>
            </a:r>
            <a:r>
              <a:rPr lang="en-US" sz="2400" dirty="0"/>
              <a:t>Clinical Track</a:t>
            </a:r>
            <a:endParaRPr lang="en-US" dirty="0"/>
          </a:p>
          <a:p>
            <a:pPr lvl="1">
              <a:lnSpc>
                <a:spcPct val="80000"/>
              </a:lnSpc>
            </a:pPr>
            <a:r>
              <a:rPr lang="en-US" dirty="0" smtClean="0"/>
              <a:t>Nick Lukacs, </a:t>
            </a:r>
            <a:r>
              <a:rPr lang="en-US" sz="2400" dirty="0"/>
              <a:t>Research </a:t>
            </a:r>
            <a:r>
              <a:rPr lang="en-US" sz="2400" dirty="0" smtClean="0"/>
              <a:t>Track</a:t>
            </a:r>
            <a:endParaRPr lang="en-US" sz="2400" dirty="0"/>
          </a:p>
          <a:p>
            <a:pPr>
              <a:lnSpc>
                <a:spcPct val="80000"/>
              </a:lnSpc>
            </a:pPr>
            <a:endParaRPr lang="en-US" sz="2800" dirty="0" smtClean="0"/>
          </a:p>
          <a:p>
            <a:pPr>
              <a:lnSpc>
                <a:spcPct val="80000"/>
              </a:lnSpc>
            </a:pPr>
            <a:r>
              <a:rPr lang="en-US" sz="2800" dirty="0" smtClean="0"/>
              <a:t>Great </a:t>
            </a:r>
            <a:r>
              <a:rPr lang="en-US" sz="2800" dirty="0"/>
              <a:t>staff that supports all our careers</a:t>
            </a:r>
          </a:p>
        </p:txBody>
      </p:sp>
      <p:sp>
        <p:nvSpPr>
          <p:cNvPr id="442371" name="Rectangle 3"/>
          <p:cNvSpPr>
            <a:spLocks noGrp="1" noChangeArrowheads="1"/>
          </p:cNvSpPr>
          <p:nvPr>
            <p:ph type="title"/>
          </p:nvPr>
        </p:nvSpPr>
        <p:spPr>
          <a:xfrm>
            <a:off x="685800" y="609600"/>
            <a:ext cx="8686800" cy="1143000"/>
          </a:xfrm>
        </p:spPr>
        <p:txBody>
          <a:bodyPr/>
          <a:lstStyle/>
          <a:p>
            <a:r>
              <a:rPr lang="en-US" sz="4000" b="1" dirty="0"/>
              <a:t>Office of Faculty Affairs</a:t>
            </a:r>
          </a:p>
        </p:txBody>
      </p:sp>
      <p:pic>
        <p:nvPicPr>
          <p:cNvPr id="442372" name="Picture 4" descr="UMMSLogoC"/>
          <p:cNvPicPr>
            <a:picLocks noChangeAspect="1" noChangeArrowheads="1"/>
          </p:cNvPicPr>
          <p:nvPr/>
        </p:nvPicPr>
        <p:blipFill>
          <a:blip r:embed="rId2" cstate="print"/>
          <a:srcRect/>
          <a:stretch>
            <a:fillRect/>
          </a:stretch>
        </p:blipFill>
        <p:spPr bwMode="auto">
          <a:xfrm>
            <a:off x="0" y="0"/>
            <a:ext cx="19050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29435131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p:cNvSpPr>
            <a:spLocks noGrp="1" noChangeArrowheads="1"/>
          </p:cNvSpPr>
          <p:nvPr>
            <p:ph type="title"/>
          </p:nvPr>
        </p:nvSpPr>
        <p:spPr>
          <a:xfrm>
            <a:off x="685800" y="-76200"/>
            <a:ext cx="7772400" cy="1143000"/>
          </a:xfrm>
        </p:spPr>
        <p:txBody>
          <a:bodyPr/>
          <a:lstStyle/>
          <a:p>
            <a:pPr eaLnBrk="1" hangingPunct="1"/>
            <a:r>
              <a:rPr lang="en-US" sz="4500" b="1" dirty="0" smtClean="0"/>
              <a:t>Mentoring</a:t>
            </a:r>
          </a:p>
        </p:txBody>
      </p:sp>
      <p:pic>
        <p:nvPicPr>
          <p:cNvPr id="28675" name="Picture 8"/>
          <p:cNvPicPr>
            <a:picLocks noChangeAspect="1" noChangeArrowheads="1"/>
          </p:cNvPicPr>
          <p:nvPr/>
        </p:nvPicPr>
        <p:blipFill>
          <a:blip r:embed="rId3" cstate="print"/>
          <a:srcRect/>
          <a:stretch>
            <a:fillRect/>
          </a:stretch>
        </p:blipFill>
        <p:spPr bwMode="auto">
          <a:xfrm>
            <a:off x="25400" y="1371600"/>
            <a:ext cx="4483100" cy="5181600"/>
          </a:xfrm>
          <a:prstGeom prst="rect">
            <a:avLst/>
          </a:prstGeom>
          <a:noFill/>
          <a:ln w="9525">
            <a:noFill/>
            <a:miter lim="800000"/>
            <a:headEnd/>
            <a:tailEnd/>
          </a:ln>
        </p:spPr>
      </p:pic>
      <p:pic>
        <p:nvPicPr>
          <p:cNvPr id="28676" name="Picture 9"/>
          <p:cNvPicPr>
            <a:picLocks noChangeAspect="1" noChangeArrowheads="1"/>
          </p:cNvPicPr>
          <p:nvPr/>
        </p:nvPicPr>
        <p:blipFill>
          <a:blip r:embed="rId4" cstate="print"/>
          <a:srcRect/>
          <a:stretch>
            <a:fillRect/>
          </a:stretch>
        </p:blipFill>
        <p:spPr bwMode="auto">
          <a:xfrm>
            <a:off x="4572000" y="1371600"/>
            <a:ext cx="4572000" cy="5181600"/>
          </a:xfrm>
          <a:prstGeom prst="rect">
            <a:avLst/>
          </a:prstGeom>
          <a:noFill/>
          <a:ln w="9525">
            <a:noFill/>
            <a:miter lim="800000"/>
            <a:headEnd/>
            <a:tailEnd/>
          </a:ln>
        </p:spPr>
      </p:pic>
      <p:pic>
        <p:nvPicPr>
          <p:cNvPr id="5" name="Picture 6" descr="UMMSLogoC"/>
          <p:cNvPicPr>
            <a:picLocks noChangeAspect="1" noChangeArrowheads="1"/>
          </p:cNvPicPr>
          <p:nvPr/>
        </p:nvPicPr>
        <p:blipFill>
          <a:blip r:embed="rId5" cstate="print"/>
          <a:srcRect/>
          <a:stretch>
            <a:fillRect/>
          </a:stretch>
        </p:blipFill>
        <p:spPr bwMode="auto">
          <a:xfrm>
            <a:off x="0" y="-1158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41860320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
            </a:r>
            <a:br>
              <a:rPr lang="en-US" sz="4000" b="1" dirty="0" smtClean="0"/>
            </a:br>
            <a:r>
              <a:rPr lang="en-US" sz="4000" b="1" dirty="0" smtClean="0"/>
              <a:t>Faculty at U-M</a:t>
            </a:r>
            <a:endParaRPr lang="en-US" sz="4000" b="1" dirty="0"/>
          </a:p>
        </p:txBody>
      </p:sp>
      <p:sp>
        <p:nvSpPr>
          <p:cNvPr id="3" name="Content Placeholder 2"/>
          <p:cNvSpPr>
            <a:spLocks noGrp="1"/>
          </p:cNvSpPr>
          <p:nvPr>
            <p:ph idx="1"/>
          </p:nvPr>
        </p:nvSpPr>
        <p:spPr>
          <a:xfrm>
            <a:off x="685800" y="1676400"/>
            <a:ext cx="7772400" cy="4724400"/>
          </a:xfrm>
        </p:spPr>
        <p:txBody>
          <a:bodyPr/>
          <a:lstStyle/>
          <a:p>
            <a:endParaRPr lang="en-US" sz="2800" dirty="0" smtClean="0"/>
          </a:p>
          <a:p>
            <a:r>
              <a:rPr lang="en-US" sz="2800" dirty="0" smtClean="0"/>
              <a:t>Faculty appointed to one of three tracks</a:t>
            </a:r>
          </a:p>
          <a:p>
            <a:pPr lvl="1"/>
            <a:r>
              <a:rPr lang="en-US" dirty="0" smtClean="0"/>
              <a:t>Instructional (tenure)</a:t>
            </a:r>
          </a:p>
          <a:p>
            <a:pPr lvl="1"/>
            <a:r>
              <a:rPr lang="en-US" dirty="0" smtClean="0"/>
              <a:t>Clinical</a:t>
            </a:r>
          </a:p>
          <a:p>
            <a:pPr lvl="1"/>
            <a:r>
              <a:rPr lang="en-US" dirty="0" smtClean="0"/>
              <a:t>Research</a:t>
            </a:r>
          </a:p>
          <a:p>
            <a:pPr lvl="1"/>
            <a:endParaRPr lang="en-US" dirty="0" smtClean="0"/>
          </a:p>
          <a:p>
            <a:r>
              <a:rPr lang="en-US" sz="2800" dirty="0" smtClean="0"/>
              <a:t>Other appointments:  Clinical Lecturers</a:t>
            </a:r>
          </a:p>
          <a:p>
            <a:endParaRPr lang="en-US" sz="2800" dirty="0" smtClean="0"/>
          </a:p>
          <a:p>
            <a:r>
              <a:rPr lang="en-US" sz="2800" dirty="0" smtClean="0"/>
              <a:t>Right track?</a:t>
            </a:r>
          </a:p>
          <a:p>
            <a:endParaRPr lang="en-US" dirty="0"/>
          </a:p>
        </p:txBody>
      </p:sp>
      <p:pic>
        <p:nvPicPr>
          <p:cNvPr id="4" name="Picture 4" descr="UMMSLogoC"/>
          <p:cNvPicPr>
            <a:picLocks noChangeAspect="1" noChangeArrowheads="1"/>
          </p:cNvPicPr>
          <p:nvPr/>
        </p:nvPicPr>
        <p:blipFill>
          <a:blip r:embed="rId2" cstate="print"/>
          <a:srcRect/>
          <a:stretch>
            <a:fillRect/>
          </a:stretch>
        </p:blipFill>
        <p:spPr bwMode="auto">
          <a:xfrm>
            <a:off x="0" y="0"/>
            <a:ext cx="17526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51550588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sz="4000" b="1" dirty="0"/>
              <a:t>Mentoring</a:t>
            </a:r>
          </a:p>
        </p:txBody>
      </p:sp>
      <p:sp>
        <p:nvSpPr>
          <p:cNvPr id="445443" name="Rectangle 3"/>
          <p:cNvSpPr>
            <a:spLocks noGrp="1" noChangeArrowheads="1"/>
          </p:cNvSpPr>
          <p:nvPr>
            <p:ph type="body" idx="1"/>
          </p:nvPr>
        </p:nvSpPr>
        <p:spPr>
          <a:xfrm>
            <a:off x="609600" y="1981200"/>
            <a:ext cx="7772400" cy="4572000"/>
          </a:xfrm>
        </p:spPr>
        <p:txBody>
          <a:bodyPr/>
          <a:lstStyle/>
          <a:p>
            <a:pPr>
              <a:lnSpc>
                <a:spcPct val="90000"/>
              </a:lnSpc>
            </a:pPr>
            <a:r>
              <a:rPr lang="en-US" sz="2400" dirty="0"/>
              <a:t>Shared responsibility</a:t>
            </a:r>
          </a:p>
          <a:p>
            <a:pPr lvl="1">
              <a:lnSpc>
                <a:spcPct val="90000"/>
              </a:lnSpc>
            </a:pPr>
            <a:r>
              <a:rPr lang="en-US" sz="2400" dirty="0"/>
              <a:t>the faculty member </a:t>
            </a:r>
          </a:p>
          <a:p>
            <a:pPr lvl="1">
              <a:lnSpc>
                <a:spcPct val="90000"/>
              </a:lnSpc>
            </a:pPr>
            <a:r>
              <a:rPr lang="en-US" sz="2400" dirty="0"/>
              <a:t>the departmental leadership</a:t>
            </a:r>
          </a:p>
          <a:p>
            <a:pPr lvl="1">
              <a:lnSpc>
                <a:spcPct val="90000"/>
              </a:lnSpc>
            </a:pPr>
            <a:r>
              <a:rPr lang="en-US" sz="2400" dirty="0"/>
              <a:t>all of us as colleagues</a:t>
            </a:r>
          </a:p>
          <a:p>
            <a:pPr>
              <a:lnSpc>
                <a:spcPct val="90000"/>
              </a:lnSpc>
            </a:pPr>
            <a:r>
              <a:rPr lang="en-US" sz="2400" dirty="0"/>
              <a:t>Sometimes it is offered, sometimes you need to look for it</a:t>
            </a:r>
          </a:p>
          <a:p>
            <a:pPr>
              <a:lnSpc>
                <a:spcPct val="90000"/>
              </a:lnSpc>
            </a:pPr>
            <a:r>
              <a:rPr lang="en-US" sz="2400" dirty="0"/>
              <a:t>Mentors fulfill different roles at different times:</a:t>
            </a:r>
          </a:p>
          <a:p>
            <a:pPr lvl="1">
              <a:lnSpc>
                <a:spcPct val="90000"/>
              </a:lnSpc>
            </a:pPr>
            <a:r>
              <a:rPr lang="en-US" sz="2400" dirty="0"/>
              <a:t>Research</a:t>
            </a:r>
          </a:p>
          <a:p>
            <a:pPr lvl="1">
              <a:lnSpc>
                <a:spcPct val="90000"/>
              </a:lnSpc>
            </a:pPr>
            <a:r>
              <a:rPr lang="en-US" sz="2400" dirty="0"/>
              <a:t>Clinical</a:t>
            </a:r>
          </a:p>
          <a:p>
            <a:pPr lvl="1">
              <a:lnSpc>
                <a:spcPct val="90000"/>
              </a:lnSpc>
            </a:pPr>
            <a:r>
              <a:rPr lang="en-US" sz="2400" dirty="0"/>
              <a:t>Personal Issues</a:t>
            </a:r>
          </a:p>
          <a:p>
            <a:pPr lvl="1">
              <a:lnSpc>
                <a:spcPct val="90000"/>
              </a:lnSpc>
            </a:pPr>
            <a:r>
              <a:rPr lang="en-US" sz="2400" dirty="0"/>
              <a:t>Career</a:t>
            </a:r>
          </a:p>
        </p:txBody>
      </p:sp>
      <p:pic>
        <p:nvPicPr>
          <p:cNvPr id="445444" name="Picture 4" descr="UMMSLogoC"/>
          <p:cNvPicPr>
            <a:picLocks noChangeAspect="1" noChangeArrowheads="1"/>
          </p:cNvPicPr>
          <p:nvPr/>
        </p:nvPicPr>
        <p:blipFill>
          <a:blip r:embed="rId2" cstate="print"/>
          <a:srcRect/>
          <a:stretch>
            <a:fillRect/>
          </a:stretch>
        </p:blipFill>
        <p:spPr bwMode="auto">
          <a:xfrm>
            <a:off x="0" y="0"/>
            <a:ext cx="19050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5035330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45443">
                                            <p:txEl>
                                              <p:pRg st="4" end="4"/>
                                            </p:txEl>
                                          </p:spTgt>
                                        </p:tgtEl>
                                        <p:attrNameLst>
                                          <p:attrName>style.visibility</p:attrName>
                                        </p:attrNameLst>
                                      </p:cBhvr>
                                      <p:to>
                                        <p:strVal val="visible"/>
                                      </p:to>
                                    </p:set>
                                    <p:anim calcmode="lin" valueType="num">
                                      <p:cBhvr additive="base">
                                        <p:cTn id="7" dur="500" fill="hold"/>
                                        <p:tgtEl>
                                          <p:spTgt spid="44544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5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45443">
                                            <p:txEl>
                                              <p:pRg st="5" end="5"/>
                                            </p:txEl>
                                          </p:spTgt>
                                        </p:tgtEl>
                                        <p:attrNameLst>
                                          <p:attrName>style.visibility</p:attrName>
                                        </p:attrNameLst>
                                      </p:cBhvr>
                                      <p:to>
                                        <p:strVal val="visible"/>
                                      </p:to>
                                    </p:set>
                                    <p:anim calcmode="lin" valueType="num">
                                      <p:cBhvr additive="base">
                                        <p:cTn id="13" dur="500" fill="hold"/>
                                        <p:tgtEl>
                                          <p:spTgt spid="44544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5443">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45443">
                                            <p:txEl>
                                              <p:pRg st="6" end="6"/>
                                            </p:txEl>
                                          </p:spTgt>
                                        </p:tgtEl>
                                        <p:attrNameLst>
                                          <p:attrName>style.visibility</p:attrName>
                                        </p:attrNameLst>
                                      </p:cBhvr>
                                      <p:to>
                                        <p:strVal val="visible"/>
                                      </p:to>
                                    </p:set>
                                    <p:anim calcmode="lin" valueType="num">
                                      <p:cBhvr additive="base">
                                        <p:cTn id="17" dur="500" fill="hold"/>
                                        <p:tgtEl>
                                          <p:spTgt spid="44544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5443">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45443">
                                            <p:txEl>
                                              <p:pRg st="7" end="7"/>
                                            </p:txEl>
                                          </p:spTgt>
                                        </p:tgtEl>
                                        <p:attrNameLst>
                                          <p:attrName>style.visibility</p:attrName>
                                        </p:attrNameLst>
                                      </p:cBhvr>
                                      <p:to>
                                        <p:strVal val="visible"/>
                                      </p:to>
                                    </p:set>
                                    <p:anim calcmode="lin" valueType="num">
                                      <p:cBhvr additive="base">
                                        <p:cTn id="21" dur="500" fill="hold"/>
                                        <p:tgtEl>
                                          <p:spTgt spid="44544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4544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45443">
                                            <p:txEl>
                                              <p:pRg st="8" end="8"/>
                                            </p:txEl>
                                          </p:spTgt>
                                        </p:tgtEl>
                                        <p:attrNameLst>
                                          <p:attrName>style.visibility</p:attrName>
                                        </p:attrNameLst>
                                      </p:cBhvr>
                                      <p:to>
                                        <p:strVal val="visible"/>
                                      </p:to>
                                    </p:set>
                                    <p:anim calcmode="lin" valueType="num">
                                      <p:cBhvr additive="base">
                                        <p:cTn id="25" dur="500" fill="hold"/>
                                        <p:tgtEl>
                                          <p:spTgt spid="44544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544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45443">
                                            <p:txEl>
                                              <p:pRg st="9" end="9"/>
                                            </p:txEl>
                                          </p:spTgt>
                                        </p:tgtEl>
                                        <p:attrNameLst>
                                          <p:attrName>style.visibility</p:attrName>
                                        </p:attrNameLst>
                                      </p:cBhvr>
                                      <p:to>
                                        <p:strVal val="visible"/>
                                      </p:to>
                                    </p:set>
                                    <p:anim calcmode="lin" valueType="num">
                                      <p:cBhvr additive="base">
                                        <p:cTn id="29" dur="500" fill="hold"/>
                                        <p:tgtEl>
                                          <p:spTgt spid="44544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454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p:txBody>
          <a:bodyPr/>
          <a:lstStyle/>
          <a:p>
            <a:r>
              <a:rPr lang="en-US" sz="4000" b="1" dirty="0"/>
              <a:t>Mentoring</a:t>
            </a:r>
          </a:p>
        </p:txBody>
      </p:sp>
      <p:sp>
        <p:nvSpPr>
          <p:cNvPr id="446467" name="Rectangle 3"/>
          <p:cNvSpPr>
            <a:spLocks noGrp="1" noChangeArrowheads="1"/>
          </p:cNvSpPr>
          <p:nvPr>
            <p:ph type="body" idx="1"/>
          </p:nvPr>
        </p:nvSpPr>
        <p:spPr/>
        <p:txBody>
          <a:bodyPr/>
          <a:lstStyle/>
          <a:p>
            <a:endParaRPr lang="en-US" sz="2800" dirty="0"/>
          </a:p>
          <a:p>
            <a:endParaRPr lang="en-US" sz="2800" dirty="0"/>
          </a:p>
          <a:p>
            <a:r>
              <a:rPr lang="en-US" sz="2800" dirty="0"/>
              <a:t>Seek and cultivate mentorship(s) you </a:t>
            </a:r>
            <a:r>
              <a:rPr lang="en-US" sz="2800" dirty="0" smtClean="0"/>
              <a:t>need</a:t>
            </a:r>
            <a:endParaRPr lang="en-US" sz="2800" dirty="0"/>
          </a:p>
          <a:p>
            <a:r>
              <a:rPr lang="en-US" sz="2800" dirty="0"/>
              <a:t>And, actively seek and cultivate the mentorships you can </a:t>
            </a:r>
            <a:r>
              <a:rPr lang="en-US" sz="2800" dirty="0" smtClean="0"/>
              <a:t>offer</a:t>
            </a:r>
            <a:endParaRPr lang="en-US" sz="2800" dirty="0"/>
          </a:p>
        </p:txBody>
      </p:sp>
      <p:pic>
        <p:nvPicPr>
          <p:cNvPr id="446468" name="Picture 4" descr="UMMSLogoC"/>
          <p:cNvPicPr>
            <a:picLocks noChangeAspect="1" noChangeArrowheads="1"/>
          </p:cNvPicPr>
          <p:nvPr/>
        </p:nvPicPr>
        <p:blipFill>
          <a:blip r:embed="rId2" cstate="print"/>
          <a:srcRect/>
          <a:stretch>
            <a:fillRect/>
          </a:stretch>
        </p:blipFill>
        <p:spPr bwMode="auto">
          <a:xfrm>
            <a:off x="0" y="0"/>
            <a:ext cx="19050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59085890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ctrTitle"/>
          </p:nvPr>
        </p:nvSpPr>
        <p:spPr/>
        <p:txBody>
          <a:bodyPr/>
          <a:lstStyle/>
          <a:p>
            <a:r>
              <a:rPr lang="en-US" b="1" dirty="0"/>
              <a:t>Questions?</a:t>
            </a:r>
          </a:p>
        </p:txBody>
      </p:sp>
    </p:spTree>
    <p:extLst>
      <p:ext uri="{BB962C8B-B14F-4D97-AF65-F5344CB8AC3E}">
        <p14:creationId xmlns:p14="http://schemas.microsoft.com/office/powerpoint/2010/main" val="38193760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en-US" sz="4000" b="1" dirty="0"/>
              <a:t>Instructional Track</a:t>
            </a:r>
            <a:br>
              <a:rPr lang="en-US" sz="4000" b="1" dirty="0"/>
            </a:br>
            <a:r>
              <a:rPr lang="en-US" sz="4000" b="1" dirty="0"/>
              <a:t>Tenure Track</a:t>
            </a:r>
          </a:p>
        </p:txBody>
      </p:sp>
      <p:sp>
        <p:nvSpPr>
          <p:cNvPr id="415747" name="Rectangle 3"/>
          <p:cNvSpPr>
            <a:spLocks noGrp="1" noChangeArrowheads="1"/>
          </p:cNvSpPr>
          <p:nvPr>
            <p:ph type="body" idx="1"/>
          </p:nvPr>
        </p:nvSpPr>
        <p:spPr/>
        <p:txBody>
          <a:bodyPr/>
          <a:lstStyle/>
          <a:p>
            <a:r>
              <a:rPr lang="en-US" sz="2800" dirty="0"/>
              <a:t>Traditional </a:t>
            </a:r>
            <a:r>
              <a:rPr lang="en-US" sz="2800" dirty="0" smtClean="0"/>
              <a:t>University </a:t>
            </a:r>
            <a:r>
              <a:rPr lang="en-US" sz="2800" dirty="0"/>
              <a:t>faculty track</a:t>
            </a:r>
          </a:p>
          <a:p>
            <a:pPr lvl="1"/>
            <a:r>
              <a:rPr lang="en-US" dirty="0"/>
              <a:t>Concept and timing of </a:t>
            </a:r>
            <a:r>
              <a:rPr lang="en-US" dirty="0" smtClean="0"/>
              <a:t>tenure</a:t>
            </a:r>
            <a:endParaRPr lang="en-US" dirty="0"/>
          </a:p>
          <a:p>
            <a:pPr lvl="1">
              <a:buFontTx/>
              <a:buNone/>
            </a:pPr>
            <a:endParaRPr lang="en-US" dirty="0"/>
          </a:p>
          <a:p>
            <a:r>
              <a:rPr lang="en-US" sz="2800" dirty="0"/>
              <a:t>Tenure is based </a:t>
            </a:r>
            <a:r>
              <a:rPr lang="en-US" sz="2800" dirty="0" smtClean="0"/>
              <a:t>on:</a:t>
            </a:r>
            <a:endParaRPr lang="en-US" sz="2800" dirty="0"/>
          </a:p>
          <a:p>
            <a:pPr lvl="1"/>
            <a:r>
              <a:rPr lang="en-US" dirty="0"/>
              <a:t>Contributions that substantially impact and  improve a field of work and </a:t>
            </a:r>
            <a:r>
              <a:rPr lang="en-US" dirty="0" smtClean="0"/>
              <a:t>study</a:t>
            </a:r>
            <a:endParaRPr lang="en-US" dirty="0"/>
          </a:p>
          <a:p>
            <a:pPr lvl="1"/>
            <a:r>
              <a:rPr lang="en-US" dirty="0"/>
              <a:t>Recognition at a national </a:t>
            </a:r>
            <a:r>
              <a:rPr lang="en-US" dirty="0" smtClean="0"/>
              <a:t>level</a:t>
            </a:r>
            <a:endParaRPr lang="en-US" dirty="0"/>
          </a:p>
          <a:p>
            <a:pPr lvl="1"/>
            <a:r>
              <a:rPr lang="en-US" dirty="0"/>
              <a:t>Independent grant </a:t>
            </a:r>
            <a:r>
              <a:rPr lang="en-US" dirty="0" smtClean="0"/>
              <a:t>funding</a:t>
            </a:r>
            <a:endParaRPr lang="en-US" dirty="0"/>
          </a:p>
        </p:txBody>
      </p:sp>
      <p:pic>
        <p:nvPicPr>
          <p:cNvPr id="415748" name="Picture 4" descr="UMMSLogoC"/>
          <p:cNvPicPr>
            <a:picLocks noChangeAspect="1" noChangeArrowheads="1"/>
          </p:cNvPicPr>
          <p:nvPr/>
        </p:nvPicPr>
        <p:blipFill>
          <a:blip r:embed="rId2" cstate="print"/>
          <a:srcRect/>
          <a:stretch>
            <a:fillRect/>
          </a:stretch>
        </p:blipFill>
        <p:spPr bwMode="auto">
          <a:xfrm>
            <a:off x="0" y="0"/>
            <a:ext cx="1752600" cy="14478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5083156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1447800" y="152400"/>
            <a:ext cx="7696200" cy="1600200"/>
          </a:xfrm>
        </p:spPr>
        <p:txBody>
          <a:bodyPr/>
          <a:lstStyle/>
          <a:p>
            <a:r>
              <a:rPr lang="en-US" sz="4000" b="1" dirty="0"/>
              <a:t>Tenure Probationary Period</a:t>
            </a:r>
            <a:br>
              <a:rPr lang="en-US" sz="4000" b="1" dirty="0"/>
            </a:br>
            <a:r>
              <a:rPr lang="en-US" sz="4000" b="1" dirty="0"/>
              <a:t>(Tenure Clock)</a:t>
            </a:r>
          </a:p>
        </p:txBody>
      </p:sp>
      <p:sp>
        <p:nvSpPr>
          <p:cNvPr id="416771" name="Rectangle 3"/>
          <p:cNvSpPr>
            <a:spLocks noGrp="1" noChangeArrowheads="1"/>
          </p:cNvSpPr>
          <p:nvPr>
            <p:ph type="body" idx="1"/>
          </p:nvPr>
        </p:nvSpPr>
        <p:spPr>
          <a:xfrm>
            <a:off x="685800" y="1828800"/>
            <a:ext cx="7772400" cy="4876800"/>
          </a:xfrm>
        </p:spPr>
        <p:txBody>
          <a:bodyPr/>
          <a:lstStyle/>
          <a:p>
            <a:r>
              <a:rPr lang="en-US" sz="2800" dirty="0" smtClean="0"/>
              <a:t>The maximum probationary period</a:t>
            </a:r>
          </a:p>
          <a:p>
            <a:pPr>
              <a:buFontTx/>
              <a:buChar char="-"/>
            </a:pPr>
            <a:r>
              <a:rPr lang="en-US" sz="2800" dirty="0" smtClean="0"/>
              <a:t>Tenure for instructional track faculty</a:t>
            </a:r>
          </a:p>
          <a:p>
            <a:pPr marL="0" indent="0">
              <a:buNone/>
              <a:tabLst>
                <a:tab pos="465138" algn="l"/>
              </a:tabLst>
            </a:pPr>
            <a:r>
              <a:rPr lang="en-US" sz="2800" dirty="0" smtClean="0"/>
              <a:t> 	must be achieved by the end of the tenth 	(10) year of the tenure probationary period</a:t>
            </a:r>
          </a:p>
          <a:p>
            <a:pPr>
              <a:buFontTx/>
              <a:buChar char="-"/>
            </a:pPr>
            <a:r>
              <a:rPr lang="en-US" sz="2800" dirty="0" smtClean="0"/>
              <a:t>Instructional track faculty undergo departmental review for promotion and tenure prior to the seventh (7) year of the tenure probationary period</a:t>
            </a:r>
            <a:endParaRPr lang="en-US" sz="2800" dirty="0"/>
          </a:p>
          <a:p>
            <a:pPr>
              <a:buFontTx/>
              <a:buChar char="-"/>
            </a:pPr>
            <a:r>
              <a:rPr lang="en-US" sz="2800" dirty="0" smtClean="0"/>
              <a:t>Usually coming up for tenure in the sixth (6) year</a:t>
            </a:r>
          </a:p>
          <a:p>
            <a:pPr>
              <a:buFontTx/>
              <a:buChar char="-"/>
            </a:pPr>
            <a:endParaRPr lang="en-US" sz="2800" dirty="0" smtClean="0"/>
          </a:p>
          <a:p>
            <a:pPr>
              <a:buFontTx/>
              <a:buChar char="-"/>
            </a:pPr>
            <a:endParaRPr lang="en-US" dirty="0"/>
          </a:p>
        </p:txBody>
      </p:sp>
      <p:pic>
        <p:nvPicPr>
          <p:cNvPr id="416772" name="Picture 4" descr="UMMSLogoC"/>
          <p:cNvPicPr>
            <a:picLocks noChangeAspect="1" noChangeArrowheads="1"/>
          </p:cNvPicPr>
          <p:nvPr/>
        </p:nvPicPr>
        <p:blipFill>
          <a:blip r:embed="rId2" cstate="print"/>
          <a:srcRect/>
          <a:stretch>
            <a:fillRect/>
          </a:stretch>
        </p:blipFill>
        <p:spPr bwMode="auto">
          <a:xfrm>
            <a:off x="-21052"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7049874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sz="half" idx="1"/>
          </p:nvPr>
        </p:nvSpPr>
        <p:spPr>
          <a:xfrm>
            <a:off x="635000" y="3605211"/>
            <a:ext cx="3831167" cy="2566989"/>
          </a:xfrm>
          <a:noFill/>
          <a:ln w="12700">
            <a:solidFill>
              <a:srgbClr val="FEFC7C"/>
            </a:solidFill>
            <a:miter lim="800000"/>
            <a:headEnd/>
            <a:tailEnd/>
          </a:ln>
        </p:spPr>
        <p:txBody>
          <a:bodyPr/>
          <a:lstStyle/>
          <a:p>
            <a:pPr>
              <a:lnSpc>
                <a:spcPct val="80000"/>
              </a:lnSpc>
            </a:pPr>
            <a:endParaRPr lang="en-US" sz="2400" b="1" dirty="0" smtClean="0">
              <a:solidFill>
                <a:srgbClr val="FFFFFF"/>
              </a:solidFill>
            </a:endParaRPr>
          </a:p>
          <a:p>
            <a:pPr>
              <a:lnSpc>
                <a:spcPct val="80000"/>
              </a:lnSpc>
            </a:pPr>
            <a:r>
              <a:rPr lang="en-US" sz="2400" dirty="0" smtClean="0">
                <a:solidFill>
                  <a:srgbClr val="FFFFFF"/>
                </a:solidFill>
              </a:rPr>
              <a:t>Competence in teaching &amp; scholarship</a:t>
            </a:r>
          </a:p>
          <a:p>
            <a:pPr>
              <a:lnSpc>
                <a:spcPct val="80000"/>
              </a:lnSpc>
            </a:pPr>
            <a:r>
              <a:rPr lang="en-US" sz="2400" dirty="0" smtClean="0">
                <a:solidFill>
                  <a:srgbClr val="FFFFFF"/>
                </a:solidFill>
              </a:rPr>
              <a:t>Potential for success in field based upon publications and funding</a:t>
            </a:r>
          </a:p>
          <a:p>
            <a:pPr>
              <a:lnSpc>
                <a:spcPct val="80000"/>
              </a:lnSpc>
            </a:pPr>
            <a:r>
              <a:rPr lang="en-US" sz="2400" dirty="0" smtClean="0">
                <a:solidFill>
                  <a:srgbClr val="FFFFFF"/>
                </a:solidFill>
              </a:rPr>
              <a:t>10-15 publications</a:t>
            </a:r>
            <a:endParaRPr lang="en-US" sz="2400" dirty="0" smtClean="0"/>
          </a:p>
        </p:txBody>
      </p:sp>
      <p:sp>
        <p:nvSpPr>
          <p:cNvPr id="46082" name="Rectangle 2"/>
          <p:cNvSpPr>
            <a:spLocks noGrp="1" noChangeArrowheads="1"/>
          </p:cNvSpPr>
          <p:nvPr>
            <p:ph type="title"/>
          </p:nvPr>
        </p:nvSpPr>
        <p:spPr>
          <a:xfrm>
            <a:off x="1660072" y="293689"/>
            <a:ext cx="7296452" cy="1154111"/>
          </a:xfrm>
          <a:noFill/>
        </p:spPr>
        <p:txBody>
          <a:bodyPr/>
          <a:lstStyle/>
          <a:p>
            <a:pPr algn="ctr"/>
            <a:r>
              <a:rPr lang="en-US" sz="4000" b="1" dirty="0" smtClean="0"/>
              <a:t>Assistant to Associate (Instructional)</a:t>
            </a:r>
          </a:p>
        </p:txBody>
      </p:sp>
      <p:sp>
        <p:nvSpPr>
          <p:cNvPr id="46084" name="Rectangle 4"/>
          <p:cNvSpPr>
            <a:spLocks noGrp="1" noChangeArrowheads="1"/>
          </p:cNvSpPr>
          <p:nvPr>
            <p:ph type="body" sz="half" idx="2"/>
          </p:nvPr>
        </p:nvSpPr>
        <p:spPr>
          <a:xfrm>
            <a:off x="4800299" y="2438400"/>
            <a:ext cx="3962702" cy="3733800"/>
          </a:xfrm>
          <a:noFill/>
          <a:ln w="12700">
            <a:solidFill>
              <a:srgbClr val="FEFC7C"/>
            </a:solidFill>
            <a:miter lim="800000"/>
            <a:headEnd/>
            <a:tailEnd/>
          </a:ln>
        </p:spPr>
        <p:txBody>
          <a:bodyPr/>
          <a:lstStyle/>
          <a:p>
            <a:pPr>
              <a:lnSpc>
                <a:spcPct val="80000"/>
              </a:lnSpc>
            </a:pPr>
            <a:r>
              <a:rPr lang="en-US" sz="2400" dirty="0" smtClean="0">
                <a:solidFill>
                  <a:srgbClr val="FFFFFF"/>
                </a:solidFill>
              </a:rPr>
              <a:t>Coherent body of work</a:t>
            </a:r>
          </a:p>
          <a:p>
            <a:pPr>
              <a:lnSpc>
                <a:spcPct val="80000"/>
              </a:lnSpc>
            </a:pPr>
            <a:r>
              <a:rPr lang="en-US" sz="2400" dirty="0" smtClean="0">
                <a:solidFill>
                  <a:srgbClr val="FFFFFF"/>
                </a:solidFill>
              </a:rPr>
              <a:t>Grant Funding</a:t>
            </a:r>
          </a:p>
          <a:p>
            <a:pPr>
              <a:lnSpc>
                <a:spcPct val="80000"/>
              </a:lnSpc>
            </a:pPr>
            <a:r>
              <a:rPr lang="en-US" sz="2400" dirty="0" smtClean="0">
                <a:solidFill>
                  <a:srgbClr val="FFFFFF"/>
                </a:solidFill>
              </a:rPr>
              <a:t>National reputation &amp; unique contribution in an independent field</a:t>
            </a:r>
          </a:p>
          <a:p>
            <a:pPr>
              <a:lnSpc>
                <a:spcPct val="80000"/>
              </a:lnSpc>
            </a:pPr>
            <a:r>
              <a:rPr lang="en-US" sz="2400" dirty="0" smtClean="0">
                <a:solidFill>
                  <a:srgbClr val="FFFFFF"/>
                </a:solidFill>
              </a:rPr>
              <a:t>Publications: 33, 29, 32 (</a:t>
            </a:r>
            <a:r>
              <a:rPr lang="en-US" sz="2400" dirty="0" err="1" smtClean="0">
                <a:solidFill>
                  <a:srgbClr val="FFFFFF"/>
                </a:solidFill>
              </a:rPr>
              <a:t>avg</a:t>
            </a:r>
            <a:r>
              <a:rPr lang="en-US" sz="2400" dirty="0" smtClean="0">
                <a:solidFill>
                  <a:srgbClr val="FFFFFF"/>
                </a:solidFill>
              </a:rPr>
              <a:t>, med, mode) 1998-2012 Range 9-108</a:t>
            </a:r>
          </a:p>
          <a:p>
            <a:pPr>
              <a:lnSpc>
                <a:spcPct val="80000"/>
              </a:lnSpc>
            </a:pPr>
            <a:r>
              <a:rPr lang="en-US" sz="2400" dirty="0" smtClean="0">
                <a:solidFill>
                  <a:srgbClr val="FFFFFF"/>
                </a:solidFill>
              </a:rPr>
              <a:t>Teaching quality</a:t>
            </a:r>
          </a:p>
          <a:p>
            <a:pPr>
              <a:lnSpc>
                <a:spcPct val="80000"/>
              </a:lnSpc>
            </a:pPr>
            <a:r>
              <a:rPr lang="en-US" sz="2400" dirty="0" smtClean="0">
                <a:solidFill>
                  <a:srgbClr val="FFFFFF"/>
                </a:solidFill>
              </a:rPr>
              <a:t>Organizational citizenship</a:t>
            </a:r>
          </a:p>
          <a:p>
            <a:pPr>
              <a:lnSpc>
                <a:spcPct val="80000"/>
              </a:lnSpc>
            </a:pPr>
            <a:endParaRPr lang="en-US" sz="2400" dirty="0" smtClean="0"/>
          </a:p>
        </p:txBody>
      </p:sp>
      <p:sp>
        <p:nvSpPr>
          <p:cNvPr id="46085" name="AutoShape 5"/>
          <p:cNvSpPr>
            <a:spLocks noChangeArrowheads="1"/>
          </p:cNvSpPr>
          <p:nvPr/>
        </p:nvSpPr>
        <p:spPr bwMode="auto">
          <a:xfrm>
            <a:off x="3885596" y="3021013"/>
            <a:ext cx="839108" cy="304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CC00"/>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solidFill>
                <a:srgbClr val="FFFF00"/>
              </a:solidFill>
            </a:endParaRPr>
          </a:p>
        </p:txBody>
      </p:sp>
      <p:sp>
        <p:nvSpPr>
          <p:cNvPr id="46086" name="Text Box 6"/>
          <p:cNvSpPr txBox="1">
            <a:spLocks noChangeArrowheads="1"/>
          </p:cNvSpPr>
          <p:nvPr/>
        </p:nvSpPr>
        <p:spPr bwMode="auto">
          <a:xfrm>
            <a:off x="685800" y="1676400"/>
            <a:ext cx="3199796"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b="1" dirty="0">
                <a:solidFill>
                  <a:srgbClr val="FFFF00"/>
                </a:solidFill>
                <a:latin typeface="Arial" charset="0"/>
              </a:rPr>
              <a:t>Time in rank:</a:t>
            </a:r>
          </a:p>
          <a:p>
            <a:pPr eaLnBrk="0" fontAlgn="base" hangingPunct="0">
              <a:spcBef>
                <a:spcPct val="0"/>
              </a:spcBef>
              <a:spcAft>
                <a:spcPct val="0"/>
              </a:spcAft>
            </a:pPr>
            <a:r>
              <a:rPr lang="en-US" b="1" dirty="0">
                <a:solidFill>
                  <a:srgbClr val="FFFF00"/>
                </a:solidFill>
                <a:latin typeface="Arial" charset="0"/>
              </a:rPr>
              <a:t>6.35 </a:t>
            </a:r>
            <a:r>
              <a:rPr lang="en-US" b="1" dirty="0" err="1">
                <a:solidFill>
                  <a:srgbClr val="FFFF00"/>
                </a:solidFill>
                <a:latin typeface="Arial" charset="0"/>
              </a:rPr>
              <a:t>avg</a:t>
            </a:r>
            <a:endParaRPr lang="en-US" b="1" dirty="0">
              <a:solidFill>
                <a:srgbClr val="FFFF00"/>
              </a:solidFill>
              <a:latin typeface="Arial" charset="0"/>
            </a:endParaRPr>
          </a:p>
          <a:p>
            <a:pPr eaLnBrk="0" fontAlgn="base" hangingPunct="0">
              <a:spcBef>
                <a:spcPct val="0"/>
              </a:spcBef>
              <a:spcAft>
                <a:spcPct val="0"/>
              </a:spcAft>
            </a:pPr>
            <a:r>
              <a:rPr lang="en-US" b="1" dirty="0">
                <a:solidFill>
                  <a:srgbClr val="FFFF00"/>
                </a:solidFill>
                <a:latin typeface="Arial" charset="0"/>
              </a:rPr>
              <a:t>6 med</a:t>
            </a:r>
          </a:p>
          <a:p>
            <a:pPr eaLnBrk="0" fontAlgn="base" hangingPunct="0">
              <a:spcBef>
                <a:spcPct val="0"/>
              </a:spcBef>
              <a:spcAft>
                <a:spcPct val="0"/>
              </a:spcAft>
            </a:pPr>
            <a:r>
              <a:rPr lang="en-US" b="1" dirty="0">
                <a:solidFill>
                  <a:srgbClr val="FFFF00"/>
                </a:solidFill>
                <a:latin typeface="Arial" charset="0"/>
              </a:rPr>
              <a:t>7</a:t>
            </a:r>
            <a:r>
              <a:rPr lang="en-US" b="1" dirty="0" smtClean="0">
                <a:solidFill>
                  <a:srgbClr val="FFFF00"/>
                </a:solidFill>
                <a:latin typeface="Arial" charset="0"/>
              </a:rPr>
              <a:t> mode</a:t>
            </a:r>
          </a:p>
          <a:p>
            <a:pPr eaLnBrk="0" fontAlgn="base" hangingPunct="0">
              <a:spcBef>
                <a:spcPct val="0"/>
              </a:spcBef>
              <a:spcAft>
                <a:spcPct val="0"/>
              </a:spcAft>
            </a:pPr>
            <a:r>
              <a:rPr lang="en-US" b="1" dirty="0" smtClean="0">
                <a:solidFill>
                  <a:srgbClr val="FFFF00"/>
                </a:solidFill>
                <a:latin typeface="Arial" charset="0"/>
              </a:rPr>
              <a:t>(must be &lt; 10 years)</a:t>
            </a:r>
            <a:endParaRPr lang="en-US" b="1" dirty="0">
              <a:solidFill>
                <a:srgbClr val="FFFF00"/>
              </a:solidFill>
              <a:latin typeface="Arial" charset="0"/>
            </a:endParaRPr>
          </a:p>
          <a:p>
            <a:pPr eaLnBrk="0" fontAlgn="base" hangingPunct="0">
              <a:spcBef>
                <a:spcPct val="0"/>
              </a:spcBef>
              <a:spcAft>
                <a:spcPct val="0"/>
              </a:spcAft>
            </a:pPr>
            <a:endParaRPr lang="en-US" dirty="0">
              <a:solidFill>
                <a:srgbClr val="FFCC00"/>
              </a:solidFill>
              <a:latin typeface="Arial" charset="0"/>
            </a:endParaRPr>
          </a:p>
          <a:p>
            <a:pPr eaLnBrk="0" fontAlgn="base" hangingPunct="0">
              <a:spcBef>
                <a:spcPct val="0"/>
              </a:spcBef>
              <a:spcAft>
                <a:spcPct val="0"/>
              </a:spcAft>
            </a:pPr>
            <a:endParaRPr lang="en-US" b="1" dirty="0">
              <a:solidFill>
                <a:srgbClr val="FFCC00"/>
              </a:solidFill>
              <a:latin typeface="Arial" charset="0"/>
            </a:endParaRPr>
          </a:p>
        </p:txBody>
      </p:sp>
      <p:sp>
        <p:nvSpPr>
          <p:cNvPr id="46087" name="Text Box 7"/>
          <p:cNvSpPr txBox="1">
            <a:spLocks noChangeArrowheads="1"/>
          </p:cNvSpPr>
          <p:nvPr/>
        </p:nvSpPr>
        <p:spPr bwMode="auto">
          <a:xfrm>
            <a:off x="1599595" y="6229290"/>
            <a:ext cx="16227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ASSISTANT</a:t>
            </a:r>
          </a:p>
        </p:txBody>
      </p:sp>
      <p:sp>
        <p:nvSpPr>
          <p:cNvPr id="46088" name="Text Box 8"/>
          <p:cNvSpPr txBox="1">
            <a:spLocks noChangeArrowheads="1"/>
          </p:cNvSpPr>
          <p:nvPr/>
        </p:nvSpPr>
        <p:spPr bwMode="auto">
          <a:xfrm>
            <a:off x="6020405" y="6229290"/>
            <a:ext cx="1664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ASSOCIATE</a:t>
            </a:r>
            <a:endParaRPr lang="en-US" dirty="0">
              <a:solidFill>
                <a:srgbClr val="FFFF00"/>
              </a:solidFill>
              <a:latin typeface="Arial" charset="0"/>
            </a:endParaRPr>
          </a:p>
        </p:txBody>
      </p:sp>
      <p:pic>
        <p:nvPicPr>
          <p:cNvPr id="9" name="Picture 8" descr="UMMSLogoC"/>
          <p:cNvPicPr>
            <a:picLocks noChangeAspect="1" noChangeArrowheads="1"/>
          </p:cNvPicPr>
          <p:nvPr/>
        </p:nvPicPr>
        <p:blipFill>
          <a:blip r:embed="rId3"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2792327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a:xfrm>
            <a:off x="990600" y="609600"/>
            <a:ext cx="8153400" cy="1143000"/>
          </a:xfrm>
        </p:spPr>
        <p:txBody>
          <a:bodyPr/>
          <a:lstStyle/>
          <a:p>
            <a:r>
              <a:rPr lang="en-US" sz="4000" b="1" dirty="0"/>
              <a:t>Clinical Track</a:t>
            </a:r>
            <a:br>
              <a:rPr lang="en-US" sz="4000" b="1" dirty="0"/>
            </a:br>
            <a:r>
              <a:rPr lang="en-US" sz="4000" b="1" dirty="0"/>
              <a:t>(Clinician-Educator Track)</a:t>
            </a:r>
          </a:p>
        </p:txBody>
      </p:sp>
      <p:sp>
        <p:nvSpPr>
          <p:cNvPr id="417795" name="Rectangle 3"/>
          <p:cNvSpPr>
            <a:spLocks noGrp="1" noChangeArrowheads="1"/>
          </p:cNvSpPr>
          <p:nvPr>
            <p:ph type="body" sz="half" idx="1"/>
          </p:nvPr>
        </p:nvSpPr>
        <p:spPr>
          <a:xfrm>
            <a:off x="685800" y="1981200"/>
            <a:ext cx="6172200" cy="4114800"/>
          </a:xfrm>
        </p:spPr>
        <p:txBody>
          <a:bodyPr/>
          <a:lstStyle/>
          <a:p>
            <a:r>
              <a:rPr lang="en-US" sz="2800" dirty="0"/>
              <a:t>This track was established in </a:t>
            </a:r>
            <a:r>
              <a:rPr lang="en-US" sz="2800" dirty="0" smtClean="0"/>
              <a:t>1986. </a:t>
            </a:r>
            <a:endParaRPr lang="en-US" sz="2800" dirty="0"/>
          </a:p>
          <a:p>
            <a:r>
              <a:rPr lang="en-US" sz="2800" dirty="0"/>
              <a:t>Create a clinician-educator rank without the contingency of a tenure </a:t>
            </a:r>
            <a:r>
              <a:rPr lang="en-US" sz="2800" dirty="0" smtClean="0"/>
              <a:t>clock.</a:t>
            </a:r>
            <a:endParaRPr lang="en-US" sz="2800" dirty="0"/>
          </a:p>
          <a:p>
            <a:pPr lvl="1"/>
            <a:r>
              <a:rPr lang="en-US" dirty="0"/>
              <a:t>Clinical services and </a:t>
            </a:r>
            <a:r>
              <a:rPr lang="en-US" dirty="0" smtClean="0"/>
              <a:t>teaching </a:t>
            </a:r>
            <a:endParaRPr lang="en-US" dirty="0"/>
          </a:p>
          <a:p>
            <a:pPr lvl="1"/>
            <a:r>
              <a:rPr lang="en-US" dirty="0"/>
              <a:t>Scholarship, the backbone of any higher educational organization, is expected for ascent in </a:t>
            </a:r>
            <a:r>
              <a:rPr lang="en-US" dirty="0" smtClean="0"/>
              <a:t>rank (Publications)</a:t>
            </a:r>
            <a:endParaRPr lang="en-US" dirty="0"/>
          </a:p>
        </p:txBody>
      </p:sp>
      <p:sp>
        <p:nvSpPr>
          <p:cNvPr id="417796" name="Text Box 4"/>
          <p:cNvSpPr txBox="1">
            <a:spLocks noChangeArrowheads="1"/>
          </p:cNvSpPr>
          <p:nvPr/>
        </p:nvSpPr>
        <p:spPr bwMode="auto">
          <a:xfrm>
            <a:off x="7908925" y="341313"/>
            <a:ext cx="184150" cy="366712"/>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endParaRPr lang="en-US" dirty="0">
              <a:solidFill>
                <a:srgbClr val="000000"/>
              </a:solidFill>
            </a:endParaRPr>
          </a:p>
        </p:txBody>
      </p:sp>
      <p:pic>
        <p:nvPicPr>
          <p:cNvPr id="417797" name="Picture 5" descr="j0217178[1]"/>
          <p:cNvPicPr>
            <a:picLocks noGrp="1" noChangeAspect="1" noChangeArrowheads="1"/>
          </p:cNvPicPr>
          <p:nvPr>
            <p:ph sz="half" idx="2"/>
          </p:nvPr>
        </p:nvPicPr>
        <p:blipFill>
          <a:blip r:embed="rId2" cstate="print"/>
          <a:srcRect/>
          <a:stretch>
            <a:fillRect/>
          </a:stretch>
        </p:blipFill>
        <p:spPr>
          <a:xfrm>
            <a:off x="7010400" y="1828800"/>
            <a:ext cx="1816100" cy="1809750"/>
          </a:xfrm>
          <a:noFill/>
          <a:ln/>
        </p:spPr>
      </p:pic>
      <p:pic>
        <p:nvPicPr>
          <p:cNvPr id="417798" name="Picture 6" descr="UMMSLogoC"/>
          <p:cNvPicPr>
            <a:picLocks noChangeAspect="1" noChangeArrowheads="1"/>
          </p:cNvPicPr>
          <p:nvPr/>
        </p:nvPicPr>
        <p:blipFill>
          <a:blip r:embed="rId3"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31183345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1752600" y="304800"/>
            <a:ext cx="7391400" cy="1752600"/>
          </a:xfrm>
        </p:spPr>
        <p:txBody>
          <a:bodyPr/>
          <a:lstStyle/>
          <a:p>
            <a:pPr algn="ctr"/>
            <a:r>
              <a:rPr lang="en-US" sz="4000" b="1" dirty="0" smtClean="0"/>
              <a:t>Clinical Instructor to Clinical Assistant Professor</a:t>
            </a:r>
          </a:p>
        </p:txBody>
      </p:sp>
      <p:sp>
        <p:nvSpPr>
          <p:cNvPr id="41987" name="Content Placeholder 2"/>
          <p:cNvSpPr>
            <a:spLocks noGrp="1"/>
          </p:cNvSpPr>
          <p:nvPr>
            <p:ph idx="1"/>
          </p:nvPr>
        </p:nvSpPr>
        <p:spPr>
          <a:xfrm>
            <a:off x="545798" y="1249364"/>
            <a:ext cx="8253488" cy="5324475"/>
          </a:xfrm>
        </p:spPr>
        <p:txBody>
          <a:bodyPr/>
          <a:lstStyle/>
          <a:p>
            <a:pPr>
              <a:buFontTx/>
              <a:buNone/>
            </a:pPr>
            <a:endParaRPr lang="en-US" dirty="0" smtClean="0"/>
          </a:p>
          <a:p>
            <a:pPr>
              <a:buFontTx/>
              <a:buNone/>
            </a:pPr>
            <a:endParaRPr lang="en-US" dirty="0" smtClean="0"/>
          </a:p>
        </p:txBody>
      </p:sp>
      <p:sp>
        <p:nvSpPr>
          <p:cNvPr id="41988" name="Text Box 6"/>
          <p:cNvSpPr txBox="1">
            <a:spLocks noChangeArrowheads="1"/>
          </p:cNvSpPr>
          <p:nvPr/>
        </p:nvSpPr>
        <p:spPr bwMode="auto">
          <a:xfrm>
            <a:off x="1218596" y="2590800"/>
            <a:ext cx="2409976" cy="1846659"/>
          </a:xfrm>
          <a:prstGeom prst="rect">
            <a:avLst/>
          </a:prstGeom>
          <a:noFill/>
          <a:ln w="9525">
            <a:noFill/>
            <a:miter lim="800000"/>
            <a:headEnd/>
            <a:tailEnd/>
          </a:ln>
        </p:spPr>
        <p:txBody>
          <a:bodyPr wrap="square">
            <a:spAutoFit/>
          </a:bodyPr>
          <a:lstStyle/>
          <a:p>
            <a:pPr eaLnBrk="0" fontAlgn="base" hangingPunct="0">
              <a:spcBef>
                <a:spcPct val="0"/>
              </a:spcBef>
              <a:spcAft>
                <a:spcPct val="0"/>
              </a:spcAft>
            </a:pPr>
            <a:r>
              <a:rPr lang="en-US" sz="2400" b="1" dirty="0">
                <a:solidFill>
                  <a:srgbClr val="FDF70F"/>
                </a:solidFill>
              </a:rPr>
              <a:t>Time in rank:</a:t>
            </a:r>
          </a:p>
          <a:p>
            <a:pPr eaLnBrk="0" fontAlgn="base" hangingPunct="0">
              <a:spcBef>
                <a:spcPct val="0"/>
              </a:spcBef>
              <a:spcAft>
                <a:spcPct val="0"/>
              </a:spcAft>
            </a:pPr>
            <a:r>
              <a:rPr lang="en-US" sz="2400" b="1" dirty="0">
                <a:solidFill>
                  <a:srgbClr val="FDF70F"/>
                </a:solidFill>
              </a:rPr>
              <a:t>4.32 avg</a:t>
            </a:r>
          </a:p>
          <a:p>
            <a:pPr eaLnBrk="0" fontAlgn="base" hangingPunct="0">
              <a:spcBef>
                <a:spcPct val="0"/>
              </a:spcBef>
              <a:spcAft>
                <a:spcPct val="0"/>
              </a:spcAft>
            </a:pPr>
            <a:r>
              <a:rPr lang="en-US" sz="2400" b="1" dirty="0">
                <a:solidFill>
                  <a:srgbClr val="FDF70F"/>
                </a:solidFill>
              </a:rPr>
              <a:t>3.0 med</a:t>
            </a:r>
          </a:p>
          <a:p>
            <a:pPr eaLnBrk="0" fontAlgn="base" hangingPunct="0">
              <a:spcBef>
                <a:spcPct val="0"/>
              </a:spcBef>
              <a:spcAft>
                <a:spcPct val="0"/>
              </a:spcAft>
            </a:pPr>
            <a:r>
              <a:rPr lang="en-US" sz="2400" b="1" dirty="0">
                <a:solidFill>
                  <a:srgbClr val="FDF70F"/>
                </a:solidFill>
              </a:rPr>
              <a:t>2.0 mode</a:t>
            </a:r>
          </a:p>
          <a:p>
            <a:pPr eaLnBrk="0" fontAlgn="base" hangingPunct="0">
              <a:spcBef>
                <a:spcPct val="0"/>
              </a:spcBef>
              <a:spcAft>
                <a:spcPct val="0"/>
              </a:spcAft>
            </a:pPr>
            <a:endParaRPr lang="en-US" b="1" dirty="0">
              <a:solidFill>
                <a:srgbClr val="FFCC00"/>
              </a:solidFill>
            </a:endParaRPr>
          </a:p>
        </p:txBody>
      </p:sp>
      <p:sp>
        <p:nvSpPr>
          <p:cNvPr id="6" name="Rectangle 3"/>
          <p:cNvSpPr txBox="1">
            <a:spLocks noChangeArrowheads="1"/>
          </p:cNvSpPr>
          <p:nvPr/>
        </p:nvSpPr>
        <p:spPr bwMode="auto">
          <a:xfrm>
            <a:off x="4470703" y="2387600"/>
            <a:ext cx="3977821" cy="3860800"/>
          </a:xfrm>
          <a:prstGeom prst="rect">
            <a:avLst/>
          </a:prstGeom>
          <a:noFill/>
          <a:ln w="12700">
            <a:solidFill>
              <a:srgbClr val="FEFC7C"/>
            </a:solidFill>
            <a:miter lim="800000"/>
            <a:headEnd/>
            <a:tailEnd/>
          </a:ln>
        </p:spPr>
        <p:txBody>
          <a:bodyPr/>
          <a:lstStyle/>
          <a:p>
            <a:pPr marL="342900" indent="-342900" eaLnBrk="0" fontAlgn="base" hangingPunct="0">
              <a:lnSpc>
                <a:spcPct val="80000"/>
              </a:lnSpc>
              <a:spcBef>
                <a:spcPct val="20000"/>
              </a:spcBef>
              <a:spcAft>
                <a:spcPct val="0"/>
              </a:spcAft>
              <a:buFontTx/>
              <a:buChar char="•"/>
              <a:defRPr/>
            </a:pPr>
            <a:endParaRPr lang="en-US" b="1" kern="0" dirty="0">
              <a:solidFill>
                <a:srgbClr val="FFFFFF"/>
              </a:solidFill>
            </a:endParaRPr>
          </a:p>
          <a:p>
            <a:pPr marL="342900" indent="-342900" eaLnBrk="0" fontAlgn="base" hangingPunct="0">
              <a:lnSpc>
                <a:spcPct val="80000"/>
              </a:lnSpc>
              <a:spcBef>
                <a:spcPct val="20000"/>
              </a:spcBef>
              <a:spcAft>
                <a:spcPct val="0"/>
              </a:spcAft>
              <a:buFontTx/>
              <a:buChar char="•"/>
              <a:defRPr/>
            </a:pPr>
            <a:r>
              <a:rPr lang="en-US" sz="2400" kern="0" dirty="0">
                <a:solidFill>
                  <a:srgbClr val="FFFFFF"/>
                </a:solidFill>
              </a:rPr>
              <a:t>Competence in teaching &amp; scholarship</a:t>
            </a:r>
          </a:p>
          <a:p>
            <a:pPr marL="342900" indent="-342900" eaLnBrk="0" fontAlgn="base" hangingPunct="0">
              <a:lnSpc>
                <a:spcPct val="80000"/>
              </a:lnSpc>
              <a:spcBef>
                <a:spcPct val="20000"/>
              </a:spcBef>
              <a:spcAft>
                <a:spcPct val="0"/>
              </a:spcAft>
              <a:buFontTx/>
              <a:buChar char="•"/>
              <a:defRPr/>
            </a:pPr>
            <a:r>
              <a:rPr lang="en-US" sz="2400" kern="0" dirty="0">
                <a:solidFill>
                  <a:srgbClr val="FFFFFF"/>
                </a:solidFill>
              </a:rPr>
              <a:t>Potential for success in field</a:t>
            </a:r>
          </a:p>
          <a:p>
            <a:pPr marL="342900" indent="-342900" eaLnBrk="0" fontAlgn="base" hangingPunct="0">
              <a:lnSpc>
                <a:spcPct val="80000"/>
              </a:lnSpc>
              <a:spcBef>
                <a:spcPct val="20000"/>
              </a:spcBef>
              <a:spcAft>
                <a:spcPct val="0"/>
              </a:spcAft>
              <a:buFontTx/>
              <a:buChar char="•"/>
              <a:defRPr/>
            </a:pPr>
            <a:r>
              <a:rPr lang="en-US" sz="2400" kern="0" dirty="0">
                <a:solidFill>
                  <a:srgbClr val="FFFFFF"/>
                </a:solidFill>
              </a:rPr>
              <a:t>Publications:  4.32, 3, 2 (avg, med, mode) 2007-2012 Range 0-85</a:t>
            </a:r>
          </a:p>
        </p:txBody>
      </p:sp>
      <p:pic>
        <p:nvPicPr>
          <p:cNvPr id="7" name="Picture 6" descr="UMMSLogoC"/>
          <p:cNvPicPr>
            <a:picLocks noChangeAspect="1" noChangeArrowheads="1"/>
          </p:cNvPicPr>
          <p:nvPr/>
        </p:nvPicPr>
        <p:blipFill>
          <a:blip r:embed="rId2" cstate="print"/>
          <a:srcRect/>
          <a:stretch>
            <a:fillRect/>
          </a:stretch>
        </p:blipFill>
        <p:spPr bwMode="auto">
          <a:xfrm>
            <a:off x="0" y="0"/>
            <a:ext cx="1905000" cy="1295400"/>
          </a:xfrm>
          <a:prstGeom prst="rect">
            <a:avLst/>
          </a:prstGeom>
          <a:solidFill>
            <a:srgbClr val="0000FF"/>
          </a:solidFill>
          <a:ln w="9525">
            <a:noFill/>
            <a:miter lim="800000"/>
            <a:headEnd/>
            <a:tailEnd/>
          </a:ln>
        </p:spPr>
      </p:pic>
      <p:sp>
        <p:nvSpPr>
          <p:cNvPr id="9" name="Rectangle 3"/>
          <p:cNvSpPr txBox="1">
            <a:spLocks noChangeArrowheads="1"/>
          </p:cNvSpPr>
          <p:nvPr/>
        </p:nvSpPr>
        <p:spPr bwMode="auto">
          <a:xfrm>
            <a:off x="685801" y="2387600"/>
            <a:ext cx="3124200" cy="2108200"/>
          </a:xfrm>
          <a:prstGeom prst="rect">
            <a:avLst/>
          </a:prstGeom>
          <a:noFill/>
          <a:ln w="12700">
            <a:solidFill>
              <a:srgbClr val="FEFC7C"/>
            </a:solidFill>
            <a:miter lim="800000"/>
            <a:headEnd/>
            <a:tailEnd/>
          </a:ln>
        </p:spPr>
        <p:txBody>
          <a:bodyPr/>
          <a:lstStyle/>
          <a:p>
            <a:pPr marL="342900" indent="-342900" eaLnBrk="0" fontAlgn="base" hangingPunct="0">
              <a:lnSpc>
                <a:spcPct val="80000"/>
              </a:lnSpc>
              <a:spcBef>
                <a:spcPct val="20000"/>
              </a:spcBef>
              <a:spcAft>
                <a:spcPct val="0"/>
              </a:spcAft>
              <a:buFontTx/>
              <a:buChar char="•"/>
              <a:defRPr/>
            </a:pPr>
            <a:endParaRPr lang="en-US" b="1" kern="0" dirty="0">
              <a:solidFill>
                <a:srgbClr val="FFFFFF"/>
              </a:solidFill>
            </a:endParaRPr>
          </a:p>
        </p:txBody>
      </p:sp>
    </p:spTree>
    <p:extLst>
      <p:ext uri="{BB962C8B-B14F-4D97-AF65-F5344CB8AC3E}">
        <p14:creationId xmlns:p14="http://schemas.microsoft.com/office/powerpoint/2010/main" val="23654807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295704" y="0"/>
            <a:ext cx="7391095" cy="1131888"/>
          </a:xfrm>
          <a:noFill/>
        </p:spPr>
        <p:txBody>
          <a:bodyPr/>
          <a:lstStyle/>
          <a:p>
            <a:pPr algn="ctr"/>
            <a:r>
              <a:rPr lang="en-US" sz="4000" b="1" dirty="0" smtClean="0"/>
              <a:t>Assistant to Associate </a:t>
            </a:r>
            <a:br>
              <a:rPr lang="en-US" sz="4000" b="1" dirty="0" smtClean="0"/>
            </a:br>
            <a:r>
              <a:rPr lang="en-US" sz="4000" b="1" dirty="0" smtClean="0"/>
              <a:t>(Clinical</a:t>
            </a:r>
            <a:r>
              <a:rPr lang="en-US" sz="3200" b="1" dirty="0" smtClean="0"/>
              <a:t>)</a:t>
            </a:r>
          </a:p>
        </p:txBody>
      </p:sp>
      <p:sp>
        <p:nvSpPr>
          <p:cNvPr id="48131" name="Rectangle 3"/>
          <p:cNvSpPr>
            <a:spLocks noGrp="1" noChangeArrowheads="1"/>
          </p:cNvSpPr>
          <p:nvPr>
            <p:ph type="body" sz="half" idx="1"/>
          </p:nvPr>
        </p:nvSpPr>
        <p:spPr>
          <a:xfrm>
            <a:off x="789214" y="4046537"/>
            <a:ext cx="3829655" cy="1949451"/>
          </a:xfrm>
          <a:noFill/>
          <a:ln w="12700">
            <a:solidFill>
              <a:srgbClr val="FEFC7C"/>
            </a:solidFill>
            <a:miter lim="800000"/>
            <a:headEnd/>
            <a:tailEnd/>
          </a:ln>
        </p:spPr>
        <p:txBody>
          <a:bodyPr/>
          <a:lstStyle/>
          <a:p>
            <a:pPr>
              <a:lnSpc>
                <a:spcPct val="90000"/>
              </a:lnSpc>
            </a:pPr>
            <a:r>
              <a:rPr lang="en-US" sz="2400" dirty="0" smtClean="0">
                <a:solidFill>
                  <a:srgbClr val="FFFFFF"/>
                </a:solidFill>
              </a:rPr>
              <a:t>Competence in teaching &amp; scholarship</a:t>
            </a:r>
          </a:p>
          <a:p>
            <a:pPr>
              <a:lnSpc>
                <a:spcPct val="90000"/>
              </a:lnSpc>
            </a:pPr>
            <a:r>
              <a:rPr lang="en-US" sz="2400" dirty="0" smtClean="0">
                <a:solidFill>
                  <a:srgbClr val="FFFFFF"/>
                </a:solidFill>
              </a:rPr>
              <a:t>Potential for success in field</a:t>
            </a:r>
            <a:endParaRPr lang="en-US" sz="2400" dirty="0" smtClean="0"/>
          </a:p>
        </p:txBody>
      </p:sp>
      <p:sp>
        <p:nvSpPr>
          <p:cNvPr id="48132" name="Rectangle 4"/>
          <p:cNvSpPr>
            <a:spLocks noGrp="1" noChangeArrowheads="1"/>
          </p:cNvSpPr>
          <p:nvPr>
            <p:ph type="body" sz="half" idx="2"/>
          </p:nvPr>
        </p:nvSpPr>
        <p:spPr>
          <a:xfrm>
            <a:off x="4717447" y="1304927"/>
            <a:ext cx="4038297" cy="4691062"/>
          </a:xfrm>
          <a:noFill/>
          <a:ln w="12700">
            <a:solidFill>
              <a:srgbClr val="FEFC7C"/>
            </a:solidFill>
            <a:miter lim="800000"/>
            <a:headEnd/>
            <a:tailEnd/>
          </a:ln>
        </p:spPr>
        <p:txBody>
          <a:bodyPr/>
          <a:lstStyle/>
          <a:p>
            <a:pPr>
              <a:lnSpc>
                <a:spcPct val="90000"/>
              </a:lnSpc>
            </a:pPr>
            <a:endParaRPr lang="en-US" sz="2400" b="1" dirty="0" smtClean="0">
              <a:solidFill>
                <a:srgbClr val="FFFFFF"/>
              </a:solidFill>
            </a:endParaRPr>
          </a:p>
          <a:p>
            <a:pPr>
              <a:lnSpc>
                <a:spcPct val="90000"/>
              </a:lnSpc>
            </a:pPr>
            <a:endParaRPr lang="en-US" sz="2400" b="1" dirty="0">
              <a:solidFill>
                <a:srgbClr val="FFFFFF"/>
              </a:solidFill>
            </a:endParaRPr>
          </a:p>
          <a:p>
            <a:pPr>
              <a:lnSpc>
                <a:spcPct val="90000"/>
              </a:lnSpc>
            </a:pPr>
            <a:r>
              <a:rPr lang="en-US" sz="2400" dirty="0" smtClean="0">
                <a:solidFill>
                  <a:srgbClr val="FFFFFF"/>
                </a:solidFill>
              </a:rPr>
              <a:t>Clinical excellence</a:t>
            </a:r>
          </a:p>
          <a:p>
            <a:pPr>
              <a:lnSpc>
                <a:spcPct val="90000"/>
              </a:lnSpc>
            </a:pPr>
            <a:r>
              <a:rPr lang="en-US" sz="2400" dirty="0" smtClean="0">
                <a:solidFill>
                  <a:srgbClr val="FFFFFF"/>
                </a:solidFill>
              </a:rPr>
              <a:t>Regional/National Reputation</a:t>
            </a:r>
          </a:p>
          <a:p>
            <a:pPr>
              <a:lnSpc>
                <a:spcPct val="90000"/>
              </a:lnSpc>
            </a:pPr>
            <a:r>
              <a:rPr lang="en-US" sz="2400" dirty="0" smtClean="0">
                <a:solidFill>
                  <a:srgbClr val="FFFFFF"/>
                </a:solidFill>
              </a:rPr>
              <a:t>Teaching Quality</a:t>
            </a:r>
          </a:p>
          <a:p>
            <a:pPr>
              <a:lnSpc>
                <a:spcPct val="90000"/>
              </a:lnSpc>
            </a:pPr>
            <a:r>
              <a:rPr lang="en-US" sz="2400" dirty="0" smtClean="0">
                <a:solidFill>
                  <a:srgbClr val="FFFFFF"/>
                </a:solidFill>
              </a:rPr>
              <a:t>Publications: 18,16,13     (</a:t>
            </a:r>
            <a:r>
              <a:rPr lang="en-US" sz="2400" dirty="0" err="1" smtClean="0">
                <a:solidFill>
                  <a:srgbClr val="FFFFFF"/>
                </a:solidFill>
              </a:rPr>
              <a:t>avg</a:t>
            </a:r>
            <a:r>
              <a:rPr lang="en-US" sz="2400" dirty="0" smtClean="0">
                <a:solidFill>
                  <a:srgbClr val="FFFFFF"/>
                </a:solidFill>
              </a:rPr>
              <a:t>, med, mode) 1998-2012 Range 3-93 </a:t>
            </a:r>
          </a:p>
          <a:p>
            <a:pPr>
              <a:lnSpc>
                <a:spcPct val="90000"/>
              </a:lnSpc>
            </a:pPr>
            <a:r>
              <a:rPr lang="en-US" sz="2400" dirty="0" smtClean="0">
                <a:solidFill>
                  <a:srgbClr val="FFFFFF"/>
                </a:solidFill>
              </a:rPr>
              <a:t>Organizational citizenship</a:t>
            </a:r>
            <a:endParaRPr lang="en-US" sz="2400" dirty="0" smtClean="0"/>
          </a:p>
          <a:p>
            <a:pPr>
              <a:lnSpc>
                <a:spcPct val="90000"/>
              </a:lnSpc>
            </a:pPr>
            <a:endParaRPr lang="en-US" sz="2400" dirty="0" smtClean="0"/>
          </a:p>
        </p:txBody>
      </p:sp>
      <p:sp>
        <p:nvSpPr>
          <p:cNvPr id="48133" name="AutoShape 5"/>
          <p:cNvSpPr>
            <a:spLocks noChangeArrowheads="1"/>
          </p:cNvSpPr>
          <p:nvPr/>
        </p:nvSpPr>
        <p:spPr bwMode="auto">
          <a:xfrm>
            <a:off x="3885596" y="3616325"/>
            <a:ext cx="839108" cy="3048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CC00"/>
          </a:solidFill>
          <a:ln w="9525">
            <a:solidFill>
              <a:schemeClr val="tx1"/>
            </a:solidFill>
            <a:miter lim="800000"/>
            <a:headEnd/>
            <a:tailEnd/>
          </a:ln>
        </p:spPr>
        <p:txBody>
          <a:bodyPr wrap="none" anchor="ctr"/>
          <a:lstStyle/>
          <a:p>
            <a:pPr eaLnBrk="0" fontAlgn="base" hangingPunct="0">
              <a:spcBef>
                <a:spcPct val="0"/>
              </a:spcBef>
              <a:spcAft>
                <a:spcPct val="0"/>
              </a:spcAft>
            </a:pPr>
            <a:endParaRPr lang="en-US">
              <a:solidFill>
                <a:srgbClr val="000000"/>
              </a:solidFill>
            </a:endParaRPr>
          </a:p>
        </p:txBody>
      </p:sp>
      <p:sp>
        <p:nvSpPr>
          <p:cNvPr id="48134" name="Text Box 6"/>
          <p:cNvSpPr txBox="1">
            <a:spLocks noChangeArrowheads="1"/>
          </p:cNvSpPr>
          <p:nvPr/>
        </p:nvSpPr>
        <p:spPr bwMode="auto">
          <a:xfrm>
            <a:off x="1295704" y="2106613"/>
            <a:ext cx="209307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b="1" dirty="0">
                <a:solidFill>
                  <a:srgbClr val="FFFF00"/>
                </a:solidFill>
                <a:latin typeface="Arial" charset="0"/>
              </a:rPr>
              <a:t>Time in rank:</a:t>
            </a:r>
          </a:p>
          <a:p>
            <a:pPr eaLnBrk="0" fontAlgn="base" hangingPunct="0">
              <a:spcBef>
                <a:spcPct val="0"/>
              </a:spcBef>
              <a:spcAft>
                <a:spcPct val="0"/>
              </a:spcAft>
            </a:pPr>
            <a:r>
              <a:rPr lang="en-US" b="1" dirty="0">
                <a:solidFill>
                  <a:srgbClr val="FFFF00"/>
                </a:solidFill>
                <a:latin typeface="Arial" charset="0"/>
              </a:rPr>
              <a:t> 6.94 </a:t>
            </a:r>
            <a:r>
              <a:rPr lang="en-US" b="1" dirty="0" err="1">
                <a:solidFill>
                  <a:srgbClr val="FFFF00"/>
                </a:solidFill>
                <a:latin typeface="Arial" charset="0"/>
              </a:rPr>
              <a:t>avg</a:t>
            </a:r>
            <a:endParaRPr lang="en-US" b="1" dirty="0">
              <a:solidFill>
                <a:srgbClr val="FFFF00"/>
              </a:solidFill>
              <a:latin typeface="Arial" charset="0"/>
            </a:endParaRPr>
          </a:p>
          <a:p>
            <a:pPr eaLnBrk="0" fontAlgn="base" hangingPunct="0">
              <a:spcBef>
                <a:spcPct val="0"/>
              </a:spcBef>
              <a:spcAft>
                <a:spcPct val="0"/>
              </a:spcAft>
            </a:pPr>
            <a:r>
              <a:rPr lang="en-US" b="1" dirty="0">
                <a:solidFill>
                  <a:srgbClr val="FFFF00"/>
                </a:solidFill>
                <a:latin typeface="Arial" charset="0"/>
              </a:rPr>
              <a:t> 6 med/mode</a:t>
            </a:r>
          </a:p>
        </p:txBody>
      </p:sp>
      <p:sp>
        <p:nvSpPr>
          <p:cNvPr id="48135" name="Text Box 7"/>
          <p:cNvSpPr txBox="1">
            <a:spLocks noChangeArrowheads="1"/>
          </p:cNvSpPr>
          <p:nvPr/>
        </p:nvSpPr>
        <p:spPr bwMode="auto">
          <a:xfrm>
            <a:off x="5943298" y="5995989"/>
            <a:ext cx="1664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ASSOCIATE</a:t>
            </a:r>
          </a:p>
        </p:txBody>
      </p:sp>
      <p:sp>
        <p:nvSpPr>
          <p:cNvPr id="48136" name="Text Box 8"/>
          <p:cNvSpPr txBox="1">
            <a:spLocks noChangeArrowheads="1"/>
          </p:cNvSpPr>
          <p:nvPr/>
        </p:nvSpPr>
        <p:spPr bwMode="auto">
          <a:xfrm>
            <a:off x="1676703" y="5995989"/>
            <a:ext cx="16227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0" fontAlgn="base" hangingPunct="0">
              <a:spcBef>
                <a:spcPct val="0"/>
              </a:spcBef>
              <a:spcAft>
                <a:spcPct val="0"/>
              </a:spcAft>
            </a:pPr>
            <a:r>
              <a:rPr lang="en-US" sz="2000" b="1" dirty="0">
                <a:solidFill>
                  <a:srgbClr val="FFFF00"/>
                </a:solidFill>
                <a:latin typeface="Arial" charset="0"/>
              </a:rPr>
              <a:t>ASSISTANT</a:t>
            </a:r>
            <a:endParaRPr lang="en-US" b="1" dirty="0">
              <a:solidFill>
                <a:srgbClr val="FFFF00"/>
              </a:solidFill>
              <a:latin typeface="Arial" charset="0"/>
            </a:endParaRPr>
          </a:p>
        </p:txBody>
      </p:sp>
      <p:pic>
        <p:nvPicPr>
          <p:cNvPr id="9" name="Picture 8" descr="UMMSLogoC"/>
          <p:cNvPicPr>
            <a:picLocks noChangeAspect="1" noChangeArrowheads="1"/>
          </p:cNvPicPr>
          <p:nvPr/>
        </p:nvPicPr>
        <p:blipFill>
          <a:blip r:embed="rId3" cstate="print"/>
          <a:srcRect/>
          <a:stretch>
            <a:fillRect/>
          </a:stretch>
        </p:blipFill>
        <p:spPr bwMode="auto">
          <a:xfrm>
            <a:off x="0" y="0"/>
            <a:ext cx="1905000" cy="1295400"/>
          </a:xfrm>
          <a:prstGeom prst="rect">
            <a:avLst/>
          </a:prstGeom>
          <a:solidFill>
            <a:srgbClr val="0000FF"/>
          </a:solidFill>
          <a:ln w="9525">
            <a:noFill/>
            <a:miter lim="800000"/>
            <a:headEnd/>
            <a:tailEnd/>
          </a:ln>
        </p:spPr>
      </p:pic>
    </p:spTree>
    <p:extLst>
      <p:ext uri="{BB962C8B-B14F-4D97-AF65-F5344CB8AC3E}">
        <p14:creationId xmlns:p14="http://schemas.microsoft.com/office/powerpoint/2010/main" val="27457785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1344</TotalTime>
  <Words>1274</Words>
  <Application>Microsoft Macintosh PowerPoint</Application>
  <PresentationFormat>On-screen Show (4:3)</PresentationFormat>
  <Paragraphs>290</Paragraphs>
  <Slides>32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Blank Presentation</vt:lpstr>
      <vt:lpstr>Organization Chart</vt:lpstr>
      <vt:lpstr>Pathology Faculty Promotions</vt:lpstr>
      <vt:lpstr>The University of Michigan Medical School Mission</vt:lpstr>
      <vt:lpstr> Faculty at U-M</vt:lpstr>
      <vt:lpstr>Instructional Track Tenure Track</vt:lpstr>
      <vt:lpstr>Tenure Probationary Period (Tenure Clock)</vt:lpstr>
      <vt:lpstr>Assistant to Associate (Instructional)</vt:lpstr>
      <vt:lpstr>Clinical Track (Clinician-Educator Track)</vt:lpstr>
      <vt:lpstr>Clinical Instructor to Clinical Assistant Professor</vt:lpstr>
      <vt:lpstr>Assistant to Associate  (Clinical)</vt:lpstr>
      <vt:lpstr>Research Track</vt:lpstr>
      <vt:lpstr>Research Track</vt:lpstr>
      <vt:lpstr>Research Professor Track</vt:lpstr>
      <vt:lpstr>Research Investigator to Research Assistant Professor</vt:lpstr>
      <vt:lpstr>Assistant to Associate (Research)</vt:lpstr>
      <vt:lpstr>PowerPoint Presentation</vt:lpstr>
      <vt:lpstr> Snapshot of the Faculty   FY 2012 </vt:lpstr>
      <vt:lpstr>Women Faculty at Michigan  FY 2012</vt:lpstr>
      <vt:lpstr>Appointments</vt:lpstr>
      <vt:lpstr>Promotions – Yearly Cycle</vt:lpstr>
      <vt:lpstr>Promotions - Yearly Cycle</vt:lpstr>
      <vt:lpstr>Preparing for Promotion</vt:lpstr>
      <vt:lpstr>The Promotion Package</vt:lpstr>
      <vt:lpstr>Educator’s Portfolio</vt:lpstr>
      <vt:lpstr>Research Portfolio</vt:lpstr>
      <vt:lpstr>Third Year Reviews</vt:lpstr>
      <vt:lpstr>Third Year Reviews</vt:lpstr>
      <vt:lpstr>What to do  During the Years?</vt:lpstr>
      <vt:lpstr>Office of Faculty Affairs</vt:lpstr>
      <vt:lpstr>Mentoring</vt:lpstr>
      <vt:lpstr>Mentoring</vt:lpstr>
      <vt:lpstr>Mentoring</vt:lpstr>
      <vt:lpstr>Questions?</vt:lpstr>
    </vt:vector>
  </TitlesOfParts>
  <Company>University of Michigan Medical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School  Academic Overview </dc:title>
  <dc:creator>Bertoia, Karen</dc:creator>
  <cp:lastModifiedBy>Nicholas Lukacs</cp:lastModifiedBy>
  <cp:revision>28</cp:revision>
  <dcterms:created xsi:type="dcterms:W3CDTF">2012-07-17T13:10:31Z</dcterms:created>
  <dcterms:modified xsi:type="dcterms:W3CDTF">2013-11-26T20:03:03Z</dcterms:modified>
</cp:coreProperties>
</file>