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69" r:id="rId10"/>
    <p:sldId id="283" r:id="rId11"/>
    <p:sldId id="288" r:id="rId12"/>
    <p:sldId id="284" r:id="rId13"/>
    <p:sldId id="287" r:id="rId14"/>
    <p:sldId id="281" r:id="rId15"/>
    <p:sldId id="264" r:id="rId16"/>
    <p:sldId id="272" r:id="rId17"/>
    <p:sldId id="285" r:id="rId18"/>
    <p:sldId id="286" r:id="rId19"/>
    <p:sldId id="291" r:id="rId20"/>
    <p:sldId id="292" r:id="rId21"/>
    <p:sldId id="263" r:id="rId22"/>
    <p:sldId id="289" r:id="rId23"/>
    <p:sldId id="29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0000FF"/>
    <a:srgbClr val="99FF99"/>
    <a:srgbClr val="0080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5" autoAdjust="0"/>
  </p:normalViewPr>
  <p:slideViewPr>
    <p:cSldViewPr>
      <p:cViewPr>
        <p:scale>
          <a:sx n="68" d="100"/>
          <a:sy n="68" d="100"/>
        </p:scale>
        <p:origin x="-49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D82808-95A6-4622-A088-D3A262CAB43D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A70ED3-AE8E-4B4F-995D-8C330B0CF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4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FFCC">
                  <a:gamma/>
                  <a:tint val="24314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129" name="Picture 9" descr="thumb_UMHSLogoC-solidblu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019800"/>
            <a:ext cx="952500" cy="695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2012 </a:t>
            </a:r>
            <a:r>
              <a:rPr lang="en-US" dirty="0" smtClean="0"/>
              <a:t>Faculty Satisfaction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Overview </a:t>
            </a:r>
            <a:r>
              <a:rPr lang="en-US" dirty="0" smtClean="0"/>
              <a:t>and </a:t>
            </a:r>
            <a:r>
              <a:rPr lang="en-US" dirty="0" smtClean="0"/>
              <a:t>Results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Related to </a:t>
            </a:r>
            <a:r>
              <a:rPr lang="en-US" dirty="0" smtClean="0">
                <a:solidFill>
                  <a:srgbClr val="7030A0"/>
                </a:solidFill>
              </a:rPr>
              <a:t>Clinical Practice </a:t>
            </a:r>
            <a:r>
              <a:rPr lang="en-US" dirty="0" smtClean="0"/>
              <a:t>Show Improvement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212959"/>
              </p:ext>
            </p:extLst>
          </p:nvPr>
        </p:nvGraphicFramePr>
        <p:xfrm>
          <a:off x="990599" y="1752600"/>
          <a:ext cx="7772400" cy="2819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9491"/>
                <a:gridCol w="255529"/>
                <a:gridCol w="819345"/>
                <a:gridCol w="819345"/>
                <a:gridCol w="819345"/>
                <a:gridCol w="819345"/>
              </a:tblGrid>
              <a:tr h="2830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830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[n=1471]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[n=1231]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[n=1313]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[n=1169]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Q15 Clerical support in the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60.6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66.5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68.0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Q16 Nursing support in clinical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72.5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70.1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Q17 Support provided by medical assistants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71.6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73.6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72.3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553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Q18 Timeliness of diagnostic tests and procedures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62.3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69.0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75.6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74.0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Q19 Timeliness of the transcriptions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79.7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82.8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83.9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83.0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Q20 Patient scheduling in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55.6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62.0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67.2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61.8* </a:t>
                      </a:r>
                      <a:endParaRPr lang="en-US" sz="16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2830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Q21 Leadership of the ACU’s medical director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N/A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71.9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69.4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6600" y="480060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Significant Decline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Faculty Involved with Research Activities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06135"/>
              </p:ext>
            </p:extLst>
          </p:nvPr>
        </p:nvGraphicFramePr>
        <p:xfrm>
          <a:off x="1219199" y="1828802"/>
          <a:ext cx="6172201" cy="3155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3347"/>
                <a:gridCol w="1615760"/>
                <a:gridCol w="1664232"/>
                <a:gridCol w="1728862"/>
              </a:tblGrid>
              <a:tr h="6739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Research Are you involved in research-related activities?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00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Wave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Yes, and I spend a majority of my time on research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Yes, but research does not take a majority of my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No, I am not involved in any research-related activities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045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2006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41.3%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40.7%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18.0%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045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2008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39.8%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42.9%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17.3%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045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2010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41.7%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43.7%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14.6%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045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2012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36.3%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47.2%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16.5%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1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Related to </a:t>
            </a:r>
            <a:r>
              <a:rPr lang="en-US" dirty="0" smtClean="0">
                <a:solidFill>
                  <a:srgbClr val="0000FF"/>
                </a:solidFill>
              </a:rPr>
              <a:t>Research</a:t>
            </a:r>
            <a:r>
              <a:rPr lang="en-US" dirty="0" smtClean="0"/>
              <a:t> Show Improvement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61891"/>
              </p:ext>
            </p:extLst>
          </p:nvPr>
        </p:nvGraphicFramePr>
        <p:xfrm>
          <a:off x="838200" y="1676400"/>
          <a:ext cx="7848600" cy="4122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2400"/>
                <a:gridCol w="1066800"/>
                <a:gridCol w="990600"/>
                <a:gridCol w="838200"/>
                <a:gridCol w="915959"/>
                <a:gridCol w="74641"/>
              </a:tblGrid>
              <a:tr h="317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8831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[n=1471]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[n=1231]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[n=1313]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[n=1169]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Wingdings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Q23 Administrative support for managing grants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66.3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71.1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Q24 Guidance with writing grants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54.6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54.8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58.5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60.3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51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Q25 Timeliness of IRB/E-Research review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51.7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smtClean="0">
                          <a:effectLst/>
                        </a:rPr>
                        <a:t>56.8*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Q26 Amount of research laboratory space available to you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60.7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63.7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64.6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smtClean="0">
                          <a:effectLst/>
                        </a:rPr>
                        <a:t>70.2*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Q27 Relevance of available biomedical research cores to your research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69.2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67.2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68.1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smtClean="0">
                          <a:effectLst/>
                        </a:rPr>
                        <a:t>71.9*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Q28 UCUCA reviews of applications for the use of animals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60.4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53.6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61.3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64.7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9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Q29 ULAM’s care for your animals, considering your scientific objectives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67.9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70.1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71.8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smtClean="0">
                          <a:effectLst/>
                        </a:rPr>
                        <a:t>76.2*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57600" y="6019800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Significant Increase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Preferences:  In the Last 30 Days, Did You Read: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50377"/>
              </p:ext>
            </p:extLst>
          </p:nvPr>
        </p:nvGraphicFramePr>
        <p:xfrm>
          <a:off x="1524000" y="2133601"/>
          <a:ext cx="6553200" cy="2760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9539"/>
                <a:gridCol w="943661"/>
              </a:tblGrid>
              <a:tr h="295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Informal conversations with other faculty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 System headlines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Asking questions at meetings (e.g., department meetings, faculty meetings, etc.)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Private communication with chair or division leader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The Dean’s Quarterly Update (sent to all faculty via email toward the end of each quarter)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Reading the Medical School’s webpage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27%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215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Questions that Best Predict Overall Satisfaction (Based on 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My department chair addresses faculty </a:t>
            </a:r>
            <a:r>
              <a:rPr lang="en-US" sz="2800" dirty="0" smtClean="0">
                <a:solidFill>
                  <a:srgbClr val="0000FF"/>
                </a:solidFill>
              </a:rPr>
              <a:t>concerns</a:t>
            </a:r>
          </a:p>
          <a:p>
            <a:r>
              <a:rPr lang="en-US" sz="2800" dirty="0">
                <a:solidFill>
                  <a:srgbClr val="0000FF"/>
                </a:solidFill>
              </a:rPr>
              <a:t>I am satisfied with how I am being </a:t>
            </a:r>
            <a:r>
              <a:rPr lang="en-US" sz="2800" dirty="0" smtClean="0">
                <a:solidFill>
                  <a:srgbClr val="0000FF"/>
                </a:solidFill>
              </a:rPr>
              <a:t>mentored</a:t>
            </a:r>
          </a:p>
          <a:p>
            <a:r>
              <a:rPr lang="en-US" sz="2800" dirty="0">
                <a:solidFill>
                  <a:srgbClr val="0000FF"/>
                </a:solidFill>
              </a:rPr>
              <a:t>My department chair sets reasonable </a:t>
            </a:r>
            <a:r>
              <a:rPr lang="en-US" sz="2800" dirty="0" smtClean="0">
                <a:solidFill>
                  <a:srgbClr val="0000FF"/>
                </a:solidFill>
              </a:rPr>
              <a:t>expectations</a:t>
            </a:r>
          </a:p>
          <a:p>
            <a:r>
              <a:rPr lang="en-US" sz="2800" dirty="0">
                <a:solidFill>
                  <a:srgbClr val="0000FF"/>
                </a:solidFill>
              </a:rPr>
              <a:t>My department chair advocates for my career </a:t>
            </a:r>
            <a:r>
              <a:rPr lang="en-US" sz="2800" dirty="0" smtClean="0">
                <a:solidFill>
                  <a:srgbClr val="0000FF"/>
                </a:solidFill>
              </a:rPr>
              <a:t>growth</a:t>
            </a:r>
          </a:p>
          <a:p>
            <a:r>
              <a:rPr lang="en-US" sz="2800" dirty="0">
                <a:solidFill>
                  <a:srgbClr val="0000FF"/>
                </a:solidFill>
              </a:rPr>
              <a:t>My department chair provides appropriate leadership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Overall Job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Existence of Mentor (formally or informally):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71.5% of valid responses were “yes”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Overall job satisfaction:  73.9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28.5% of valid responses were “no”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Overall job satisfaction:  58.2</a:t>
            </a:r>
          </a:p>
          <a:p>
            <a:pPr lvl="1"/>
            <a:r>
              <a:rPr lang="en-US" dirty="0" smtClean="0"/>
              <a:t>Difference:  15.7 points; a statistically significant difference</a:t>
            </a:r>
          </a:p>
          <a:p>
            <a:pPr lvl="1"/>
            <a:r>
              <a:rPr lang="en-US" dirty="0" smtClean="0"/>
              <a:t>(126 respondents did not answer the question)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087"/>
              </p:ext>
            </p:extLst>
          </p:nvPr>
        </p:nvGraphicFramePr>
        <p:xfrm>
          <a:off x="1143000" y="1447800"/>
          <a:ext cx="7086600" cy="4710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0"/>
                <a:gridCol w="1752600"/>
                <a:gridCol w="1676400"/>
              </a:tblGrid>
              <a:tr h="44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Percent</a:t>
                      </a:r>
                      <a:r>
                        <a:rPr lang="en-US" sz="1600" b="1" baseline="0" dirty="0" smtClean="0">
                          <a:effectLst/>
                        </a:rPr>
                        <a:t> of those who answered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Instructional track only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395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38.5%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Clinical track only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431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42.0%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Research track only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13.4%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Instructional and Research tracks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1.3%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 Other (Lecturer/Clinical Lecturer)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4.9%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</a:t>
                      </a:r>
                      <a:r>
                        <a:rPr lang="en-US" sz="1600" dirty="0" smtClean="0">
                          <a:effectLst/>
                        </a:rPr>
                        <a:t>Responses to this Q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1027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100.0%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1201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(142 respondents did not answer this question)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Faculty by Track </a:t>
            </a:r>
            <a:br>
              <a:rPr lang="en-US" dirty="0" smtClean="0"/>
            </a:br>
            <a:r>
              <a:rPr lang="en-US" dirty="0" smtClean="0"/>
              <a:t>(Self-Reported)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Differences Between 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Overall Job Satisfaction (clinical track lower)</a:t>
            </a:r>
          </a:p>
          <a:p>
            <a:pPr lvl="0"/>
            <a:r>
              <a:rPr lang="en-US" dirty="0"/>
              <a:t>Career Management and Mentorship (instructional track higher, research track lower</a:t>
            </a:r>
          </a:p>
          <a:p>
            <a:pPr lvl="0"/>
            <a:r>
              <a:rPr lang="en-US" dirty="0"/>
              <a:t>Colleagues and Collaboration (instructional track higher, clinical and research tracks lower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Differences Between Tracks</a:t>
            </a:r>
            <a:r>
              <a:rPr lang="en-US" baseline="0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Compensation </a:t>
            </a:r>
            <a:r>
              <a:rPr lang="en-US" dirty="0" smtClean="0"/>
              <a:t>(Instructional track higher than research track, which is higher than clinical track)</a:t>
            </a:r>
            <a:endParaRPr lang="en-US" dirty="0"/>
          </a:p>
          <a:p>
            <a:pPr lvl="0"/>
            <a:r>
              <a:rPr lang="en-US" dirty="0"/>
              <a:t>Future Intentions (instructional and clinical tracks </a:t>
            </a:r>
            <a:r>
              <a:rPr lang="en-US" dirty="0" smtClean="0"/>
              <a:t>higher than </a:t>
            </a:r>
            <a:r>
              <a:rPr lang="en-US" dirty="0"/>
              <a:t>research </a:t>
            </a:r>
            <a:r>
              <a:rPr lang="en-US" dirty="0" smtClean="0"/>
              <a:t>track)</a:t>
            </a:r>
            <a:endParaRPr lang="en-US" dirty="0"/>
          </a:p>
          <a:p>
            <a:pPr lvl="0"/>
            <a:r>
              <a:rPr lang="en-US" dirty="0"/>
              <a:t>Leadership (instructional, lecturer/clinical lecturer tracks higher than others)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Differences Between Tracks</a:t>
            </a:r>
            <a:r>
              <a:rPr lang="en-US" baseline="0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Care and Clinical Activities (lecturer/clinical lecturer track higher than others)</a:t>
            </a:r>
          </a:p>
          <a:p>
            <a:pPr lvl="0"/>
            <a:r>
              <a:rPr lang="en-US" dirty="0" smtClean="0"/>
              <a:t>Research </a:t>
            </a:r>
            <a:r>
              <a:rPr lang="en-US" dirty="0"/>
              <a:t>activities </a:t>
            </a:r>
            <a:r>
              <a:rPr lang="en-US" dirty="0" smtClean="0"/>
              <a:t>(clinical </a:t>
            </a:r>
            <a:r>
              <a:rPr lang="en-US" dirty="0"/>
              <a:t>tracks </a:t>
            </a:r>
            <a:r>
              <a:rPr lang="en-US" dirty="0" smtClean="0"/>
              <a:t>lower than others) </a:t>
            </a:r>
            <a:endParaRPr lang="en-US" dirty="0"/>
          </a:p>
          <a:p>
            <a:pPr lvl="0"/>
            <a:r>
              <a:rPr lang="en-US" dirty="0"/>
              <a:t>Satisfaction with mentoring (clinical track low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Satisfaction Survey—Fast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administered periodically; since 2006, every two years (October-November)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Current survey developed internally (in 2006);  no external benchmarks</a:t>
            </a:r>
          </a:p>
          <a:p>
            <a:r>
              <a:rPr lang="en-US" dirty="0" smtClean="0"/>
              <a:t>Office of Faculty Affairs and UMHS Quality Improvement work together to design, maintain, administer survey, and to analyze,</a:t>
            </a:r>
            <a:r>
              <a:rPr lang="en-US" baseline="0" dirty="0" smtClean="0"/>
              <a:t> compile, and report results.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Differences Between Tracks</a:t>
            </a:r>
            <a:r>
              <a:rPr lang="en-US" baseline="0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Teaching and Organizational Service (instructional track higher, research track lower)</a:t>
            </a:r>
          </a:p>
          <a:p>
            <a:pPr lvl="0"/>
            <a:r>
              <a:rPr lang="en-US" dirty="0" smtClean="0"/>
              <a:t>Work-life </a:t>
            </a:r>
            <a:r>
              <a:rPr lang="en-US" dirty="0"/>
              <a:t>balance (instructional track higher, clinical track low, research track in the middle)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Results is coordinated through the Office of Faculty Affairs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Activities by Track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10702"/>
              </p:ext>
            </p:extLst>
          </p:nvPr>
        </p:nvGraphicFramePr>
        <p:xfrm>
          <a:off x="1752600" y="2209800"/>
          <a:ext cx="5334000" cy="2651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2810"/>
                <a:gridCol w="1149569"/>
                <a:gridCol w="1011621"/>
              </a:tblGrid>
              <a:tr h="580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Are You Involved in Clinical Activities?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Faculty Appointment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Instructional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71%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Clinical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97%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Research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85%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Instructional and Research tracks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62%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Other (Lecturer/Clinical Lecturer)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92%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5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75%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25%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Activities by Track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992322"/>
              </p:ext>
            </p:extLst>
          </p:nvPr>
        </p:nvGraphicFramePr>
        <p:xfrm>
          <a:off x="990600" y="1958634"/>
          <a:ext cx="7219949" cy="3451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3368"/>
                <a:gridCol w="1435900"/>
                <a:gridCol w="1496572"/>
                <a:gridCol w="1274109"/>
              </a:tblGrid>
              <a:tr h="287606"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Are You Involved in Research Activities?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Faculty Appointment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Yes, and I spend a majority of my time on research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Yes, but research does not take a majority of my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No, I am not involved in any research-related activities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Instructional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55%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Clinical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67%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Research track 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12%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Instructional and Research tracks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62%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Other (Lecturer/Clinical Lecturer)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28%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36%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6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37%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47%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</a:rPr>
                        <a:t>16%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6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Data collection online using Qualtrics survey platform</a:t>
            </a:r>
          </a:p>
          <a:p>
            <a:r>
              <a:rPr lang="en-US" dirty="0" smtClean="0"/>
              <a:t>Survey is anonymous</a:t>
            </a:r>
          </a:p>
          <a:p>
            <a:r>
              <a:rPr lang="en-US" dirty="0" smtClean="0"/>
              <a:t>Within survey, faculty self-classify themselves by their: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Clinical Department (and division for larger departments)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Current Status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ACU, if clinical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Other Demographics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Survey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is “modular” in design:</a:t>
            </a:r>
          </a:p>
          <a:p>
            <a:pPr lvl="1"/>
            <a:r>
              <a:rPr lang="en-US" dirty="0" smtClean="0"/>
              <a:t>Some common questions for all faculty</a:t>
            </a:r>
          </a:p>
          <a:p>
            <a:pPr lvl="1"/>
            <a:r>
              <a:rPr lang="en-US" dirty="0" smtClean="0"/>
              <a:t>Some exclusive questions limited to clinical and research activities, based on faculty self-identification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Survey Topics 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Leadership (Dean’s Office, Department Chairs, Division Chiefs, Administrators)</a:t>
            </a:r>
          </a:p>
          <a:p>
            <a:r>
              <a:rPr lang="en-US" sz="2400" dirty="0" smtClean="0"/>
              <a:t>Colleagues (respect and support)</a:t>
            </a:r>
          </a:p>
          <a:p>
            <a:r>
              <a:rPr lang="en-US" sz="2400" dirty="0" smtClean="0"/>
              <a:t>Satisfaction with </a:t>
            </a:r>
            <a:r>
              <a:rPr lang="en-US" sz="2400" dirty="0" smtClean="0">
                <a:solidFill>
                  <a:srgbClr val="0000FF"/>
                </a:solidFill>
              </a:rPr>
              <a:t>clinical</a:t>
            </a:r>
            <a:r>
              <a:rPr lang="en-US" sz="2400" dirty="0" smtClean="0"/>
              <a:t> practice (</a:t>
            </a:r>
            <a:r>
              <a:rPr lang="en-US" sz="2400" dirty="0" smtClean="0">
                <a:solidFill>
                  <a:srgbClr val="7030A0"/>
                </a:solidFill>
              </a:rPr>
              <a:t>modular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Satisfaction with </a:t>
            </a:r>
            <a:r>
              <a:rPr lang="en-US" sz="2400" dirty="0" smtClean="0">
                <a:solidFill>
                  <a:srgbClr val="0000FF"/>
                </a:solidFill>
              </a:rPr>
              <a:t>research-related</a:t>
            </a:r>
            <a:r>
              <a:rPr lang="en-US" sz="2400" dirty="0" smtClean="0"/>
              <a:t> activities (</a:t>
            </a:r>
            <a:r>
              <a:rPr lang="en-US" sz="2400" dirty="0" smtClean="0">
                <a:solidFill>
                  <a:srgbClr val="7030A0"/>
                </a:solidFill>
              </a:rPr>
              <a:t>modular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Teaching, organizational service experiences</a:t>
            </a:r>
          </a:p>
          <a:p>
            <a:r>
              <a:rPr lang="en-US" sz="2400" dirty="0" smtClean="0"/>
              <a:t>Mentorship, career management, work-life balance</a:t>
            </a:r>
          </a:p>
          <a:p>
            <a:r>
              <a:rPr lang="en-US" sz="2400" dirty="0" smtClean="0"/>
              <a:t>Awareness of salary/benefits competitiveness</a:t>
            </a:r>
          </a:p>
          <a:p>
            <a:r>
              <a:rPr lang="en-US" sz="2400" dirty="0" smtClean="0"/>
              <a:t>Overall job satisfaction, self-reported measures of likelihood of retention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Overview of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532232"/>
              </p:ext>
            </p:extLst>
          </p:nvPr>
        </p:nvGraphicFramePr>
        <p:xfrm>
          <a:off x="1371601" y="838200"/>
          <a:ext cx="6172199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90599"/>
                <a:gridCol w="1143000"/>
                <a:gridCol w="1219200"/>
                <a:gridCol w="1447800"/>
              </a:tblGrid>
              <a:tr h="3627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626157">
                <a:tc>
                  <a:txBody>
                    <a:bodyPr/>
                    <a:lstStyle/>
                    <a:p>
                      <a:r>
                        <a:rPr lang="en-US" dirty="0" smtClean="0"/>
                        <a:t>Total Responses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N=1471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N=1169</a:t>
                      </a:r>
                      <a:endParaRPr lang="en-US" dirty="0"/>
                    </a:p>
                  </a:txBody>
                  <a:tcPr/>
                </a:tc>
              </a:tr>
              <a:tr h="1162863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Job Satisfaction (0-100 Scale)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68.3*</a:t>
                      </a:r>
                      <a:endParaRPr lang="en-US" b="1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2236275"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 with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Quality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of Patient Care </a:t>
                      </a:r>
                      <a:r>
                        <a:rPr lang="en-US" baseline="0" dirty="0" smtClean="0"/>
                        <a:t>[Faculty Are] Able to Provide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77.8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75.5*</a:t>
                      </a:r>
                      <a:endParaRPr lang="en-US" b="1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1162863"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 with Quality of 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71.6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609600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Significant Decline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707402"/>
              </p:ext>
            </p:extLst>
          </p:nvPr>
        </p:nvGraphicFramePr>
        <p:xfrm>
          <a:off x="609600" y="1447800"/>
          <a:ext cx="6629398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957"/>
                <a:gridCol w="966155"/>
                <a:gridCol w="1220406"/>
                <a:gridCol w="1534940"/>
                <a:gridCol w="15349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Responses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N=1471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N=1169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Had to Do it All Over, Would Choose to Work at UMHS Again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75.0*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Likelihood of</a:t>
                      </a:r>
                      <a:r>
                        <a:rPr lang="en-US" baseline="0" dirty="0" smtClean="0"/>
                        <a:t> Looking For Another Appt Outside UMHS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00" y="609600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Significant Decline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Changes:  2010 to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390477"/>
              </p:ext>
            </p:extLst>
          </p:nvPr>
        </p:nvGraphicFramePr>
        <p:xfrm>
          <a:off x="1219200" y="1219200"/>
          <a:ext cx="7299960" cy="511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990"/>
                <a:gridCol w="1824990"/>
                <a:gridCol w="1824990"/>
                <a:gridCol w="1824990"/>
              </a:tblGrid>
              <a:tr h="13648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Question Group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Number of Survey items with Significant Decline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Unchanged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Number of Survey Items With Significant Improvements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155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Satisfaction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690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Leadership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7278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Colleagues/</a:t>
                      </a:r>
                    </a:p>
                    <a:p>
                      <a:r>
                        <a:rPr lang="en-US" sz="1400" dirty="0" smtClean="0"/>
                        <a:t>Collaboration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7278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Patient Care/</a:t>
                      </a:r>
                    </a:p>
                    <a:p>
                      <a:r>
                        <a:rPr lang="en-US" sz="1400" dirty="0" smtClean="0"/>
                        <a:t>Clinical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690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Research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155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Teaching/</a:t>
                      </a:r>
                    </a:p>
                    <a:p>
                      <a:r>
                        <a:rPr lang="en-US" sz="1400" dirty="0" smtClean="0"/>
                        <a:t>Org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155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Mentor/Career/ Work-Life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Faculty Involved with Clinical Activities</a:t>
            </a: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16836"/>
              </p:ext>
            </p:extLst>
          </p:nvPr>
        </p:nvGraphicFramePr>
        <p:xfrm>
          <a:off x="2438400" y="1752600"/>
          <a:ext cx="46482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3711"/>
                <a:gridCol w="2754489"/>
              </a:tblGrid>
              <a:tr h="701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Wave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Percent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01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2006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71.2%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1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2008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74.2%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1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2010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73.0%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701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2012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75.6%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HHC Quality Improvement">
  <a:themeElements>
    <a:clrScheme name="UMHHC Quality Improv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HHC Quality Improvement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HHC Quality Improv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HHC Quality Improv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HHC Quality Improv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HHC Quality Improv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HHC Quality Improv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HHC Quality Improv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HHC Quality Improv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EmpEng EDF 5.21.10 final DEFERRED FULL</Template>
  <TotalTime>808</TotalTime>
  <Words>1233</Words>
  <Application>Microsoft Office PowerPoint</Application>
  <PresentationFormat>On-screen Show (4:3)</PresentationFormat>
  <Paragraphs>366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UMHHC Quality Improvement</vt:lpstr>
      <vt:lpstr> 2012 Faculty Satisfaction Survey</vt:lpstr>
      <vt:lpstr>Faculty Satisfaction Survey—Fast Facts</vt:lpstr>
      <vt:lpstr>Survey Administration</vt:lpstr>
      <vt:lpstr>General Survey Design</vt:lpstr>
      <vt:lpstr>General Survey Topics Rated</vt:lpstr>
      <vt:lpstr>Overview of Results</vt:lpstr>
      <vt:lpstr>Overview of Results</vt:lpstr>
      <vt:lpstr>Significant Changes:  2010 to 2012</vt:lpstr>
      <vt:lpstr>Faculty Involved with Clinical Activities</vt:lpstr>
      <vt:lpstr>Measures Related to Clinical Practice Show Improvement </vt:lpstr>
      <vt:lpstr>Faculty Involved with Research Activities</vt:lpstr>
      <vt:lpstr>Measures Related to Research Show Improvement</vt:lpstr>
      <vt:lpstr>Communication Preferences:  In the Last 30 Days, Did You Read:</vt:lpstr>
      <vt:lpstr>Questions that Best Predict Overall Satisfaction (Based on Data)</vt:lpstr>
      <vt:lpstr>Factors Influencing Overall Job Satisfaction</vt:lpstr>
      <vt:lpstr>Distribution of Faculty by Track  (Self-Reported)</vt:lpstr>
      <vt:lpstr>Differences Between Tracks</vt:lpstr>
      <vt:lpstr>Differences Between Tracks (Cont.)</vt:lpstr>
      <vt:lpstr>Differences Between Tracks (Cont.)</vt:lpstr>
      <vt:lpstr>Differences Between Tracks (Cont.)</vt:lpstr>
      <vt:lpstr>Distribution of Results</vt:lpstr>
      <vt:lpstr>Clinical Activities by Track</vt:lpstr>
      <vt:lpstr>Research Activities by Track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2010 Faculty Satisfaction Survey</dc:title>
  <dc:creator/>
  <cp:lastModifiedBy>cjarema</cp:lastModifiedBy>
  <cp:revision>90</cp:revision>
  <cp:lastPrinted>2013-05-28T14:00:32Z</cp:lastPrinted>
  <dcterms:created xsi:type="dcterms:W3CDTF">2006-08-16T00:00:00Z</dcterms:created>
  <dcterms:modified xsi:type="dcterms:W3CDTF">2013-07-08T15:54:40Z</dcterms:modified>
</cp:coreProperties>
</file>