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6"/>
  </p:notesMasterIdLst>
  <p:sldIdLst>
    <p:sldId id="256" r:id="rId2"/>
    <p:sldId id="343" r:id="rId3"/>
    <p:sldId id="335" r:id="rId4"/>
    <p:sldId id="337" r:id="rId5"/>
    <p:sldId id="258" r:id="rId6"/>
    <p:sldId id="259" r:id="rId7"/>
    <p:sldId id="261" r:id="rId8"/>
    <p:sldId id="262" r:id="rId9"/>
    <p:sldId id="263" r:id="rId10"/>
    <p:sldId id="264" r:id="rId11"/>
    <p:sldId id="265" r:id="rId12"/>
    <p:sldId id="357" r:id="rId13"/>
    <p:sldId id="355" r:id="rId14"/>
    <p:sldId id="333" r:id="rId15"/>
    <p:sldId id="317" r:id="rId16"/>
    <p:sldId id="316" r:id="rId17"/>
    <p:sldId id="319" r:id="rId18"/>
    <p:sldId id="350" r:id="rId19"/>
    <p:sldId id="292" r:id="rId20"/>
    <p:sldId id="294" r:id="rId21"/>
    <p:sldId id="289" r:id="rId22"/>
    <p:sldId id="324" r:id="rId23"/>
    <p:sldId id="290" r:id="rId24"/>
    <p:sldId id="287" r:id="rId25"/>
    <p:sldId id="318" r:id="rId26"/>
    <p:sldId id="320" r:id="rId27"/>
    <p:sldId id="272" r:id="rId28"/>
    <p:sldId id="269" r:id="rId29"/>
    <p:sldId id="358" r:id="rId30"/>
    <p:sldId id="342" r:id="rId31"/>
    <p:sldId id="345" r:id="rId32"/>
    <p:sldId id="332" r:id="rId33"/>
    <p:sldId id="326" r:id="rId34"/>
    <p:sldId id="329" r:id="rId35"/>
    <p:sldId id="321" r:id="rId36"/>
    <p:sldId id="346" r:id="rId37"/>
    <p:sldId id="348" r:id="rId38"/>
    <p:sldId id="349" r:id="rId39"/>
    <p:sldId id="296" r:id="rId40"/>
    <p:sldId id="347" r:id="rId41"/>
    <p:sldId id="328" r:id="rId42"/>
    <p:sldId id="352" r:id="rId43"/>
    <p:sldId id="359" r:id="rId44"/>
    <p:sldId id="35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11" autoAdjust="0"/>
  </p:normalViewPr>
  <p:slideViewPr>
    <p:cSldViewPr>
      <p:cViewPr varScale="1">
        <p:scale>
          <a:sx n="55" d="100"/>
          <a:sy n="55" d="100"/>
        </p:scale>
        <p:origin x="-180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A454BC-1D42-4AF8-AA1C-BEC113D30CC9}" type="datetimeFigureOut">
              <a:rPr lang="en-US" smtClean="0"/>
              <a:t>2/20/2012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9C57BA-C118-4CCE-8BAD-032A610917B5}" type="slidenum">
              <a:rPr lang="en-US" smtClean="0"/>
              <a:t>‹#›</a:t>
            </a:fld>
            <a:endParaRPr lang="en-US"/>
          </a:p>
        </p:txBody>
      </p:sp>
    </p:spTree>
    <p:extLst>
      <p:ext uri="{BB962C8B-B14F-4D97-AF65-F5344CB8AC3E}">
        <p14:creationId xmlns:p14="http://schemas.microsoft.com/office/powerpoint/2010/main" val="270732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3</a:t>
            </a:fld>
            <a:endParaRPr lang="en-US" dirty="0"/>
          </a:p>
        </p:txBody>
      </p:sp>
    </p:spTree>
    <p:extLst>
      <p:ext uri="{BB962C8B-B14F-4D97-AF65-F5344CB8AC3E}">
        <p14:creationId xmlns:p14="http://schemas.microsoft.com/office/powerpoint/2010/main" val="926853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can</a:t>
            </a:r>
            <a:r>
              <a:rPr lang="en-US" baseline="0" dirty="0" smtClean="0"/>
              <a:t> the two  be differentiated?  Primarily it is based upon the morphology seen on H&amp;E.</a:t>
            </a:r>
          </a:p>
          <a:p>
            <a:r>
              <a:rPr lang="en-US" baseline="0" dirty="0" smtClean="0"/>
              <a:t>Immunohistochemistry is not utilized in the differential</a:t>
            </a:r>
          </a:p>
          <a:p>
            <a:r>
              <a:rPr lang="en-US" baseline="0" dirty="0" smtClean="0"/>
              <a:t>Both micropapillary and conventional </a:t>
            </a:r>
            <a:r>
              <a:rPr lang="en-US" baseline="0" dirty="0" err="1" smtClean="0"/>
              <a:t>urothelial</a:t>
            </a:r>
            <a:r>
              <a:rPr lang="en-US" baseline="0" dirty="0" smtClean="0"/>
              <a:t> carcinoma are CK 7 positive and show variable CK 20 expression.</a:t>
            </a:r>
          </a:p>
          <a:p>
            <a:r>
              <a:rPr lang="en-US" baseline="0" dirty="0" smtClean="0"/>
              <a:t>Initially staining MUC1 and CA-125  were thought to be specific for micropapillary differentiation however additional studies did not support that </a:t>
            </a:r>
            <a:r>
              <a:rPr lang="en-US" baseline="0" dirty="0" smtClean="0"/>
              <a:t>observation and as it lacked specificity as morphologically conventional </a:t>
            </a:r>
            <a:r>
              <a:rPr lang="en-US" baseline="0" dirty="0" err="1" smtClean="0"/>
              <a:t>urothelial</a:t>
            </a:r>
            <a:r>
              <a:rPr lang="en-US" baseline="0" dirty="0" smtClean="0"/>
              <a:t> carcinoma can also express those </a:t>
            </a:r>
            <a:r>
              <a:rPr lang="en-US" baseline="0" dirty="0" err="1" smtClean="0"/>
              <a:t>markers.There</a:t>
            </a:r>
            <a:r>
              <a:rPr lang="en-US" baseline="0" dirty="0" smtClean="0"/>
              <a:t> </a:t>
            </a:r>
            <a:r>
              <a:rPr lang="en-US" baseline="0" dirty="0" smtClean="0"/>
              <a:t>maybe utility in Her2 expression however it is not yet utilized on a clinical basis</a:t>
            </a:r>
          </a:p>
          <a:p>
            <a:endParaRPr lang="en-US" baseline="0" dirty="0" smtClean="0"/>
          </a:p>
          <a:p>
            <a:endParaRPr lang="en-US" baseline="0" dirty="0" smtClean="0"/>
          </a:p>
          <a:p>
            <a:r>
              <a:rPr lang="en-US" baseline="0" dirty="0" smtClean="0"/>
              <a:t> for </a:t>
            </a:r>
            <a:r>
              <a:rPr lang="en-US" dirty="0" smtClean="0"/>
              <a:t>Lopez</a:t>
            </a:r>
            <a:r>
              <a:rPr lang="en-US" baseline="0" dirty="0" smtClean="0"/>
              <a:t> </a:t>
            </a:r>
            <a:r>
              <a:rPr lang="en-US" baseline="0" dirty="0" err="1" smtClean="0"/>
              <a:t>beltran</a:t>
            </a:r>
            <a:r>
              <a:rPr lang="en-US" baseline="0" dirty="0" smtClean="0"/>
              <a:t> A, </a:t>
            </a:r>
            <a:r>
              <a:rPr lang="en-US" baseline="0" dirty="0" err="1" smtClean="0"/>
              <a:t>Montrioni</a:t>
            </a:r>
            <a:r>
              <a:rPr lang="en-US" baseline="0" dirty="0" smtClean="0"/>
              <a:t> R, Cheng L et al Invasive micropapillary of the urinary bladder. Hum </a:t>
            </a:r>
            <a:r>
              <a:rPr lang="en-US" baseline="0" dirty="0" err="1" smtClean="0"/>
              <a:t>Pathol</a:t>
            </a:r>
            <a:r>
              <a:rPr lang="en-US" baseline="0" dirty="0" smtClean="0"/>
              <a:t> 2009. While both conventional </a:t>
            </a:r>
            <a:r>
              <a:rPr lang="en-US" baseline="0" dirty="0" err="1" smtClean="0"/>
              <a:t>urothelial</a:t>
            </a:r>
            <a:r>
              <a:rPr lang="en-US" baseline="0" dirty="0" smtClean="0"/>
              <a:t> and micropapillary are CK7 + with variable 20 expression.  Reports of MUC 1, Her2 and CA-125 expression being specific for MPC were not supported additional studies.</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13</a:t>
            </a:fld>
            <a:endParaRPr lang="en-US"/>
          </a:p>
        </p:txBody>
      </p:sp>
    </p:spTree>
    <p:extLst>
      <p:ext uri="{BB962C8B-B14F-4D97-AF65-F5344CB8AC3E}">
        <p14:creationId xmlns:p14="http://schemas.microsoft.com/office/powerpoint/2010/main" val="90225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are the morphologic criteria for micropapillary differentiation?  When it was first described it was noted that the in situ and invasive components had different features. The in situ component has delicate </a:t>
            </a:r>
            <a:r>
              <a:rPr lang="en-US" baseline="0" dirty="0" err="1" smtClean="0"/>
              <a:t>filiform</a:t>
            </a:r>
            <a:r>
              <a:rPr lang="en-US" baseline="0" dirty="0" smtClean="0"/>
              <a:t> processes that most often lack a vascular core. When  cut in cross section these </a:t>
            </a:r>
            <a:r>
              <a:rPr lang="en-US" baseline="0" dirty="0" err="1" smtClean="0"/>
              <a:t>filiform</a:t>
            </a:r>
            <a:r>
              <a:rPr lang="en-US" baseline="0" dirty="0" smtClean="0"/>
              <a:t> processes appear as </a:t>
            </a:r>
            <a:r>
              <a:rPr lang="en-US" baseline="0" dirty="0" err="1" smtClean="0"/>
              <a:t>glomeruloid</a:t>
            </a:r>
            <a:r>
              <a:rPr lang="en-US" baseline="0" dirty="0" smtClean="0"/>
              <a:t> bodies</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14</a:t>
            </a:fld>
            <a:endParaRPr lang="en-US"/>
          </a:p>
        </p:txBody>
      </p:sp>
    </p:spTree>
    <p:extLst>
      <p:ext uri="{BB962C8B-B14F-4D97-AF65-F5344CB8AC3E}">
        <p14:creationId xmlns:p14="http://schemas.microsoft.com/office/powerpoint/2010/main" val="305745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a:t>
            </a:r>
            <a:r>
              <a:rPr lang="en-US" baseline="0" dirty="0" smtClean="0"/>
              <a:t> can see an </a:t>
            </a:r>
            <a:r>
              <a:rPr lang="en-US" baseline="0" dirty="0" err="1" smtClean="0"/>
              <a:t>exophytic</a:t>
            </a:r>
            <a:r>
              <a:rPr lang="en-US" baseline="0" dirty="0" smtClean="0"/>
              <a:t> papillary architecture with areas of smaller, more </a:t>
            </a:r>
            <a:r>
              <a:rPr lang="en-US" baseline="0" dirty="0" err="1" smtClean="0"/>
              <a:t>filiform</a:t>
            </a:r>
            <a:r>
              <a:rPr lang="en-US" baseline="0" dirty="0" smtClean="0"/>
              <a:t> </a:t>
            </a:r>
            <a:r>
              <a:rPr lang="en-US" baseline="0" dirty="0" err="1" smtClean="0"/>
              <a:t>processses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15</a:t>
            </a:fld>
            <a:endParaRPr lang="en-US"/>
          </a:p>
        </p:txBody>
      </p:sp>
    </p:spTree>
    <p:extLst>
      <p:ext uri="{BB962C8B-B14F-4D97-AF65-F5344CB8AC3E}">
        <p14:creationId xmlns:p14="http://schemas.microsoft.com/office/powerpoint/2010/main" val="1576448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high</a:t>
            </a:r>
            <a:r>
              <a:rPr lang="en-US" baseline="0" dirty="0" smtClean="0"/>
              <a:t> power you can see they are smaller that the papillae of conventional </a:t>
            </a:r>
            <a:r>
              <a:rPr lang="en-US" baseline="0" dirty="0" err="1" smtClean="0"/>
              <a:t>urothelial</a:t>
            </a:r>
            <a:r>
              <a:rPr lang="en-US" baseline="0" dirty="0" smtClean="0"/>
              <a:t> carcinoma, more delicate and in addition are avascular</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16</a:t>
            </a:fld>
            <a:endParaRPr lang="en-US"/>
          </a:p>
        </p:txBody>
      </p:sp>
    </p:spTree>
    <p:extLst>
      <p:ext uri="{BB962C8B-B14F-4D97-AF65-F5344CB8AC3E}">
        <p14:creationId xmlns:p14="http://schemas.microsoft.com/office/powerpoint/2010/main" val="419929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you can see that when those processes are cut in cross section they appear as </a:t>
            </a:r>
            <a:r>
              <a:rPr lang="en-US" baseline="0" dirty="0" err="1" smtClean="0"/>
              <a:t>glomeruloid</a:t>
            </a:r>
            <a:r>
              <a:rPr lang="en-US" baseline="0" dirty="0" smtClean="0"/>
              <a:t> bodies</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17</a:t>
            </a:fld>
            <a:endParaRPr lang="en-US"/>
          </a:p>
        </p:txBody>
      </p:sp>
    </p:spTree>
    <p:extLst>
      <p:ext uri="{BB962C8B-B14F-4D97-AF65-F5344CB8AC3E}">
        <p14:creationId xmlns:p14="http://schemas.microsoft.com/office/powerpoint/2010/main" val="128045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invasive components the tumor cells form small tight nests which aggregate in stromal retraction spaces or </a:t>
            </a:r>
            <a:r>
              <a:rPr lang="en-US" baseline="0" dirty="0" err="1" smtClean="0"/>
              <a:t>lacunes</a:t>
            </a:r>
            <a:r>
              <a:rPr lang="en-US" baseline="0" dirty="0" smtClean="0"/>
              <a:t>. Many times there is no evidence of a stromal response in the form of </a:t>
            </a:r>
            <a:r>
              <a:rPr lang="en-US" baseline="0" dirty="0" err="1" smtClean="0"/>
              <a:t>desmoplasia</a:t>
            </a:r>
            <a:r>
              <a:rPr lang="en-US" baseline="0" dirty="0" smtClean="0"/>
              <a:t> or marked inflammation.  The small nests with extensive retraction can mimic vascular invasion.  The nuclear features are almost exclusively high grade.  Also unlike papillary serous carcinoma of the ovary that shares many histologic features, </a:t>
            </a:r>
            <a:r>
              <a:rPr lang="en-US" baseline="0" dirty="0" err="1" smtClean="0"/>
              <a:t>psammomatous</a:t>
            </a:r>
            <a:r>
              <a:rPr lang="en-US" baseline="0" dirty="0" smtClean="0"/>
              <a:t> calcifications are almost never present.</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18</a:t>
            </a:fld>
            <a:endParaRPr lang="en-US"/>
          </a:p>
        </p:txBody>
      </p:sp>
    </p:spTree>
    <p:extLst>
      <p:ext uri="{BB962C8B-B14F-4D97-AF65-F5344CB8AC3E}">
        <p14:creationId xmlns:p14="http://schemas.microsoft.com/office/powerpoint/2010/main" val="305745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19</a:t>
            </a:fld>
            <a:endParaRPr lang="en-US"/>
          </a:p>
        </p:txBody>
      </p:sp>
    </p:spTree>
    <p:extLst>
      <p:ext uri="{BB962C8B-B14F-4D97-AF65-F5344CB8AC3E}">
        <p14:creationId xmlns:p14="http://schemas.microsoft.com/office/powerpoint/2010/main" val="2107497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section from a cystectomy the micropapillary carcinoma has invaded through the </a:t>
            </a:r>
            <a:r>
              <a:rPr lang="en-US" baseline="0" dirty="0" err="1" smtClean="0"/>
              <a:t>muscularis</a:t>
            </a:r>
            <a:r>
              <a:rPr lang="en-US" baseline="0" dirty="0" smtClean="0"/>
              <a:t> </a:t>
            </a:r>
            <a:r>
              <a:rPr lang="en-US" baseline="0" dirty="0" err="1" smtClean="0"/>
              <a:t>propria</a:t>
            </a:r>
            <a:r>
              <a:rPr lang="en-US" baseline="0" dirty="0" smtClean="0"/>
              <a:t> and is into the </a:t>
            </a:r>
            <a:r>
              <a:rPr lang="en-US" baseline="0" dirty="0" err="1" smtClean="0"/>
              <a:t>perivesical</a:t>
            </a:r>
            <a:r>
              <a:rPr lang="en-US" baseline="0" dirty="0" smtClean="0"/>
              <a:t> adipose tissue. From this low power picture see that </a:t>
            </a:r>
            <a:r>
              <a:rPr lang="en-US" baseline="0" dirty="0" err="1" smtClean="0"/>
              <a:t>psammomatous</a:t>
            </a:r>
            <a:r>
              <a:rPr lang="en-US" baseline="0" dirty="0" smtClean="0"/>
              <a:t> </a:t>
            </a:r>
            <a:r>
              <a:rPr lang="en-US" baseline="0" dirty="0" err="1" smtClean="0"/>
              <a:t>calicifications</a:t>
            </a:r>
            <a:r>
              <a:rPr lang="en-US" baseline="0" dirty="0" smtClean="0"/>
              <a:t> are not present. And also a stromal response is lacking.</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20</a:t>
            </a:fld>
            <a:endParaRPr lang="en-US"/>
          </a:p>
        </p:txBody>
      </p:sp>
    </p:spTree>
    <p:extLst>
      <p:ext uri="{BB962C8B-B14F-4D97-AF65-F5344CB8AC3E}">
        <p14:creationId xmlns:p14="http://schemas.microsoft.com/office/powerpoint/2010/main" val="776275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Reverse polarization,</a:t>
            </a:r>
            <a:r>
              <a:rPr lang="en-US" baseline="0" dirty="0" smtClean="0"/>
              <a:t> when the,</a:t>
            </a:r>
            <a:r>
              <a:rPr lang="en-US" dirty="0" smtClean="0"/>
              <a:t> nuclei</a:t>
            </a:r>
            <a:r>
              <a:rPr lang="en-US" baseline="0" dirty="0" smtClean="0"/>
              <a:t> are displaced toward the apical surface is another helpful feature. In addition in areas such as this where there is a small single nest with surrounding retraction without a significant stromal response you can appreciate how it often mimics vascular </a:t>
            </a:r>
            <a:r>
              <a:rPr lang="en-US" baseline="0" dirty="0" err="1" smtClean="0"/>
              <a:t>invaison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21</a:t>
            </a:fld>
            <a:endParaRPr lang="en-US"/>
          </a:p>
        </p:txBody>
      </p:sp>
    </p:spTree>
    <p:extLst>
      <p:ext uri="{BB962C8B-B14F-4D97-AF65-F5344CB8AC3E}">
        <p14:creationId xmlns:p14="http://schemas.microsoft.com/office/powerpoint/2010/main" val="82728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vascular invasion is often seen with this entity </a:t>
            </a:r>
            <a:r>
              <a:rPr lang="en-US" baseline="0" dirty="0" err="1" smtClean="0"/>
              <a:t>illustarted</a:t>
            </a:r>
            <a:r>
              <a:rPr lang="en-US" baseline="0" dirty="0" smtClean="0"/>
              <a:t> here with immunohistochemistry highlighting endothelial cells  with numerous areas of vascular invasion of the tumor</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22</a:t>
            </a:fld>
            <a:endParaRPr lang="en-US"/>
          </a:p>
        </p:txBody>
      </p:sp>
    </p:spTree>
    <p:extLst>
      <p:ext uri="{BB962C8B-B14F-4D97-AF65-F5344CB8AC3E}">
        <p14:creationId xmlns:p14="http://schemas.microsoft.com/office/powerpoint/2010/main" val="1552271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low power view of the largest portion of tumor is exophytic and papillary </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5</a:t>
            </a:fld>
            <a:endParaRPr lang="en-US"/>
          </a:p>
        </p:txBody>
      </p:sp>
    </p:spTree>
    <p:extLst>
      <p:ext uri="{BB962C8B-B14F-4D97-AF65-F5344CB8AC3E}">
        <p14:creationId xmlns:p14="http://schemas.microsoft.com/office/powerpoint/2010/main" val="1601634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23</a:t>
            </a:fld>
            <a:endParaRPr lang="en-US"/>
          </a:p>
        </p:txBody>
      </p:sp>
    </p:spTree>
    <p:extLst>
      <p:ext uri="{BB962C8B-B14F-4D97-AF65-F5344CB8AC3E}">
        <p14:creationId xmlns:p14="http://schemas.microsoft.com/office/powerpoint/2010/main" val="1490004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epithelial</a:t>
            </a:r>
            <a:r>
              <a:rPr lang="en-US" baseline="0" dirty="0" smtClean="0"/>
              <a:t> ring forms and </a:t>
            </a:r>
            <a:r>
              <a:rPr lang="en-US" baseline="0" dirty="0" err="1" smtClean="0"/>
              <a:t>intracytoplasmic</a:t>
            </a:r>
            <a:r>
              <a:rPr lang="en-US" baseline="0" dirty="0" smtClean="0"/>
              <a:t> vacuolization are helpful features</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26</a:t>
            </a:fld>
            <a:endParaRPr lang="en-US"/>
          </a:p>
        </p:txBody>
      </p:sp>
    </p:spTree>
    <p:extLst>
      <p:ext uri="{BB962C8B-B14F-4D97-AF65-F5344CB8AC3E}">
        <p14:creationId xmlns:p14="http://schemas.microsoft.com/office/powerpoint/2010/main" val="1924809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Usually invasion of conventional </a:t>
            </a:r>
            <a:r>
              <a:rPr lang="en-US" baseline="0" dirty="0" err="1" smtClean="0"/>
              <a:t>urothelial</a:t>
            </a:r>
            <a:r>
              <a:rPr lang="en-US" baseline="0" dirty="0" smtClean="0"/>
              <a:t> carcinoma is morphologically distinct from </a:t>
            </a:r>
            <a:r>
              <a:rPr lang="en-US" baseline="0" dirty="0" smtClean="0"/>
              <a:t>MP </a:t>
            </a:r>
            <a:r>
              <a:rPr lang="en-US" baseline="0" dirty="0" err="1" smtClean="0"/>
              <a:t>differention</a:t>
            </a:r>
            <a:r>
              <a:rPr lang="en-US" baseline="0" dirty="0" smtClean="0"/>
              <a:t>.  The invasive  component is often in the form of large </a:t>
            </a:r>
            <a:r>
              <a:rPr lang="en-US" baseline="0" dirty="0" smtClean="0"/>
              <a:t>jagged nests, </a:t>
            </a:r>
            <a:r>
              <a:rPr lang="en-US" baseline="0" dirty="0" smtClean="0"/>
              <a:t>or in sheets  </a:t>
            </a:r>
            <a:r>
              <a:rPr lang="en-US" baseline="0" dirty="0" smtClean="0"/>
              <a:t>and </a:t>
            </a:r>
            <a:r>
              <a:rPr lang="en-US" baseline="0" dirty="0" smtClean="0"/>
              <a:t>strands.  </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27</a:t>
            </a:fld>
            <a:endParaRPr lang="en-US"/>
          </a:p>
        </p:txBody>
      </p:sp>
    </p:spTree>
    <p:extLst>
      <p:ext uri="{BB962C8B-B14F-4D97-AF65-F5344CB8AC3E}">
        <p14:creationId xmlns:p14="http://schemas.microsoft.com/office/powerpoint/2010/main" val="1306715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conventional</a:t>
            </a:r>
            <a:r>
              <a:rPr lang="en-US" baseline="0" dirty="0" smtClean="0"/>
              <a:t> </a:t>
            </a:r>
            <a:r>
              <a:rPr lang="en-US" baseline="0" dirty="0" err="1" smtClean="0"/>
              <a:t>urothelial</a:t>
            </a:r>
            <a:r>
              <a:rPr lang="en-US" baseline="0" dirty="0" smtClean="0"/>
              <a:t> carcinoma can also </a:t>
            </a:r>
            <a:r>
              <a:rPr lang="en-US" baseline="0" dirty="0" smtClean="0"/>
              <a:t>show </a:t>
            </a:r>
            <a:r>
              <a:rPr lang="en-US" baseline="0" dirty="0" smtClean="0"/>
              <a:t>marked stromal </a:t>
            </a:r>
            <a:r>
              <a:rPr lang="en-US" baseline="0" dirty="0" smtClean="0"/>
              <a:t>retraction. Stromal retraction is common in </a:t>
            </a:r>
            <a:r>
              <a:rPr lang="en-US" baseline="0" dirty="0" err="1" smtClean="0"/>
              <a:t>urothelial</a:t>
            </a:r>
            <a:r>
              <a:rPr lang="en-US" baseline="0" dirty="0" smtClean="0"/>
              <a:t> carcinoma and is even of the features that is used to help identify invasion.  However when the retraction is extensive differentiating between </a:t>
            </a:r>
            <a:r>
              <a:rPr lang="en-US" baseline="0" dirty="0" smtClean="0"/>
              <a:t>micropapillary </a:t>
            </a:r>
            <a:r>
              <a:rPr lang="en-US" baseline="0" dirty="0" smtClean="0"/>
              <a:t>and conventional carcinoma becomes more </a:t>
            </a:r>
            <a:r>
              <a:rPr lang="en-US" baseline="0" dirty="0" smtClean="0"/>
              <a:t>problematic.</a:t>
            </a:r>
          </a:p>
          <a:p>
            <a:r>
              <a:rPr lang="en-US" baseline="0" dirty="0" smtClean="0"/>
              <a:t>A study </a:t>
            </a:r>
            <a:r>
              <a:rPr lang="en-US" baseline="0" dirty="0" smtClean="0"/>
              <a:t>addressing the </a:t>
            </a:r>
            <a:r>
              <a:rPr lang="en-US" baseline="0" dirty="0" err="1" smtClean="0"/>
              <a:t>reproducibilty</a:t>
            </a:r>
            <a:r>
              <a:rPr lang="en-US" baseline="0" dirty="0" smtClean="0"/>
              <a:t> of diagnosing micropapillary carcinoma this problem was  highlighted by a  lack of consensus in these cases above c it was recommended that more restrictive criteria should be applied to diagnose invasive micropapillary carcinoma in the </a:t>
            </a:r>
            <a:r>
              <a:rPr lang="en-US" baseline="0" dirty="0" err="1" smtClean="0"/>
              <a:t>urothelial</a:t>
            </a:r>
            <a:r>
              <a:rPr lang="en-US" baseline="0" dirty="0" smtClean="0"/>
              <a:t> tract. that small tumor </a:t>
            </a:r>
            <a:r>
              <a:rPr lang="en-US" baseline="0" dirty="0" err="1" smtClean="0"/>
              <a:t>cellt</a:t>
            </a:r>
            <a:r>
              <a:rPr lang="en-US" baseline="0" dirty="0" smtClean="0"/>
              <a:t> was reported that  the presence of multiple nests within the same lacunar space was most closely associated with classic micropapillary differentiation and in addition,  epithelial ring forms \ epithelial ring forms, </a:t>
            </a:r>
            <a:r>
              <a:rPr lang="en-US" baseline="0" dirty="0" err="1" smtClean="0"/>
              <a:t>micropapillae</a:t>
            </a:r>
            <a:r>
              <a:rPr lang="en-US" baseline="0" dirty="0" smtClean="0"/>
              <a:t>, and  reverse polarization could all be utilized to identify  </a:t>
            </a:r>
            <a:r>
              <a:rPr lang="en-US" baseline="0" dirty="0" err="1" smtClean="0"/>
              <a:t>mpd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28</a:t>
            </a:fld>
            <a:endParaRPr lang="en-US"/>
          </a:p>
        </p:txBody>
      </p:sp>
    </p:spTree>
    <p:extLst>
      <p:ext uri="{BB962C8B-B14F-4D97-AF65-F5344CB8AC3E}">
        <p14:creationId xmlns:p14="http://schemas.microsoft.com/office/powerpoint/2010/main" val="2434224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looking at his biopsy the nests are small, and there are multiple within the same </a:t>
            </a:r>
            <a:r>
              <a:rPr lang="en-US" baseline="0" dirty="0" err="1" smtClean="0"/>
              <a:t>lacune</a:t>
            </a:r>
            <a:r>
              <a:rPr lang="en-US" baseline="0" dirty="0" smtClean="0"/>
              <a:t> and </a:t>
            </a:r>
            <a:r>
              <a:rPr lang="en-US" baseline="0" dirty="0" err="1" smtClean="0"/>
              <a:t>epithelila</a:t>
            </a:r>
            <a:r>
              <a:rPr lang="en-US" baseline="0" dirty="0" smtClean="0"/>
              <a:t> rings are present. Based on those features</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29</a:t>
            </a:fld>
            <a:endParaRPr lang="en-US"/>
          </a:p>
        </p:txBody>
      </p:sp>
    </p:spTree>
    <p:extLst>
      <p:ext uri="{BB962C8B-B14F-4D97-AF65-F5344CB8AC3E}">
        <p14:creationId xmlns:p14="http://schemas.microsoft.com/office/powerpoint/2010/main" val="3739610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morphologic</a:t>
            </a:r>
            <a:r>
              <a:rPr lang="en-US" baseline="0" dirty="0" smtClean="0"/>
              <a:t> criteria, with the nests being small, and numerous nests within the same </a:t>
            </a:r>
            <a:r>
              <a:rPr lang="en-US" baseline="0" dirty="0" err="1" smtClean="0"/>
              <a:t>lacune</a:t>
            </a:r>
            <a:r>
              <a:rPr lang="en-US" baseline="0" dirty="0" smtClean="0"/>
              <a:t> as well as the epithelial ring forms  this was diagnosed as invasive papillary </a:t>
            </a:r>
            <a:r>
              <a:rPr lang="en-US" baseline="0" dirty="0" err="1" smtClean="0"/>
              <a:t>urothelial</a:t>
            </a:r>
            <a:r>
              <a:rPr lang="en-US" baseline="0" dirty="0" smtClean="0"/>
              <a:t> carcinoma with micropapillary differentiation with invasive disease limited to the lamina </a:t>
            </a:r>
            <a:r>
              <a:rPr lang="en-US" baseline="0" dirty="0" err="1" smtClean="0"/>
              <a:t>propria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30</a:t>
            </a:fld>
            <a:endParaRPr lang="en-US"/>
          </a:p>
        </p:txBody>
      </p:sp>
    </p:spTree>
    <p:extLst>
      <p:ext uri="{BB962C8B-B14F-4D97-AF65-F5344CB8AC3E}">
        <p14:creationId xmlns:p14="http://schemas.microsoft.com/office/powerpoint/2010/main" val="2879316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MPC 1</a:t>
            </a:r>
            <a:r>
              <a:rPr lang="en-US" baseline="30000" dirty="0" smtClean="0"/>
              <a:t>st</a:t>
            </a:r>
            <a:r>
              <a:rPr lang="en-US" dirty="0" smtClean="0"/>
              <a:t> reported</a:t>
            </a:r>
            <a:r>
              <a:rPr lang="en-US" baseline="0" dirty="0" smtClean="0"/>
              <a:t> in the </a:t>
            </a:r>
            <a:r>
              <a:rPr lang="en-US" baseline="0" dirty="0" err="1" smtClean="0"/>
              <a:t>urothelium</a:t>
            </a:r>
            <a:r>
              <a:rPr lang="en-US" baseline="0" dirty="0" smtClean="0"/>
              <a:t> by Amin and </a:t>
            </a:r>
            <a:r>
              <a:rPr lang="en-US" baseline="0" dirty="0" err="1" smtClean="0"/>
              <a:t>colleuges</a:t>
            </a:r>
            <a:r>
              <a:rPr lang="en-US" baseline="0" dirty="0" smtClean="0"/>
              <a:t> in 1994 in a case series of 18 patients. </a:t>
            </a:r>
            <a:r>
              <a:rPr lang="en-US" baseline="0" dirty="0" smtClean="0"/>
              <a:t>It was noted that it </a:t>
            </a:r>
            <a:r>
              <a:rPr lang="en-US" baseline="0" dirty="0" err="1" smtClean="0"/>
              <a:t>beared</a:t>
            </a:r>
            <a:r>
              <a:rPr lang="en-US" baseline="0" dirty="0" smtClean="0"/>
              <a:t> resemblance to </a:t>
            </a:r>
            <a:r>
              <a:rPr lang="en-US" baseline="0" dirty="0" smtClean="0"/>
              <a:t>histologically </a:t>
            </a:r>
            <a:r>
              <a:rPr lang="en-US" baseline="0" dirty="0" smtClean="0"/>
              <a:t> </a:t>
            </a:r>
            <a:r>
              <a:rPr lang="en-US" baseline="0" dirty="0" smtClean="0"/>
              <a:t>to papillary serous carcinoma of the ovary </a:t>
            </a:r>
            <a:r>
              <a:rPr lang="en-US" baseline="0" dirty="0" smtClean="0"/>
              <a:t>aside from its absence of  </a:t>
            </a:r>
            <a:r>
              <a:rPr lang="en-US" baseline="0" dirty="0" err="1" smtClean="0"/>
              <a:t>psammomatous</a:t>
            </a:r>
            <a:r>
              <a:rPr lang="en-US" baseline="0" dirty="0" smtClean="0"/>
              <a:t> calcifications. In addition they noted that in </a:t>
            </a:r>
            <a:r>
              <a:rPr lang="en-US" baseline="0" dirty="0" smtClean="0"/>
              <a:t>their case series </a:t>
            </a:r>
            <a:r>
              <a:rPr lang="en-US" baseline="0" dirty="0" smtClean="0"/>
              <a:t>the disease exhibited aggressive behavior in comparison to conventional </a:t>
            </a:r>
            <a:r>
              <a:rPr lang="en-US" baseline="0" dirty="0" err="1" smtClean="0"/>
              <a:t>urothelial</a:t>
            </a:r>
            <a:r>
              <a:rPr lang="en-US" baseline="0" dirty="0" smtClean="0"/>
              <a:t> carcinoma.  </a:t>
            </a:r>
            <a:r>
              <a:rPr lang="en-US" baseline="0" dirty="0" smtClean="0"/>
              <a:t>Since its </a:t>
            </a:r>
            <a:r>
              <a:rPr lang="en-US" baseline="0" dirty="0" err="1" smtClean="0"/>
              <a:t>regocnition</a:t>
            </a:r>
            <a:r>
              <a:rPr lang="en-US" baseline="0" dirty="0" smtClean="0"/>
              <a:t> </a:t>
            </a:r>
            <a:r>
              <a:rPr lang="en-US" baseline="0" dirty="0" smtClean="0"/>
              <a:t>it has been regarded as one of many forms of divergent </a:t>
            </a:r>
            <a:r>
              <a:rPr lang="en-US" baseline="0" dirty="0" err="1" smtClean="0"/>
              <a:t>differentation</a:t>
            </a:r>
            <a:r>
              <a:rPr lang="en-US" baseline="0" dirty="0" smtClean="0"/>
              <a:t> that can be seen in </a:t>
            </a:r>
            <a:r>
              <a:rPr lang="en-US" baseline="0" dirty="0" err="1" smtClean="0"/>
              <a:t>urothelial</a:t>
            </a:r>
            <a:r>
              <a:rPr lang="en-US" baseline="0" dirty="0" smtClean="0"/>
              <a:t> carcinomas.</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32</a:t>
            </a:fld>
            <a:endParaRPr lang="en-US"/>
          </a:p>
        </p:txBody>
      </p:sp>
    </p:spTree>
    <p:extLst>
      <p:ext uri="{BB962C8B-B14F-4D97-AF65-F5344CB8AC3E}">
        <p14:creationId xmlns:p14="http://schemas.microsoft.com/office/powerpoint/2010/main" val="3591026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types of divergent differentiation </a:t>
            </a:r>
            <a:r>
              <a:rPr lang="en-US" baseline="0" dirty="0" smtClean="0"/>
              <a:t>and most of which are recognized in the current WHO.  </a:t>
            </a:r>
            <a:r>
              <a:rPr lang="en-US" baseline="0" dirty="0" smtClean="0"/>
              <a:t>Studies on the types of divergent </a:t>
            </a:r>
            <a:r>
              <a:rPr lang="en-US" baseline="0" dirty="0" err="1" smtClean="0"/>
              <a:t>differentation</a:t>
            </a:r>
            <a:r>
              <a:rPr lang="en-US" baseline="0" dirty="0" smtClean="0"/>
              <a:t>, outside of their morphologic features are limited.  This is in part due </a:t>
            </a:r>
            <a:r>
              <a:rPr lang="en-US" baseline="0" dirty="0" smtClean="0"/>
              <a:t>to their rarity precluding large trials. And  as such current data regarding their behavior is </a:t>
            </a:r>
            <a:r>
              <a:rPr lang="en-US" baseline="0" dirty="0" err="1" smtClean="0"/>
              <a:t>primarly</a:t>
            </a:r>
            <a:r>
              <a:rPr lang="en-US" baseline="0" dirty="0" smtClean="0"/>
              <a:t> limited to case series and retrospective studies. </a:t>
            </a:r>
            <a:r>
              <a:rPr lang="en-US" baseline="0" dirty="0" smtClean="0"/>
              <a:t>In addition when they are reported they have been excluded from clinical </a:t>
            </a:r>
            <a:r>
              <a:rPr lang="en-US" baseline="0" dirty="0" smtClean="0"/>
              <a:t>trial </a:t>
            </a:r>
            <a:r>
              <a:rPr lang="en-US" baseline="0" dirty="0" smtClean="0"/>
              <a:t>due to the presence of variant morphology. Of the forms of divergent differentiation,  although micropapillary is not the most common it is perhaps the one most </a:t>
            </a:r>
            <a:r>
              <a:rPr lang="en-US" baseline="0" dirty="0" smtClean="0"/>
              <a:t>studied in regards to its behavior and treatment response. In </a:t>
            </a:r>
            <a:r>
              <a:rPr lang="en-US" baseline="0" dirty="0" smtClean="0"/>
              <a:t>some large centers  its presence dictates the treatment the patient </a:t>
            </a:r>
            <a:r>
              <a:rPr lang="en-US" baseline="0" dirty="0" err="1" smtClean="0"/>
              <a:t>recieves</a:t>
            </a:r>
            <a:r>
              <a:rPr lang="en-US" baseline="0" dirty="0" smtClean="0"/>
              <a:t> and in most places at </a:t>
            </a:r>
            <a:r>
              <a:rPr lang="en-US" baseline="0" dirty="0" err="1" smtClean="0"/>
              <a:t>minimun</a:t>
            </a:r>
            <a:r>
              <a:rPr lang="en-US" baseline="0" dirty="0" smtClean="0"/>
              <a:t> plays a </a:t>
            </a:r>
            <a:r>
              <a:rPr lang="en-US" baseline="0" dirty="0" smtClean="0"/>
              <a:t>role </a:t>
            </a:r>
            <a:r>
              <a:rPr lang="en-US" baseline="0" dirty="0" smtClean="0"/>
              <a:t>in determining treatment </a:t>
            </a:r>
            <a:r>
              <a:rPr lang="en-US" baseline="0" dirty="0" smtClean="0"/>
              <a:t>options offered to the patient.  </a:t>
            </a:r>
            <a:endParaRPr lang="en-US" dirty="0"/>
          </a:p>
        </p:txBody>
      </p:sp>
      <p:sp>
        <p:nvSpPr>
          <p:cNvPr id="4" name="Slide Number Placeholder 3"/>
          <p:cNvSpPr>
            <a:spLocks noGrp="1"/>
          </p:cNvSpPr>
          <p:nvPr>
            <p:ph type="sldNum" sz="quarter" idx="10"/>
          </p:nvPr>
        </p:nvSpPr>
        <p:spPr/>
        <p:txBody>
          <a:bodyPr/>
          <a:lstStyle/>
          <a:p>
            <a:fld id="{162F7B0C-CD47-4EBE-BC58-5D6A6694BA83}" type="slidenum">
              <a:rPr lang="en-US" smtClean="0"/>
              <a:pPr/>
              <a:t>33</a:t>
            </a:fld>
            <a:endParaRPr lang="en-US"/>
          </a:p>
        </p:txBody>
      </p:sp>
    </p:spTree>
    <p:extLst>
      <p:ext uri="{BB962C8B-B14F-4D97-AF65-F5344CB8AC3E}">
        <p14:creationId xmlns:p14="http://schemas.microsoft.com/office/powerpoint/2010/main" val="2638570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a:t>
            </a:r>
            <a:r>
              <a:rPr lang="en-US" baseline="0" dirty="0" smtClean="0"/>
              <a:t> d</a:t>
            </a:r>
            <a:r>
              <a:rPr lang="en-US" dirty="0" smtClean="0"/>
              <a:t>ivergent differentiation</a:t>
            </a:r>
            <a:r>
              <a:rPr lang="en-US" baseline="0" dirty="0" smtClean="0"/>
              <a:t> was thought to be quite uncommon. However ,recent data suggests it is underreported and that at large centers is noted in up to 40</a:t>
            </a:r>
            <a:r>
              <a:rPr lang="en-US" baseline="0" dirty="0" smtClean="0"/>
              <a:t>% of </a:t>
            </a:r>
            <a:r>
              <a:rPr lang="en-US" baseline="0" dirty="0" smtClean="0"/>
              <a:t>all transurethral resections.   The most common types of divergent differentiation are squamous followed by glandular differentiation  Looking at all forms of divergent differentiation together it is known that they occur almost exclusively in the setting of high grade disease with vast majority </a:t>
            </a:r>
            <a:r>
              <a:rPr lang="en-US" baseline="0" dirty="0" err="1" smtClean="0"/>
              <a:t>occuring</a:t>
            </a:r>
            <a:r>
              <a:rPr lang="en-US" baseline="0" dirty="0" smtClean="0"/>
              <a:t> in association with invasion.  It is believed that its presence is associated with aggressive course. When present in transurethral resections it is an independent predictor of </a:t>
            </a:r>
            <a:r>
              <a:rPr lang="en-US" baseline="0" dirty="0" err="1" smtClean="0"/>
              <a:t>extravesical</a:t>
            </a:r>
            <a:r>
              <a:rPr lang="en-US" baseline="0" dirty="0" smtClean="0"/>
              <a:t> disease at </a:t>
            </a:r>
            <a:r>
              <a:rPr lang="en-US" baseline="0" dirty="0" err="1" smtClean="0"/>
              <a:t>cytectomy</a:t>
            </a:r>
            <a:r>
              <a:rPr lang="en-US" baseline="0" dirty="0" smtClean="0"/>
              <a:t> and when divergent differentiation is present in cystectomy in amounts over 20%  those patients have decreased </a:t>
            </a:r>
            <a:r>
              <a:rPr lang="en-US" baseline="0" dirty="0" smtClean="0"/>
              <a:t>disease free survival </a:t>
            </a:r>
            <a:r>
              <a:rPr lang="en-US" baseline="0" dirty="0" smtClean="0"/>
              <a:t>compared to those with conventional </a:t>
            </a:r>
            <a:r>
              <a:rPr lang="en-US" baseline="0" dirty="0" err="1" smtClean="0"/>
              <a:t>urothelial</a:t>
            </a:r>
            <a:r>
              <a:rPr lang="en-US" baseline="0" dirty="0" smtClean="0"/>
              <a:t> carcinoma.</a:t>
            </a:r>
            <a:endParaRPr lang="en-US" dirty="0"/>
          </a:p>
        </p:txBody>
      </p:sp>
      <p:sp>
        <p:nvSpPr>
          <p:cNvPr id="4" name="Slide Number Placeholder 3"/>
          <p:cNvSpPr>
            <a:spLocks noGrp="1"/>
          </p:cNvSpPr>
          <p:nvPr>
            <p:ph type="sldNum" sz="quarter" idx="10"/>
          </p:nvPr>
        </p:nvSpPr>
        <p:spPr/>
        <p:txBody>
          <a:bodyPr/>
          <a:lstStyle/>
          <a:p>
            <a:fld id="{162F7B0C-CD47-4EBE-BC58-5D6A6694BA83}" type="slidenum">
              <a:rPr lang="en-US" smtClean="0"/>
              <a:pPr/>
              <a:t>34</a:t>
            </a:fld>
            <a:endParaRPr lang="en-US"/>
          </a:p>
        </p:txBody>
      </p:sp>
    </p:spTree>
    <p:extLst>
      <p:ext uri="{BB962C8B-B14F-4D97-AF65-F5344CB8AC3E}">
        <p14:creationId xmlns:p14="http://schemas.microsoft.com/office/powerpoint/2010/main" val="2088313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Micropapillary carcinoma is relatively rare with this differentiation present on average in 3% </a:t>
            </a:r>
            <a:r>
              <a:rPr lang="en-US" i="0" baseline="0" dirty="0" smtClean="0"/>
              <a:t>of all invasive </a:t>
            </a:r>
            <a:r>
              <a:rPr lang="en-US" i="0" baseline="0" dirty="0" err="1" smtClean="0"/>
              <a:t>urothelial</a:t>
            </a:r>
            <a:r>
              <a:rPr lang="en-US" i="0" baseline="0" dirty="0" smtClean="0"/>
              <a:t> carcinomas  .  In roughly 60% of cases micropapillary differentiation is accompanied by flat </a:t>
            </a:r>
            <a:r>
              <a:rPr lang="en-US" i="0" baseline="0" dirty="0" err="1" smtClean="0"/>
              <a:t>urothelial</a:t>
            </a:r>
            <a:r>
              <a:rPr lang="en-US" i="0" baseline="0" dirty="0" smtClean="0"/>
              <a:t> carcinoma in situ.  MPUC is much more common in men than woman, far </a:t>
            </a:r>
            <a:r>
              <a:rPr lang="en-US" i="0" baseline="0" dirty="0" smtClean="0"/>
              <a:t>surpassing the 3:1 male to female ratio </a:t>
            </a:r>
            <a:r>
              <a:rPr lang="en-US" i="0" baseline="0" dirty="0" smtClean="0"/>
              <a:t>noted for those diagnoses with conventional </a:t>
            </a:r>
            <a:r>
              <a:rPr lang="en-US" i="0" baseline="0" dirty="0" err="1" smtClean="0"/>
              <a:t>urothelial</a:t>
            </a:r>
            <a:r>
              <a:rPr lang="en-US" i="0" baseline="0" dirty="0" smtClean="0"/>
              <a:t> </a:t>
            </a:r>
            <a:r>
              <a:rPr lang="en-US" i="0" baseline="0" dirty="0" smtClean="0"/>
              <a:t>carcinoma</a:t>
            </a:r>
            <a:r>
              <a:rPr lang="en-US" i="0" baseline="0" dirty="0" smtClean="0"/>
              <a:t>.  Like conventional </a:t>
            </a:r>
            <a:r>
              <a:rPr lang="en-US" i="0" baseline="0" dirty="0" err="1" smtClean="0"/>
              <a:t>urothelial</a:t>
            </a:r>
            <a:r>
              <a:rPr lang="en-US" i="0" baseline="0" dirty="0" smtClean="0"/>
              <a:t> carcinoma and all other forms of divergent differentiation its most common presentation is with gross painless hematuria.</a:t>
            </a:r>
            <a:endParaRPr lang="en-US" i="0" dirty="0"/>
          </a:p>
        </p:txBody>
      </p:sp>
      <p:sp>
        <p:nvSpPr>
          <p:cNvPr id="4" name="Slide Number Placeholder 3"/>
          <p:cNvSpPr>
            <a:spLocks noGrp="1"/>
          </p:cNvSpPr>
          <p:nvPr>
            <p:ph type="sldNum" sz="quarter" idx="10"/>
          </p:nvPr>
        </p:nvSpPr>
        <p:spPr/>
        <p:txBody>
          <a:bodyPr/>
          <a:lstStyle/>
          <a:p>
            <a:fld id="{529C57BA-C118-4CCE-8BAD-032A610917B5}" type="slidenum">
              <a:rPr lang="en-US" smtClean="0"/>
              <a:t>35</a:t>
            </a:fld>
            <a:endParaRPr lang="en-US"/>
          </a:p>
        </p:txBody>
      </p:sp>
    </p:spTree>
    <p:extLst>
      <p:ext uri="{BB962C8B-B14F-4D97-AF65-F5344CB8AC3E}">
        <p14:creationId xmlns:p14="http://schemas.microsoft.com/office/powerpoint/2010/main" val="34613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high power view of one of the papillae shows the vascular core lined by a thickened </a:t>
            </a:r>
            <a:r>
              <a:rPr lang="en-US" baseline="0" dirty="0" err="1" smtClean="0"/>
              <a:t>urothelium</a:t>
            </a:r>
            <a:r>
              <a:rPr lang="en-US" baseline="0" dirty="0" smtClean="0"/>
              <a:t> with cells with abundant cytoplasm, marked nuclear enlargement, pleomorphism and numerous mitoses. All common findings  of high grade papillary urothelial carcinoma.</a:t>
            </a:r>
          </a:p>
          <a:p>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6</a:t>
            </a:fld>
            <a:endParaRPr lang="en-US"/>
          </a:p>
        </p:txBody>
      </p:sp>
    </p:spTree>
    <p:extLst>
      <p:ext uri="{BB962C8B-B14F-4D97-AF65-F5344CB8AC3E}">
        <p14:creationId xmlns:p14="http://schemas.microsoft.com/office/powerpoint/2010/main" val="4146897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have </a:t>
            </a:r>
            <a:r>
              <a:rPr lang="en-US" baseline="0" dirty="0" smtClean="0"/>
              <a:t>discussed the </a:t>
            </a:r>
            <a:r>
              <a:rPr lang="en-US" baseline="0" dirty="0" smtClean="0"/>
              <a:t>salient morphologic features that allow differentiation of invasive micropapillary </a:t>
            </a:r>
            <a:r>
              <a:rPr lang="en-US" baseline="0" dirty="0" err="1" smtClean="0"/>
              <a:t>urothelial</a:t>
            </a:r>
            <a:r>
              <a:rPr lang="en-US" baseline="0" dirty="0" smtClean="0"/>
              <a:t> carcinoma from conventional </a:t>
            </a:r>
            <a:r>
              <a:rPr lang="en-US" baseline="0" dirty="0" err="1" smtClean="0"/>
              <a:t>urothelial</a:t>
            </a:r>
            <a:r>
              <a:rPr lang="en-US" baseline="0" dirty="0" smtClean="0"/>
              <a:t> carcinoma with extensive retraction artifact.  </a:t>
            </a:r>
            <a:r>
              <a:rPr lang="en-US" baseline="0" dirty="0" smtClean="0"/>
              <a:t>Another differential </a:t>
            </a:r>
            <a:r>
              <a:rPr lang="en-US" baseline="0" dirty="0" smtClean="0"/>
              <a:t>involving </a:t>
            </a:r>
            <a:r>
              <a:rPr lang="en-US" baseline="0" dirty="0" smtClean="0"/>
              <a:t>micropapillary </a:t>
            </a:r>
            <a:r>
              <a:rPr lang="en-US" baseline="0" dirty="0" err="1" smtClean="0"/>
              <a:t>urothelial</a:t>
            </a:r>
            <a:r>
              <a:rPr lang="en-US" baseline="0" dirty="0" smtClean="0"/>
              <a:t> carcinoma </a:t>
            </a:r>
            <a:r>
              <a:rPr lang="en-US" baseline="0" dirty="0" smtClean="0"/>
              <a:t>occurs in the setting of metastatic micropapillary carcinoma when the </a:t>
            </a:r>
            <a:r>
              <a:rPr lang="en-US" baseline="0" dirty="0" smtClean="0"/>
              <a:t>primary site is unknown.  As we know micropapillary </a:t>
            </a:r>
            <a:r>
              <a:rPr lang="en-US" baseline="0" dirty="0" smtClean="0"/>
              <a:t>architecture </a:t>
            </a:r>
            <a:r>
              <a:rPr lang="en-US" baseline="0" dirty="0" smtClean="0"/>
              <a:t>is not unique to the </a:t>
            </a:r>
            <a:r>
              <a:rPr lang="en-US" baseline="0" dirty="0" err="1" smtClean="0"/>
              <a:t>urothelium</a:t>
            </a:r>
            <a:r>
              <a:rPr lang="en-US" baseline="0" dirty="0" smtClean="0"/>
              <a:t> and this morphology can </a:t>
            </a:r>
            <a:r>
              <a:rPr lang="en-US" baseline="0" dirty="0" smtClean="0"/>
              <a:t>be seen in carcinomas arising from the </a:t>
            </a:r>
            <a:r>
              <a:rPr lang="en-US" baseline="0" dirty="0" smtClean="0"/>
              <a:t>ovary</a:t>
            </a:r>
            <a:r>
              <a:rPr lang="en-US" baseline="0" dirty="0" smtClean="0"/>
              <a:t>, breast lung, colon, </a:t>
            </a:r>
            <a:r>
              <a:rPr lang="en-US" baseline="0" dirty="0" smtClean="0"/>
              <a:t>pancreas and others. </a:t>
            </a:r>
            <a:r>
              <a:rPr lang="en-US" baseline="0" dirty="0" smtClean="0"/>
              <a:t>In </a:t>
            </a:r>
            <a:r>
              <a:rPr lang="en-US" baseline="0" dirty="0" smtClean="0"/>
              <a:t>some of </a:t>
            </a:r>
            <a:r>
              <a:rPr lang="en-US" baseline="0" dirty="0" err="1" smtClean="0"/>
              <a:t>thesse</a:t>
            </a:r>
            <a:r>
              <a:rPr lang="en-US" baseline="0" dirty="0" smtClean="0"/>
              <a:t> cases an </a:t>
            </a:r>
            <a:r>
              <a:rPr lang="en-US" baseline="0" dirty="0" err="1" smtClean="0"/>
              <a:t>immunohistochemical</a:t>
            </a:r>
            <a:r>
              <a:rPr lang="en-US" baseline="0" dirty="0" smtClean="0"/>
              <a:t> panel may be of use to determine its site of </a:t>
            </a:r>
            <a:r>
              <a:rPr lang="en-US" baseline="0" dirty="0" err="1" smtClean="0"/>
              <a:t>originatio</a:t>
            </a:r>
            <a:endParaRPr lang="en-US" baseline="0" dirty="0" smtClean="0"/>
          </a:p>
        </p:txBody>
      </p:sp>
      <p:sp>
        <p:nvSpPr>
          <p:cNvPr id="4" name="Slide Number Placeholder 3"/>
          <p:cNvSpPr>
            <a:spLocks noGrp="1"/>
          </p:cNvSpPr>
          <p:nvPr>
            <p:ph type="sldNum" sz="quarter" idx="10"/>
          </p:nvPr>
        </p:nvSpPr>
        <p:spPr/>
        <p:txBody>
          <a:bodyPr/>
          <a:lstStyle/>
          <a:p>
            <a:fld id="{529C57BA-C118-4CCE-8BAD-032A610917B5}" type="slidenum">
              <a:rPr lang="en-US" smtClean="0"/>
              <a:t>36</a:t>
            </a:fld>
            <a:endParaRPr lang="en-US"/>
          </a:p>
        </p:txBody>
      </p:sp>
    </p:spTree>
    <p:extLst>
      <p:ext uri="{BB962C8B-B14F-4D97-AF65-F5344CB8AC3E}">
        <p14:creationId xmlns:p14="http://schemas.microsoft.com/office/powerpoint/2010/main" val="2071580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have carcinomas from various organ sites all exhibiting micropapillary differentiation. When these occur in their respective organs the source if most often obvious. However when present in a node or in patients with </a:t>
            </a:r>
            <a:r>
              <a:rPr lang="en-US" baseline="0" dirty="0" err="1" smtClean="0"/>
              <a:t>mulitple</a:t>
            </a:r>
            <a:r>
              <a:rPr lang="en-US" baseline="0" dirty="0" smtClean="0"/>
              <a:t> tumors and </a:t>
            </a:r>
            <a:r>
              <a:rPr lang="en-US" baseline="0" dirty="0" err="1" smtClean="0"/>
              <a:t>immunohistochemical</a:t>
            </a:r>
            <a:r>
              <a:rPr lang="en-US" baseline="0" dirty="0" smtClean="0"/>
              <a:t> panel can be utilized.</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37</a:t>
            </a:fld>
            <a:endParaRPr lang="en-US"/>
          </a:p>
        </p:txBody>
      </p:sp>
    </p:spTree>
    <p:extLst>
      <p:ext uri="{BB962C8B-B14F-4D97-AF65-F5344CB8AC3E}">
        <p14:creationId xmlns:p14="http://schemas.microsoft.com/office/powerpoint/2010/main" val="143781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study</a:t>
            </a:r>
            <a:r>
              <a:rPr lang="en-US" baseline="0" dirty="0" smtClean="0"/>
              <a:t> by Epstein and colleagues reported  a panel of eight stains that can aid in differentiation  of the site of </a:t>
            </a:r>
            <a:r>
              <a:rPr lang="en-US" baseline="0" dirty="0" err="1" smtClean="0"/>
              <a:t>orign</a:t>
            </a:r>
            <a:r>
              <a:rPr lang="en-US" baseline="0" dirty="0" smtClean="0"/>
              <a:t> in such cases In their study micropapillary carcinomas from the breast, lung, </a:t>
            </a:r>
            <a:r>
              <a:rPr lang="en-US" baseline="0" dirty="0" err="1" smtClean="0"/>
              <a:t>urothelium</a:t>
            </a:r>
            <a:r>
              <a:rPr lang="en-US" baseline="0" dirty="0" smtClean="0"/>
              <a:t> and ovary and were tested with various </a:t>
            </a:r>
            <a:r>
              <a:rPr lang="en-US" baseline="0" dirty="0" err="1" smtClean="0"/>
              <a:t>ihc</a:t>
            </a:r>
            <a:r>
              <a:rPr lang="en-US" baseline="0" dirty="0" smtClean="0"/>
              <a:t> markers evaluated with tissue microarrays.  Based on their findings they </a:t>
            </a:r>
            <a:r>
              <a:rPr lang="en-US" baseline="0" dirty="0" err="1" smtClean="0"/>
              <a:t>recommened</a:t>
            </a:r>
            <a:r>
              <a:rPr lang="en-US" baseline="0" dirty="0" smtClean="0"/>
              <a:t> a panel of eight stains </a:t>
            </a:r>
            <a:r>
              <a:rPr lang="en-US" baseline="0" dirty="0" err="1" smtClean="0"/>
              <a:t>incluing</a:t>
            </a:r>
            <a:r>
              <a:rPr lang="en-US" baseline="0" dirty="0" smtClean="0"/>
              <a:t> </a:t>
            </a:r>
            <a:r>
              <a:rPr lang="en-US" baseline="0" dirty="0" err="1" smtClean="0"/>
              <a:t>uroplakin</a:t>
            </a:r>
            <a:r>
              <a:rPr lang="en-US" baseline="0" dirty="0" smtClean="0"/>
              <a:t>, CK 20, TTF-1, ER, </a:t>
            </a:r>
            <a:r>
              <a:rPr lang="en-US" baseline="0" dirty="0" err="1" smtClean="0"/>
              <a:t>mammoglobin</a:t>
            </a:r>
            <a:r>
              <a:rPr lang="en-US" baseline="0" dirty="0" smtClean="0"/>
              <a:t> and either PAX-8 or WT1 that can be utilized to differentiate the carcinomas among these organ sites</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38</a:t>
            </a:fld>
            <a:endParaRPr lang="en-US"/>
          </a:p>
        </p:txBody>
      </p:sp>
    </p:spTree>
    <p:extLst>
      <p:ext uri="{BB962C8B-B14F-4D97-AF65-F5344CB8AC3E}">
        <p14:creationId xmlns:p14="http://schemas.microsoft.com/office/powerpoint/2010/main" val="435779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best markers for </a:t>
            </a:r>
            <a:r>
              <a:rPr lang="en-US" baseline="0" dirty="0" err="1" smtClean="0"/>
              <a:t>identifing</a:t>
            </a:r>
            <a:r>
              <a:rPr lang="en-US" baseline="0" dirty="0" smtClean="0"/>
              <a:t> </a:t>
            </a:r>
            <a:r>
              <a:rPr lang="en-US" baseline="0" dirty="0" err="1" smtClean="0"/>
              <a:t>urothelial</a:t>
            </a:r>
            <a:r>
              <a:rPr lang="en-US" baseline="0" dirty="0" smtClean="0"/>
              <a:t> </a:t>
            </a:r>
            <a:r>
              <a:rPr lang="en-US" baseline="0" dirty="0" err="1" smtClean="0"/>
              <a:t>uroplakin</a:t>
            </a:r>
            <a:r>
              <a:rPr lang="en-US" baseline="0" dirty="0" smtClean="0"/>
              <a:t> and CK20</a:t>
            </a:r>
          </a:p>
          <a:p>
            <a:r>
              <a:rPr lang="en-US" baseline="0" dirty="0" smtClean="0"/>
              <a:t>Breast ER </a:t>
            </a:r>
            <a:r>
              <a:rPr lang="en-US" baseline="0" dirty="0" err="1" smtClean="0"/>
              <a:t>mammaglobin</a:t>
            </a:r>
            <a:r>
              <a:rPr lang="en-US" baseline="0" dirty="0" smtClean="0"/>
              <a:t> positive and PAX-8 negative</a:t>
            </a:r>
          </a:p>
          <a:p>
            <a:r>
              <a:rPr lang="en-US" baseline="0" dirty="0" smtClean="0"/>
              <a:t>While ovarian was pax-8  and </a:t>
            </a:r>
            <a:r>
              <a:rPr lang="en-US" baseline="0" dirty="0" err="1" smtClean="0"/>
              <a:t>er</a:t>
            </a:r>
            <a:r>
              <a:rPr lang="en-US" baseline="0" dirty="0" smtClean="0"/>
              <a:t> positive and negative for </a:t>
            </a:r>
            <a:r>
              <a:rPr lang="en-US" baseline="0" dirty="0" err="1" smtClean="0"/>
              <a:t>mammaglobin</a:t>
            </a:r>
            <a:endParaRPr lang="en-US" baseline="0" dirty="0" smtClean="0"/>
          </a:p>
          <a:p>
            <a:r>
              <a:rPr lang="en-US" baseline="0" dirty="0" smtClean="0"/>
              <a:t>Lung was uniformly ttf1 +</a:t>
            </a:r>
          </a:p>
          <a:p>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39</a:t>
            </a:fld>
            <a:endParaRPr lang="en-US"/>
          </a:p>
        </p:txBody>
      </p:sp>
    </p:spTree>
    <p:extLst>
      <p:ext uri="{BB962C8B-B14F-4D97-AF65-F5344CB8AC3E}">
        <p14:creationId xmlns:p14="http://schemas.microsoft.com/office/powerpoint/2010/main" val="4234563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aggressive nature of </a:t>
            </a:r>
            <a:r>
              <a:rPr lang="en-US" baseline="0" dirty="0" err="1" smtClean="0"/>
              <a:t>mpc</a:t>
            </a:r>
            <a:r>
              <a:rPr lang="en-US" baseline="0" dirty="0" smtClean="0"/>
              <a:t> of the </a:t>
            </a:r>
            <a:r>
              <a:rPr lang="en-US" baseline="0" dirty="0" err="1" smtClean="0"/>
              <a:t>urothelium</a:t>
            </a:r>
            <a:r>
              <a:rPr lang="en-US" baseline="0" dirty="0" smtClean="0"/>
              <a:t> </a:t>
            </a:r>
            <a:r>
              <a:rPr lang="en-US" baseline="0" dirty="0" smtClean="0"/>
              <a:t>is well established. </a:t>
            </a:r>
            <a:r>
              <a:rPr lang="en-US" baseline="0" dirty="0" smtClean="0"/>
              <a:t>  </a:t>
            </a:r>
            <a:r>
              <a:rPr lang="en-US" baseline="0" dirty="0" smtClean="0"/>
              <a:t>One study </a:t>
            </a:r>
            <a:r>
              <a:rPr lang="en-US" baseline="0" dirty="0" smtClean="0"/>
              <a:t>noted the that </a:t>
            </a:r>
            <a:r>
              <a:rPr lang="en-US" baseline="0" dirty="0" err="1" smtClean="0"/>
              <a:t>percentange</a:t>
            </a:r>
            <a:r>
              <a:rPr lang="en-US" baseline="0" dirty="0" smtClean="0"/>
              <a:t> of micropapillary differentiation correlated with the stage of disease. In cases showing less that 10% </a:t>
            </a:r>
            <a:r>
              <a:rPr lang="en-US" baseline="0" dirty="0" err="1" smtClean="0"/>
              <a:t>mp</a:t>
            </a:r>
            <a:r>
              <a:rPr lang="en-US" baseline="0" dirty="0" smtClean="0"/>
              <a:t> the disease was more likely to be of low stage and that at percentages over that 10% over half of all patients would be at  stage pT3 or above</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40</a:t>
            </a:fld>
            <a:endParaRPr lang="en-US"/>
          </a:p>
        </p:txBody>
      </p:sp>
    </p:spTree>
    <p:extLst>
      <p:ext uri="{BB962C8B-B14F-4D97-AF65-F5344CB8AC3E}">
        <p14:creationId xmlns:p14="http://schemas.microsoft.com/office/powerpoint/2010/main" val="440931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Noting MP histology does effect the treatment of the patients. </a:t>
            </a:r>
            <a:r>
              <a:rPr lang="en-US" baseline="0" dirty="0" smtClean="0"/>
              <a:t>For conventional </a:t>
            </a:r>
            <a:r>
              <a:rPr lang="en-US" baseline="0" dirty="0" err="1" smtClean="0"/>
              <a:t>urothelial</a:t>
            </a:r>
            <a:r>
              <a:rPr lang="en-US" baseline="0" dirty="0" smtClean="0"/>
              <a:t> </a:t>
            </a:r>
            <a:r>
              <a:rPr lang="en-US" baseline="0" dirty="0" smtClean="0"/>
              <a:t>carcinoma that is in situ or  invading the lamina </a:t>
            </a:r>
            <a:r>
              <a:rPr lang="en-US" baseline="0" dirty="0" err="1" smtClean="0"/>
              <a:t>propria</a:t>
            </a:r>
            <a:r>
              <a:rPr lang="en-US" baseline="0" dirty="0" smtClean="0"/>
              <a:t>  potentially bladder sparing treatment with </a:t>
            </a:r>
            <a:r>
              <a:rPr lang="en-US" baseline="0" dirty="0" err="1" smtClean="0"/>
              <a:t>intravesical</a:t>
            </a:r>
            <a:r>
              <a:rPr lang="en-US" baseline="0" dirty="0" smtClean="0"/>
              <a:t> BCG  therapy are often utilized. </a:t>
            </a:r>
          </a:p>
          <a:p>
            <a:r>
              <a:rPr lang="en-US" baseline="0" dirty="0" smtClean="0"/>
              <a:t>However several studies have demonstrated a lack of efficacy for BCG </a:t>
            </a:r>
            <a:r>
              <a:rPr lang="en-US" baseline="0" dirty="0" smtClean="0"/>
              <a:t>therapy </a:t>
            </a:r>
            <a:r>
              <a:rPr lang="en-US" baseline="0" dirty="0" smtClean="0"/>
              <a:t>for micropapillary carcinoma  in either in situ or lamina </a:t>
            </a:r>
            <a:r>
              <a:rPr lang="en-US" baseline="0" dirty="0" err="1" smtClean="0"/>
              <a:t>propria</a:t>
            </a:r>
            <a:r>
              <a:rPr lang="en-US" baseline="0" dirty="0" smtClean="0"/>
              <a:t> invasive disease.  </a:t>
            </a:r>
            <a:r>
              <a:rPr lang="en-US" baseline="0" dirty="0" smtClean="0"/>
              <a:t>In </a:t>
            </a:r>
            <a:r>
              <a:rPr lang="en-US" baseline="0" dirty="0" smtClean="0"/>
              <a:t>the largest  </a:t>
            </a:r>
            <a:r>
              <a:rPr lang="en-US" baseline="0" dirty="0" smtClean="0"/>
              <a:t>series </a:t>
            </a:r>
            <a:r>
              <a:rPr lang="en-US" baseline="0" dirty="0" smtClean="0"/>
              <a:t>of patients with </a:t>
            </a:r>
            <a:r>
              <a:rPr lang="en-US" baseline="0" dirty="0" smtClean="0"/>
              <a:t>100 consecutive patients with micropapillary </a:t>
            </a:r>
            <a:r>
              <a:rPr lang="en-US" baseline="0" dirty="0" smtClean="0"/>
              <a:t>differentiation the authors  </a:t>
            </a:r>
            <a:r>
              <a:rPr lang="en-US" baseline="0" dirty="0" smtClean="0"/>
              <a:t>found </a:t>
            </a:r>
            <a:r>
              <a:rPr lang="en-US" baseline="0" dirty="0" smtClean="0"/>
              <a:t>patients with micropapillary histology 67</a:t>
            </a:r>
            <a:r>
              <a:rPr lang="en-US" baseline="0" dirty="0" smtClean="0"/>
              <a:t>% of </a:t>
            </a:r>
            <a:r>
              <a:rPr lang="en-US" baseline="0" dirty="0" err="1" smtClean="0"/>
              <a:t>cTIS</a:t>
            </a:r>
            <a:r>
              <a:rPr lang="en-US" baseline="0" dirty="0" smtClean="0"/>
              <a:t>/cT1 progressed within median of 8 </a:t>
            </a:r>
            <a:r>
              <a:rPr lang="en-US" baseline="0" dirty="0" smtClean="0"/>
              <a:t>months and </a:t>
            </a:r>
            <a:r>
              <a:rPr lang="en-US" baseline="0" dirty="0" smtClean="0"/>
              <a:t>of </a:t>
            </a:r>
            <a:r>
              <a:rPr lang="en-US" baseline="0" dirty="0" smtClean="0"/>
              <a:t>those that progressed </a:t>
            </a:r>
            <a:r>
              <a:rPr lang="en-US" baseline="0" dirty="0" smtClean="0"/>
              <a:t>22% had metastatic disease.  </a:t>
            </a:r>
            <a:endParaRPr lang="en-US" baseline="0" dirty="0" smtClean="0"/>
          </a:p>
          <a:p>
            <a:r>
              <a:rPr lang="en-US" baseline="0" dirty="0" smtClean="0"/>
              <a:t>Based upon those findings some have recommended radical cystectomy for </a:t>
            </a:r>
            <a:r>
              <a:rPr lang="en-US" baseline="0" dirty="0" err="1" smtClean="0"/>
              <a:t>mpd</a:t>
            </a:r>
            <a:r>
              <a:rPr lang="en-US" baseline="0" dirty="0" smtClean="0"/>
              <a:t> even when limited to the lamina </a:t>
            </a:r>
            <a:r>
              <a:rPr lang="en-US" baseline="0" dirty="0" err="1" smtClean="0"/>
              <a:t>propria</a:t>
            </a:r>
            <a:r>
              <a:rPr lang="en-US" baseline="0" dirty="0" smtClean="0"/>
              <a:t>.  In discussion with our urologists they do recommend cystectomy in this setting but only in select circumstances.  However they prefer to do an </a:t>
            </a:r>
            <a:r>
              <a:rPr lang="en-US" baseline="0" dirty="0" err="1" smtClean="0"/>
              <a:t>addiotional</a:t>
            </a:r>
            <a:r>
              <a:rPr lang="en-US" baseline="0" dirty="0" smtClean="0"/>
              <a:t> </a:t>
            </a:r>
            <a:r>
              <a:rPr lang="en-US" baseline="0" dirty="0" err="1" smtClean="0"/>
              <a:t>tranuretheral</a:t>
            </a:r>
            <a:r>
              <a:rPr lang="en-US" baseline="0" dirty="0" smtClean="0"/>
              <a:t> resection, as often times muscle invasive disease is found.</a:t>
            </a:r>
          </a:p>
          <a:p>
            <a:endParaRPr lang="en-US" baseline="0" dirty="0" smtClean="0"/>
          </a:p>
          <a:p>
            <a:r>
              <a:rPr lang="en-US" baseline="0" dirty="0" smtClean="0"/>
              <a:t>Of </a:t>
            </a:r>
            <a:r>
              <a:rPr lang="en-US" baseline="0" dirty="0" smtClean="0"/>
              <a:t>those who had a radical cystectomy (cT4a or less) those who received neoadjuvant chemotherapy  had a 5 year survival rate of 32%  compared to those who were treated with initial cystectomy with a 5 year survival rate of 71%.  As such they concluded that recommended early cystectomy for all surgically resectable carcinomas with micropapillary histology is indicated.  </a:t>
            </a:r>
          </a:p>
          <a:p>
            <a:endParaRPr lang="en-US" baseline="0" dirty="0" smtClean="0"/>
          </a:p>
          <a:p>
            <a:r>
              <a:rPr lang="en-US" baseline="0" dirty="0" smtClean="0"/>
              <a:t>As for chemotherapy, </a:t>
            </a:r>
            <a:r>
              <a:rPr lang="en-US" baseline="0" dirty="0" err="1" smtClean="0"/>
              <a:t>Kamat</a:t>
            </a:r>
            <a:r>
              <a:rPr lang="en-US" baseline="0" dirty="0" smtClean="0"/>
              <a:t> el al  reported that those receiving neoadjuvant chemotherapy prior to cystectomy did not improve survival at five years (63% neo 71% </a:t>
            </a:r>
            <a:r>
              <a:rPr lang="en-US" baseline="0" dirty="0" err="1" smtClean="0"/>
              <a:t>surg</a:t>
            </a:r>
            <a:r>
              <a:rPr lang="en-US" baseline="0" dirty="0" smtClean="0"/>
              <a:t> alone, not statistically significant) </a:t>
            </a:r>
          </a:p>
          <a:p>
            <a:r>
              <a:rPr lang="en-US" baseline="0" dirty="0" smtClean="0"/>
              <a:t>Adjuvant chemotherapy has not shown success either, in your series of the 15 patients receiving adjuvant chemotherapy (gem-</a:t>
            </a:r>
            <a:r>
              <a:rPr lang="en-US" baseline="0" dirty="0" err="1" smtClean="0"/>
              <a:t>cis</a:t>
            </a:r>
            <a:r>
              <a:rPr lang="en-US" baseline="0" dirty="0" smtClean="0"/>
              <a:t>) the overall 5 year survival was 40%. </a:t>
            </a:r>
            <a:endParaRPr lang="en-US" dirty="0"/>
          </a:p>
        </p:txBody>
      </p:sp>
      <p:sp>
        <p:nvSpPr>
          <p:cNvPr id="4" name="Slide Number Placeholder 3"/>
          <p:cNvSpPr>
            <a:spLocks noGrp="1"/>
          </p:cNvSpPr>
          <p:nvPr>
            <p:ph type="sldNum" sz="quarter" idx="10"/>
          </p:nvPr>
        </p:nvSpPr>
        <p:spPr/>
        <p:txBody>
          <a:bodyPr/>
          <a:lstStyle/>
          <a:p>
            <a:fld id="{162F7B0C-CD47-4EBE-BC58-5D6A6694BA83}" type="slidenum">
              <a:rPr lang="en-US" smtClean="0"/>
              <a:pPr/>
              <a:t>41</a:t>
            </a:fld>
            <a:endParaRPr lang="en-US"/>
          </a:p>
        </p:txBody>
      </p:sp>
    </p:spTree>
    <p:extLst>
      <p:ext uri="{BB962C8B-B14F-4D97-AF65-F5344CB8AC3E}">
        <p14:creationId xmlns:p14="http://schemas.microsoft.com/office/powerpoint/2010/main" val="3113081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for our patient based on the diagnoses, bladder sparing therapy was not offered, and because they felt all disease had been removed, yet aware of the aggressiveness of micropapillary differentiation the patient opted to undergo another TUR before deciding to undergo radical cystectomy. Shown here is the most recent TUR that did not contain an </a:t>
            </a:r>
            <a:r>
              <a:rPr lang="en-US" baseline="0" dirty="0" err="1" smtClean="0"/>
              <a:t>exophtyic</a:t>
            </a:r>
            <a:r>
              <a:rPr lang="en-US" baseline="0" dirty="0" smtClean="0"/>
              <a:t> component but more importantly shows muscle invasive disease.  As such the patient is currently scheduled to undergo cystectomy in the near future.</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42</a:t>
            </a:fld>
            <a:endParaRPr lang="en-US"/>
          </a:p>
        </p:txBody>
      </p:sp>
    </p:spTree>
    <p:extLst>
      <p:ext uri="{BB962C8B-B14F-4D97-AF65-F5344CB8AC3E}">
        <p14:creationId xmlns:p14="http://schemas.microsoft.com/office/powerpoint/2010/main" val="348829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pieces</a:t>
            </a:r>
            <a:r>
              <a:rPr lang="en-US" baseline="0" dirty="0" smtClean="0"/>
              <a:t> have areas of carcinoma in </a:t>
            </a:r>
            <a:r>
              <a:rPr lang="en-US" baseline="0" dirty="0" smtClean="0"/>
              <a:t>situ and one out of all the tissue one piece show an areas of invasion in </a:t>
            </a:r>
            <a:r>
              <a:rPr lang="en-US" baseline="0" dirty="0" smtClean="0"/>
              <a:t>the lamina </a:t>
            </a:r>
            <a:r>
              <a:rPr lang="en-US" baseline="0" dirty="0" err="1" smtClean="0"/>
              <a:t>propria</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7</a:t>
            </a:fld>
            <a:endParaRPr lang="en-US"/>
          </a:p>
        </p:txBody>
      </p:sp>
    </p:spTree>
    <p:extLst>
      <p:ext uri="{BB962C8B-B14F-4D97-AF65-F5344CB8AC3E}">
        <p14:creationId xmlns:p14="http://schemas.microsoft.com/office/powerpoint/2010/main" val="315845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cells are aggregated </a:t>
            </a:r>
            <a:r>
              <a:rPr lang="en-US" baseline="0" dirty="0" smtClean="0"/>
              <a:t>in small  </a:t>
            </a:r>
            <a:r>
              <a:rPr lang="en-US" baseline="0" dirty="0" smtClean="0"/>
              <a:t>groups of two to three cells </a:t>
            </a:r>
            <a:r>
              <a:rPr lang="en-US" baseline="0" dirty="0" smtClean="0"/>
              <a:t> with occasional single cells scattered throughout.  In addition there are areas </a:t>
            </a:r>
            <a:r>
              <a:rPr lang="en-US" baseline="0" dirty="0" smtClean="0"/>
              <a:t>of retraction around the groups and single cells </a:t>
            </a:r>
            <a:r>
              <a:rPr lang="en-US" baseline="0" dirty="0" smtClean="0"/>
              <a:t>which create </a:t>
            </a:r>
            <a:r>
              <a:rPr lang="en-US" baseline="0" dirty="0" smtClean="0"/>
              <a:t>an empty </a:t>
            </a:r>
            <a:r>
              <a:rPr lang="en-US" baseline="0" dirty="0" smtClean="0"/>
              <a:t>space. As you can see in some area there are </a:t>
            </a:r>
            <a:r>
              <a:rPr lang="en-US" baseline="0" dirty="0" err="1" smtClean="0"/>
              <a:t>mulitple</a:t>
            </a:r>
            <a:r>
              <a:rPr lang="en-US" baseline="0" dirty="0" smtClean="0"/>
              <a:t> small nests within </a:t>
            </a:r>
            <a:r>
              <a:rPr lang="en-US" baseline="0" dirty="0" smtClean="0"/>
              <a:t>the same </a:t>
            </a:r>
            <a:r>
              <a:rPr lang="en-US" baseline="0" dirty="0" err="1" smtClean="0"/>
              <a:t>lacune</a:t>
            </a:r>
            <a:r>
              <a:rPr lang="en-US" baseline="0" dirty="0" smtClean="0"/>
              <a:t>. </a:t>
            </a:r>
            <a:r>
              <a:rPr lang="en-US" baseline="0" dirty="0" smtClean="0"/>
              <a:t>The invasive </a:t>
            </a:r>
            <a:r>
              <a:rPr lang="en-US" baseline="0" dirty="0" smtClean="0"/>
              <a:t>cells have high grade nuclear features similar to </a:t>
            </a:r>
            <a:r>
              <a:rPr lang="en-US" baseline="0" dirty="0" smtClean="0"/>
              <a:t>those seen in-situ </a:t>
            </a:r>
            <a:r>
              <a:rPr lang="en-US" baseline="0" dirty="0" smtClean="0"/>
              <a:t>components. </a:t>
            </a:r>
            <a:endParaRPr lang="en-US" dirty="0" smtClean="0"/>
          </a:p>
          <a:p>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8</a:t>
            </a:fld>
            <a:endParaRPr lang="en-US"/>
          </a:p>
        </p:txBody>
      </p:sp>
    </p:spTree>
    <p:extLst>
      <p:ext uri="{BB962C8B-B14F-4D97-AF65-F5344CB8AC3E}">
        <p14:creationId xmlns:p14="http://schemas.microsoft.com/office/powerpoint/2010/main" val="204228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high power epithelial</a:t>
            </a:r>
            <a:r>
              <a:rPr lang="en-US" baseline="0" dirty="0" smtClean="0"/>
              <a:t> ring forms </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9</a:t>
            </a:fld>
            <a:endParaRPr lang="en-US"/>
          </a:p>
        </p:txBody>
      </p:sp>
    </p:spTree>
    <p:extLst>
      <p:ext uri="{BB962C8B-B14F-4D97-AF65-F5344CB8AC3E}">
        <p14:creationId xmlns:p14="http://schemas.microsoft.com/office/powerpoint/2010/main" val="4189900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remainder of</a:t>
            </a:r>
            <a:r>
              <a:rPr lang="en-US" baseline="0" dirty="0" smtClean="0"/>
              <a:t> the resection is remarkable only for areas of uninvolved lamina </a:t>
            </a:r>
            <a:r>
              <a:rPr lang="en-US" baseline="0" dirty="0" err="1" smtClean="0"/>
              <a:t>propria</a:t>
            </a:r>
            <a:r>
              <a:rPr lang="en-US" baseline="0" dirty="0" smtClean="0"/>
              <a:t> and </a:t>
            </a:r>
            <a:r>
              <a:rPr lang="en-US" baseline="0" dirty="0" err="1" smtClean="0"/>
              <a:t>muscularis</a:t>
            </a:r>
            <a:r>
              <a:rPr lang="en-US" baseline="0" dirty="0" smtClean="0"/>
              <a:t> </a:t>
            </a:r>
            <a:r>
              <a:rPr lang="en-US" baseline="0" dirty="0" err="1" smtClean="0"/>
              <a:t>propria</a:t>
            </a:r>
            <a:r>
              <a:rPr lang="en-US" baseline="0" dirty="0" smtClean="0"/>
              <a:t>. As you can see these are t</a:t>
            </a:r>
            <a:r>
              <a:rPr lang="en-US" dirty="0" smtClean="0"/>
              <a:t>hick</a:t>
            </a:r>
            <a:r>
              <a:rPr lang="en-US" baseline="0" dirty="0" smtClean="0"/>
              <a:t> </a:t>
            </a:r>
            <a:r>
              <a:rPr lang="en-US" baseline="0" dirty="0" smtClean="0"/>
              <a:t>bands of smooth muscle, that are to large to represent hypertrophic </a:t>
            </a:r>
            <a:r>
              <a:rPr lang="en-US" baseline="0" dirty="0" err="1" smtClean="0"/>
              <a:t>muscularis</a:t>
            </a:r>
            <a:r>
              <a:rPr lang="en-US" baseline="0" dirty="0" smtClean="0"/>
              <a:t> </a:t>
            </a:r>
            <a:r>
              <a:rPr lang="en-US" baseline="0" dirty="0" smtClean="0"/>
              <a:t>mucosae.</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10</a:t>
            </a:fld>
            <a:endParaRPr lang="en-US"/>
          </a:p>
        </p:txBody>
      </p:sp>
    </p:spTree>
    <p:extLst>
      <p:ext uri="{BB962C8B-B14F-4D97-AF65-F5344CB8AC3E}">
        <p14:creationId xmlns:p14="http://schemas.microsoft.com/office/powerpoint/2010/main" val="246908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a:t>
            </a:r>
            <a:r>
              <a:rPr lang="en-US" dirty="0" err="1" smtClean="0"/>
              <a:t>muscularis</a:t>
            </a:r>
            <a:r>
              <a:rPr lang="en-US" dirty="0" smtClean="0"/>
              <a:t> </a:t>
            </a:r>
            <a:r>
              <a:rPr lang="en-US" dirty="0" err="1" smtClean="0"/>
              <a:t>propria</a:t>
            </a:r>
            <a:r>
              <a:rPr lang="en-US" dirty="0" smtClean="0"/>
              <a:t> is well sampled</a:t>
            </a:r>
            <a:r>
              <a:rPr lang="en-US" baseline="0" dirty="0" smtClean="0"/>
              <a:t> and is uninvolved by the tumor</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11</a:t>
            </a:fld>
            <a:endParaRPr lang="en-US"/>
          </a:p>
        </p:txBody>
      </p:sp>
    </p:spTree>
    <p:extLst>
      <p:ext uri="{BB962C8B-B14F-4D97-AF65-F5344CB8AC3E}">
        <p14:creationId xmlns:p14="http://schemas.microsoft.com/office/powerpoint/2010/main" val="211267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a:t>
            </a:r>
            <a:r>
              <a:rPr lang="en-US" baseline="0" dirty="0" smtClean="0"/>
              <a:t> morphology the differential diagnosis for the invasive component is conventional </a:t>
            </a:r>
            <a:r>
              <a:rPr lang="en-US" baseline="0" dirty="0" err="1" smtClean="0"/>
              <a:t>urothelial</a:t>
            </a:r>
            <a:r>
              <a:rPr lang="en-US" baseline="0" dirty="0" smtClean="0"/>
              <a:t> carcinoma with extensive  retraction or invasive carcinoma with micropapillary differentiation. This is a differential that is encountered on occasion in GU however it is almost always in the setting of a TUR showing extensive invasion of the </a:t>
            </a:r>
            <a:r>
              <a:rPr lang="en-US" baseline="0" dirty="0" err="1" smtClean="0"/>
              <a:t>muscularis</a:t>
            </a:r>
            <a:r>
              <a:rPr lang="en-US" baseline="0" dirty="0" smtClean="0"/>
              <a:t> </a:t>
            </a:r>
            <a:r>
              <a:rPr lang="en-US" baseline="0" dirty="0" err="1" smtClean="0"/>
              <a:t>propria</a:t>
            </a:r>
            <a:r>
              <a:rPr lang="en-US" baseline="0" dirty="0" smtClean="0"/>
              <a:t> .  In a case such as this, in which the invasive component is small and even more importantly limited to the lamina </a:t>
            </a:r>
            <a:r>
              <a:rPr lang="en-US" baseline="0" dirty="0" err="1" smtClean="0"/>
              <a:t>propria</a:t>
            </a:r>
            <a:r>
              <a:rPr lang="en-US" baseline="0" dirty="0" smtClean="0"/>
              <a:t> with a adequately sampled </a:t>
            </a:r>
            <a:r>
              <a:rPr lang="en-US" baseline="0" dirty="0" err="1" smtClean="0"/>
              <a:t>muscularis</a:t>
            </a:r>
            <a:r>
              <a:rPr lang="en-US" baseline="0" dirty="0" smtClean="0"/>
              <a:t> </a:t>
            </a:r>
            <a:r>
              <a:rPr lang="en-US" baseline="0" dirty="0" err="1" smtClean="0"/>
              <a:t>propria</a:t>
            </a:r>
            <a:r>
              <a:rPr lang="en-US" baseline="0" dirty="0" smtClean="0"/>
              <a:t> that  (meaning pT1 or superficially invasive disease) the diagnosis will determine the treatment options available to this </a:t>
            </a:r>
            <a:r>
              <a:rPr lang="en-US" baseline="0" dirty="0" smtClean="0"/>
              <a:t>patient which I will review later. </a:t>
            </a:r>
            <a:r>
              <a:rPr lang="en-US" baseline="0" dirty="0" smtClean="0"/>
              <a:t>So unlike many things that we worry about in GU that are only interesting to us and will not affect the treatment this diagnosis will.</a:t>
            </a:r>
            <a:endParaRPr lang="en-US" dirty="0"/>
          </a:p>
        </p:txBody>
      </p:sp>
      <p:sp>
        <p:nvSpPr>
          <p:cNvPr id="4" name="Slide Number Placeholder 3"/>
          <p:cNvSpPr>
            <a:spLocks noGrp="1"/>
          </p:cNvSpPr>
          <p:nvPr>
            <p:ph type="sldNum" sz="quarter" idx="10"/>
          </p:nvPr>
        </p:nvSpPr>
        <p:spPr/>
        <p:txBody>
          <a:bodyPr/>
          <a:lstStyle/>
          <a:p>
            <a:fld id="{529C57BA-C118-4CCE-8BAD-032A610917B5}" type="slidenum">
              <a:rPr lang="en-US" smtClean="0"/>
              <a:t>12</a:t>
            </a:fld>
            <a:endParaRPr lang="en-US"/>
          </a:p>
        </p:txBody>
      </p:sp>
    </p:spTree>
    <p:extLst>
      <p:ext uri="{BB962C8B-B14F-4D97-AF65-F5344CB8AC3E}">
        <p14:creationId xmlns:p14="http://schemas.microsoft.com/office/powerpoint/2010/main" val="35697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323DCA-95EB-4A67-A49A-6A51BE98C543}" type="datetimeFigureOut">
              <a:rPr lang="en-US" smtClean="0"/>
              <a:t>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27FC-4FE2-4266-BA0A-AAB136A3AF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23DCA-95EB-4A67-A49A-6A51BE98C543}" type="datetimeFigureOut">
              <a:rPr lang="en-US" smtClean="0"/>
              <a:t>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27FC-4FE2-4266-BA0A-AAB136A3AF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23DCA-95EB-4A67-A49A-6A51BE98C543}" type="datetimeFigureOut">
              <a:rPr lang="en-US" smtClean="0"/>
              <a:t>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27FC-4FE2-4266-BA0A-AAB136A3AF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23DCA-95EB-4A67-A49A-6A51BE98C543}" type="datetimeFigureOut">
              <a:rPr lang="en-US" smtClean="0"/>
              <a:t>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27FC-4FE2-4266-BA0A-AAB136A3AF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23DCA-95EB-4A67-A49A-6A51BE98C543}" type="datetimeFigureOut">
              <a:rPr lang="en-US" smtClean="0"/>
              <a:t>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27FC-4FE2-4266-BA0A-AAB136A3AF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323DCA-95EB-4A67-A49A-6A51BE98C543}" type="datetimeFigureOut">
              <a:rPr lang="en-US" smtClean="0"/>
              <a:t>2/20/2012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E27FC-4FE2-4266-BA0A-AAB136A3AF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23DCA-95EB-4A67-A49A-6A51BE98C543}" type="datetimeFigureOut">
              <a:rPr lang="en-US" smtClean="0"/>
              <a:t>2/20/2012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E27FC-4FE2-4266-BA0A-AAB136A3AF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323DCA-95EB-4A67-A49A-6A51BE98C543}" type="datetimeFigureOut">
              <a:rPr lang="en-US" smtClean="0"/>
              <a:t>2/20/2012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E27FC-4FE2-4266-BA0A-AAB136A3AF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23DCA-95EB-4A67-A49A-6A51BE98C543}" type="datetimeFigureOut">
              <a:rPr lang="en-US" smtClean="0"/>
              <a:t>2/20/2012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E27FC-4FE2-4266-BA0A-AAB136A3AF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23DCA-95EB-4A67-A49A-6A51BE98C543}" type="datetimeFigureOut">
              <a:rPr lang="en-US" smtClean="0"/>
              <a:t>2/20/2012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E27FC-4FE2-4266-BA0A-AAB136A3AFE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4323DCA-95EB-4A67-A49A-6A51BE98C543}" type="datetimeFigureOut">
              <a:rPr lang="en-US" smtClean="0"/>
              <a:t>2/20/2012</a:t>
            </a:fld>
            <a:endParaRPr lang="en-US"/>
          </a:p>
        </p:txBody>
      </p:sp>
      <p:sp>
        <p:nvSpPr>
          <p:cNvPr id="9" name="Slide Number Placeholder 8"/>
          <p:cNvSpPr>
            <a:spLocks noGrp="1"/>
          </p:cNvSpPr>
          <p:nvPr>
            <p:ph type="sldNum" sz="quarter" idx="11"/>
          </p:nvPr>
        </p:nvSpPr>
        <p:spPr/>
        <p:txBody>
          <a:bodyPr/>
          <a:lstStyle/>
          <a:p>
            <a:fld id="{479E27FC-4FE2-4266-BA0A-AAB136A3AFE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79E27FC-4FE2-4266-BA0A-AAB136A3AFE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4323DCA-95EB-4A67-A49A-6A51BE98C543}" type="datetimeFigureOut">
              <a:rPr lang="en-US" smtClean="0"/>
              <a:t>2/20/2012</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AP/HP Conference</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48942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62843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98938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dirty="0"/>
              <a:t>H</a:t>
            </a:r>
            <a:r>
              <a:rPr lang="en-US" dirty="0" smtClean="0"/>
              <a:t>igh grade papillary </a:t>
            </a:r>
            <a:r>
              <a:rPr lang="en-US" dirty="0" err="1" smtClean="0"/>
              <a:t>urothelial</a:t>
            </a:r>
            <a:r>
              <a:rPr lang="en-US" dirty="0" smtClean="0"/>
              <a:t> carcinoma invading lamina </a:t>
            </a:r>
            <a:r>
              <a:rPr lang="en-US" dirty="0" err="1" smtClean="0"/>
              <a:t>propria</a:t>
            </a:r>
            <a:endParaRPr lang="en-US" dirty="0" smtClean="0"/>
          </a:p>
          <a:p>
            <a:r>
              <a:rPr lang="en-US" dirty="0"/>
              <a:t> </a:t>
            </a:r>
            <a:r>
              <a:rPr lang="en-US" dirty="0" smtClean="0"/>
              <a:t>High grade papillary </a:t>
            </a:r>
            <a:r>
              <a:rPr lang="en-US" dirty="0" err="1" smtClean="0"/>
              <a:t>urothelial</a:t>
            </a:r>
            <a:r>
              <a:rPr lang="en-US" dirty="0" smtClean="0"/>
              <a:t> carcinoma </a:t>
            </a:r>
            <a:r>
              <a:rPr lang="en-US" b="1" dirty="0" smtClean="0"/>
              <a:t>with micropapillary differentiation</a:t>
            </a:r>
            <a:r>
              <a:rPr lang="en-US" dirty="0" smtClean="0"/>
              <a:t>  invading lamina </a:t>
            </a:r>
            <a:r>
              <a:rPr lang="en-US" dirty="0" err="1" smtClean="0"/>
              <a:t>propria</a:t>
            </a:r>
            <a:endParaRPr lang="en-US" dirty="0"/>
          </a:p>
        </p:txBody>
      </p:sp>
    </p:spTree>
    <p:extLst>
      <p:ext uri="{BB962C8B-B14F-4D97-AF65-F5344CB8AC3E}">
        <p14:creationId xmlns:p14="http://schemas.microsoft.com/office/powerpoint/2010/main" val="4037400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a:xfrm>
            <a:off x="457200" y="1371600"/>
            <a:ext cx="7620000" cy="4800600"/>
          </a:xfrm>
        </p:spPr>
        <p:txBody>
          <a:bodyPr/>
          <a:lstStyle/>
          <a:p>
            <a:pPr marL="114300" indent="0">
              <a:buNone/>
            </a:pPr>
            <a:endParaRPr lang="en-US" dirty="0" smtClean="0"/>
          </a:p>
          <a:p>
            <a:r>
              <a:rPr lang="en-US" dirty="0" smtClean="0"/>
              <a:t>H&amp;E</a:t>
            </a:r>
          </a:p>
          <a:p>
            <a:pPr lvl="1"/>
            <a:r>
              <a:rPr lang="en-US" dirty="0" smtClean="0"/>
              <a:t>Overlapping features</a:t>
            </a:r>
          </a:p>
          <a:p>
            <a:pPr lvl="2"/>
            <a:r>
              <a:rPr lang="en-US" dirty="0" smtClean="0"/>
              <a:t>Stromal retraction vs. micropapillary differentiation</a:t>
            </a:r>
          </a:p>
          <a:p>
            <a:r>
              <a:rPr lang="en-US" dirty="0" smtClean="0"/>
              <a:t>IHC  </a:t>
            </a:r>
          </a:p>
          <a:p>
            <a:pPr lvl="1"/>
            <a:r>
              <a:rPr lang="en-US" dirty="0" smtClean="0"/>
              <a:t>CK7+, CK 20+/-</a:t>
            </a:r>
          </a:p>
          <a:p>
            <a:pPr lvl="1"/>
            <a:r>
              <a:rPr lang="en-US" dirty="0" smtClean="0"/>
              <a:t>MUC1,CA-125</a:t>
            </a:r>
            <a:r>
              <a:rPr lang="en-US" baseline="30000" dirty="0" smtClean="0"/>
              <a:t>1,2</a:t>
            </a:r>
          </a:p>
          <a:p>
            <a:pPr lvl="1"/>
            <a:r>
              <a:rPr lang="en-US" dirty="0" smtClean="0"/>
              <a:t>Her 2</a:t>
            </a:r>
            <a:r>
              <a:rPr lang="en-US" baseline="30000" dirty="0" smtClean="0"/>
              <a:t>3</a:t>
            </a:r>
          </a:p>
          <a:p>
            <a:pPr marL="777240" lvl="2" indent="0">
              <a:buNone/>
            </a:pPr>
            <a:endParaRPr lang="en-US" dirty="0" smtClean="0"/>
          </a:p>
          <a:p>
            <a:endParaRPr lang="en-US" dirty="0" smtClean="0"/>
          </a:p>
        </p:txBody>
      </p:sp>
    </p:spTree>
    <p:extLst>
      <p:ext uri="{BB962C8B-B14F-4D97-AF65-F5344CB8AC3E}">
        <p14:creationId xmlns:p14="http://schemas.microsoft.com/office/powerpoint/2010/main" val="715258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Histologic features</a:t>
            </a:r>
            <a:endParaRPr lang="en-US" dirty="0"/>
          </a:p>
        </p:txBody>
      </p:sp>
      <p:sp>
        <p:nvSpPr>
          <p:cNvPr id="3" name="Content Placeholder 2"/>
          <p:cNvSpPr>
            <a:spLocks noGrp="1"/>
          </p:cNvSpPr>
          <p:nvPr>
            <p:ph idx="1"/>
          </p:nvPr>
        </p:nvSpPr>
        <p:spPr/>
        <p:txBody>
          <a:bodyPr/>
          <a:lstStyle/>
          <a:p>
            <a:r>
              <a:rPr lang="en-US" b="1" dirty="0" smtClean="0"/>
              <a:t>In </a:t>
            </a:r>
            <a:r>
              <a:rPr lang="en-US" b="1" dirty="0" smtClean="0"/>
              <a:t>situ</a:t>
            </a:r>
            <a:r>
              <a:rPr lang="en-US" b="1" baseline="30000" dirty="0" smtClean="0"/>
              <a:t>4</a:t>
            </a:r>
            <a:endParaRPr lang="en-US" b="1" baseline="30000" dirty="0" smtClean="0"/>
          </a:p>
          <a:p>
            <a:pPr lvl="1"/>
            <a:r>
              <a:rPr lang="en-US" dirty="0" smtClean="0"/>
              <a:t>Delicate </a:t>
            </a:r>
            <a:r>
              <a:rPr lang="en-US" dirty="0" err="1" smtClean="0"/>
              <a:t>filiform</a:t>
            </a:r>
            <a:r>
              <a:rPr lang="en-US" dirty="0" smtClean="0"/>
              <a:t> processes</a:t>
            </a:r>
          </a:p>
          <a:p>
            <a:pPr lvl="2"/>
            <a:r>
              <a:rPr lang="en-US" dirty="0" smtClean="0"/>
              <a:t>Most avascular</a:t>
            </a:r>
            <a:endParaRPr lang="en-US" dirty="0" smtClean="0"/>
          </a:p>
          <a:p>
            <a:pPr lvl="1"/>
            <a:r>
              <a:rPr lang="en-US" dirty="0" err="1" smtClean="0"/>
              <a:t>Glomeruloid</a:t>
            </a:r>
            <a:endParaRPr lang="en-US" dirty="0" smtClean="0"/>
          </a:p>
          <a:p>
            <a:r>
              <a:rPr lang="en-US" dirty="0" smtClean="0"/>
              <a:t>Invasive</a:t>
            </a:r>
          </a:p>
          <a:p>
            <a:pPr lvl="1"/>
            <a:r>
              <a:rPr lang="en-US" dirty="0" smtClean="0"/>
              <a:t>Tumor cells form </a:t>
            </a:r>
            <a:r>
              <a:rPr lang="en-US" dirty="0"/>
              <a:t> </a:t>
            </a:r>
            <a:r>
              <a:rPr lang="en-US" dirty="0" smtClean="0"/>
              <a:t>small tight nests</a:t>
            </a:r>
          </a:p>
          <a:p>
            <a:pPr lvl="1"/>
            <a:r>
              <a:rPr lang="en-US" dirty="0" smtClean="0"/>
              <a:t>Nests form aggregates </a:t>
            </a:r>
            <a:r>
              <a:rPr lang="en-US" dirty="0" smtClean="0"/>
              <a:t>within </a:t>
            </a:r>
            <a:r>
              <a:rPr lang="en-US" dirty="0" smtClean="0"/>
              <a:t>lacunae</a:t>
            </a:r>
          </a:p>
          <a:p>
            <a:pPr lvl="2"/>
            <a:r>
              <a:rPr lang="en-US" dirty="0" smtClean="0"/>
              <a:t>Mimics vascular invasion</a:t>
            </a:r>
            <a:endParaRPr lang="en-US" dirty="0" smtClean="0"/>
          </a:p>
          <a:p>
            <a:pPr lvl="1"/>
            <a:r>
              <a:rPr lang="en-US" dirty="0" smtClean="0"/>
              <a:t>High grade nuclei</a:t>
            </a:r>
            <a:endParaRPr lang="en-US" dirty="0" smtClean="0"/>
          </a:p>
          <a:p>
            <a:pPr lvl="1"/>
            <a:r>
              <a:rPr lang="en-US" dirty="0" smtClean="0"/>
              <a:t>Vascular invasion</a:t>
            </a:r>
          </a:p>
          <a:p>
            <a:pPr lvl="1"/>
            <a:r>
              <a:rPr lang="en-US" dirty="0" smtClean="0"/>
              <a:t>Conspicuous absence of </a:t>
            </a:r>
            <a:r>
              <a:rPr lang="en-US" dirty="0" err="1" smtClean="0"/>
              <a:t>psammoma</a:t>
            </a:r>
            <a:r>
              <a:rPr lang="en-US" dirty="0" smtClean="0"/>
              <a:t> bodies</a:t>
            </a:r>
          </a:p>
          <a:p>
            <a:endParaRPr lang="en-US" dirty="0"/>
          </a:p>
        </p:txBody>
      </p:sp>
    </p:spTree>
    <p:extLst>
      <p:ext uri="{BB962C8B-B14F-4D97-AF65-F5344CB8AC3E}">
        <p14:creationId xmlns:p14="http://schemas.microsoft.com/office/powerpoint/2010/main" val="3090643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dirty="0" smtClean="0"/>
              <a:t>Micropapillary carcinoma in situ</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42487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dirty="0" smtClean="0"/>
              <a:t>Micropapillary carcinoma in situ</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4127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dirty="0" smtClean="0"/>
              <a:t>Micropapillary carcinoma in situ</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5196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Histologic features</a:t>
            </a:r>
            <a:endParaRPr lang="en-US" dirty="0"/>
          </a:p>
        </p:txBody>
      </p:sp>
      <p:sp>
        <p:nvSpPr>
          <p:cNvPr id="3" name="Content Placeholder 2"/>
          <p:cNvSpPr>
            <a:spLocks noGrp="1"/>
          </p:cNvSpPr>
          <p:nvPr>
            <p:ph idx="1"/>
          </p:nvPr>
        </p:nvSpPr>
        <p:spPr/>
        <p:txBody>
          <a:bodyPr/>
          <a:lstStyle/>
          <a:p>
            <a:r>
              <a:rPr lang="en-US" dirty="0" smtClean="0"/>
              <a:t>In situ</a:t>
            </a:r>
          </a:p>
          <a:p>
            <a:pPr lvl="1"/>
            <a:r>
              <a:rPr lang="en-US" dirty="0" smtClean="0"/>
              <a:t>Delicate </a:t>
            </a:r>
            <a:r>
              <a:rPr lang="en-US" dirty="0" err="1" smtClean="0"/>
              <a:t>filiform</a:t>
            </a:r>
            <a:r>
              <a:rPr lang="en-US" dirty="0" smtClean="0"/>
              <a:t> processes</a:t>
            </a:r>
          </a:p>
          <a:p>
            <a:pPr lvl="2"/>
            <a:r>
              <a:rPr lang="en-US" dirty="0" smtClean="0"/>
              <a:t>Most avascular</a:t>
            </a:r>
            <a:endParaRPr lang="en-US" dirty="0" smtClean="0"/>
          </a:p>
          <a:p>
            <a:pPr lvl="1"/>
            <a:r>
              <a:rPr lang="en-US" dirty="0" err="1" smtClean="0"/>
              <a:t>Glomeruloid</a:t>
            </a:r>
            <a:endParaRPr lang="en-US" dirty="0" smtClean="0"/>
          </a:p>
          <a:p>
            <a:r>
              <a:rPr lang="en-US" b="1" dirty="0" smtClean="0"/>
              <a:t>Invasive</a:t>
            </a:r>
            <a:r>
              <a:rPr lang="en-US" b="1" baseline="30000" dirty="0" smtClean="0"/>
              <a:t>4</a:t>
            </a:r>
            <a:endParaRPr lang="en-US" b="1" baseline="30000" dirty="0" smtClean="0"/>
          </a:p>
          <a:p>
            <a:pPr lvl="1"/>
            <a:r>
              <a:rPr lang="en-US" dirty="0" smtClean="0"/>
              <a:t>Tumor cells form </a:t>
            </a:r>
            <a:r>
              <a:rPr lang="en-US" dirty="0"/>
              <a:t> </a:t>
            </a:r>
            <a:r>
              <a:rPr lang="en-US" dirty="0" smtClean="0"/>
              <a:t>small tight nests</a:t>
            </a:r>
          </a:p>
          <a:p>
            <a:pPr lvl="1"/>
            <a:r>
              <a:rPr lang="en-US" dirty="0" smtClean="0"/>
              <a:t>Nests form aggregates </a:t>
            </a:r>
            <a:r>
              <a:rPr lang="en-US" dirty="0" smtClean="0"/>
              <a:t>within </a:t>
            </a:r>
            <a:r>
              <a:rPr lang="en-US" dirty="0" smtClean="0"/>
              <a:t>lacunae</a:t>
            </a:r>
          </a:p>
          <a:p>
            <a:pPr lvl="2"/>
            <a:r>
              <a:rPr lang="en-US" dirty="0" smtClean="0"/>
              <a:t>Mimics vascular invasion</a:t>
            </a:r>
            <a:endParaRPr lang="en-US" dirty="0" smtClean="0"/>
          </a:p>
          <a:p>
            <a:pPr lvl="1"/>
            <a:r>
              <a:rPr lang="en-US" dirty="0" smtClean="0"/>
              <a:t>High grade nuclei</a:t>
            </a:r>
            <a:endParaRPr lang="en-US" dirty="0" smtClean="0"/>
          </a:p>
          <a:p>
            <a:pPr lvl="1"/>
            <a:r>
              <a:rPr lang="en-US" dirty="0"/>
              <a:t>A</a:t>
            </a:r>
            <a:r>
              <a:rPr lang="en-US" dirty="0" smtClean="0"/>
              <a:t>bsence </a:t>
            </a:r>
            <a:r>
              <a:rPr lang="en-US" dirty="0" smtClean="0"/>
              <a:t>of </a:t>
            </a:r>
            <a:r>
              <a:rPr lang="en-US" dirty="0" err="1" smtClean="0"/>
              <a:t>psammoma</a:t>
            </a:r>
            <a:r>
              <a:rPr lang="en-US" dirty="0" smtClean="0"/>
              <a:t> bodies</a:t>
            </a:r>
          </a:p>
          <a:p>
            <a:endParaRPr lang="en-US" dirty="0"/>
          </a:p>
        </p:txBody>
      </p:sp>
    </p:spTree>
    <p:extLst>
      <p:ext uri="{BB962C8B-B14F-4D97-AF65-F5344CB8AC3E}">
        <p14:creationId xmlns:p14="http://schemas.microsoft.com/office/powerpoint/2010/main" val="2679250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Micropapillary</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24614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19400"/>
            <a:ext cx="7659687" cy="1168400"/>
          </a:xfrm>
        </p:spPr>
        <p:txBody>
          <a:bodyPr/>
          <a:lstStyle/>
          <a:p>
            <a:r>
              <a:rPr lang="en-US" dirty="0" smtClean="0"/>
              <a:t>Case Presentation</a:t>
            </a:r>
            <a:br>
              <a:rPr lang="en-US" dirty="0" smtClean="0"/>
            </a:br>
            <a:endParaRPr lang="en-US" dirty="0"/>
          </a:p>
        </p:txBody>
      </p:sp>
    </p:spTree>
    <p:extLst>
      <p:ext uri="{BB962C8B-B14F-4D97-AF65-F5344CB8AC3E}">
        <p14:creationId xmlns:p14="http://schemas.microsoft.com/office/powerpoint/2010/main" val="15668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dirty="0" smtClean="0"/>
              <a:t>Micropapillary</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28732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dirty="0" smtClean="0"/>
              <a:t>Micropapillary</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95714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dirty="0" smtClean="0"/>
              <a:t>Micropapillary</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51098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93755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dirty="0" smtClean="0"/>
              <a:t>Micropapillary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97491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dirty="0" smtClean="0"/>
              <a:t>Micropapillary</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60829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dirty="0" smtClean="0"/>
              <a:t>Micropapillary</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99274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smtClean="0"/>
              <a:t>Conventional urothelial carcinoma</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27179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
        <p:nvSpPr>
          <p:cNvPr id="6" name="TextBox 5"/>
          <p:cNvSpPr txBox="1"/>
          <p:nvPr/>
        </p:nvSpPr>
        <p:spPr>
          <a:xfrm>
            <a:off x="762000" y="381000"/>
            <a:ext cx="7010400" cy="1323439"/>
          </a:xfrm>
          <a:prstGeom prst="rect">
            <a:avLst/>
          </a:prstGeom>
          <a:noFill/>
        </p:spPr>
        <p:txBody>
          <a:bodyPr wrap="square" rtlCol="0">
            <a:spAutoFit/>
          </a:bodyPr>
          <a:lstStyle/>
          <a:p>
            <a:r>
              <a:rPr lang="en-US" sz="4000" dirty="0" err="1">
                <a:solidFill>
                  <a:schemeClr val="tx2"/>
                </a:solidFill>
                <a:latin typeface="+mj-lt"/>
              </a:rPr>
              <a:t>U</a:t>
            </a:r>
            <a:r>
              <a:rPr lang="en-US" sz="4000" dirty="0" err="1" smtClean="0">
                <a:solidFill>
                  <a:schemeClr val="tx2"/>
                </a:solidFill>
                <a:latin typeface="+mj-lt"/>
              </a:rPr>
              <a:t>rothelial</a:t>
            </a:r>
            <a:r>
              <a:rPr lang="en-US" sz="4000" dirty="0" smtClean="0">
                <a:solidFill>
                  <a:schemeClr val="tx2"/>
                </a:solidFill>
                <a:latin typeface="+mj-lt"/>
              </a:rPr>
              <a:t> carcinoma with extensive retraction</a:t>
            </a:r>
            <a:r>
              <a:rPr lang="en-US" sz="4000" baseline="30000" dirty="0" smtClean="0">
                <a:solidFill>
                  <a:schemeClr val="tx2"/>
                </a:solidFill>
                <a:latin typeface="+mj-lt"/>
              </a:rPr>
              <a:t>5</a:t>
            </a:r>
            <a:endParaRPr lang="en-US" sz="4000" baseline="30000" dirty="0">
              <a:solidFill>
                <a:schemeClr val="tx2"/>
              </a:solidFill>
              <a:latin typeface="+mj-lt"/>
            </a:endParaRPr>
          </a:p>
        </p:txBody>
      </p:sp>
      <p:sp>
        <p:nvSpPr>
          <p:cNvPr id="7" name="TextBox 6"/>
          <p:cNvSpPr txBox="1"/>
          <p:nvPr/>
        </p:nvSpPr>
        <p:spPr>
          <a:xfrm>
            <a:off x="914400" y="6248400"/>
            <a:ext cx="6736909" cy="646331"/>
          </a:xfrm>
          <a:prstGeom prst="rect">
            <a:avLst/>
          </a:prstGeom>
          <a:noFill/>
        </p:spPr>
        <p:txBody>
          <a:bodyPr wrap="none" rtlCol="0">
            <a:spAutoFit/>
          </a:bodyPr>
          <a:lstStyle/>
          <a:p>
            <a:r>
              <a:rPr lang="en-US" sz="1200" dirty="0" smtClean="0"/>
              <a:t> </a:t>
            </a:r>
            <a:r>
              <a:rPr lang="en-US" sz="1200" dirty="0" err="1" smtClean="0"/>
              <a:t>Sangoi</a:t>
            </a:r>
            <a:r>
              <a:rPr lang="en-US" sz="1200" dirty="0" smtClean="0"/>
              <a:t> A,  Beck A, Amin M et </a:t>
            </a:r>
            <a:r>
              <a:rPr lang="en-US" sz="1200" dirty="0" err="1" smtClean="0"/>
              <a:t>al.Interobservor</a:t>
            </a:r>
            <a:r>
              <a:rPr lang="en-US" sz="1200" dirty="0" smtClean="0"/>
              <a:t> reproducibility in the diagnosis of invasive micropapillary </a:t>
            </a:r>
          </a:p>
          <a:p>
            <a:r>
              <a:rPr lang="en-US" sz="1200" dirty="0" smtClean="0"/>
              <a:t>Carcinoma of the urinary tract among urologic pathologists. Am Jour </a:t>
            </a:r>
            <a:r>
              <a:rPr lang="en-US" sz="1200" dirty="0" err="1" smtClean="0"/>
              <a:t>Surg</a:t>
            </a:r>
            <a:r>
              <a:rPr lang="en-US" sz="1200" dirty="0" smtClean="0"/>
              <a:t> Path</a:t>
            </a:r>
          </a:p>
          <a:p>
            <a:r>
              <a:rPr lang="en-US" sz="1200" dirty="0" smtClean="0"/>
              <a:t>2010.34: 1367.</a:t>
            </a:r>
            <a:endParaRPr lang="en-US" sz="1200" dirty="0"/>
          </a:p>
        </p:txBody>
      </p:sp>
    </p:spTree>
    <p:extLst>
      <p:ext uri="{BB962C8B-B14F-4D97-AF65-F5344CB8AC3E}">
        <p14:creationId xmlns:p14="http://schemas.microsoft.com/office/powerpoint/2010/main" val="2874033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sp>
        <p:nvSpPr>
          <p:cNvPr id="7" name="Text Placeholder 6"/>
          <p:cNvSpPr>
            <a:spLocks noGrp="1"/>
          </p:cNvSpPr>
          <p:nvPr>
            <p:ph type="body" sz="quarter" idx="3"/>
          </p:nvPr>
        </p:nvSpPr>
        <p:spPr/>
        <p:txBody>
          <a:bodyPr/>
          <a:lstStyle/>
          <a:p>
            <a:endParaRPr lang="en-US"/>
          </a:p>
        </p:txBody>
      </p:sp>
      <p:sp>
        <p:nvSpPr>
          <p:cNvPr id="8" name="Content Placeholder 7"/>
          <p:cNvSpPr>
            <a:spLocks noGrp="1"/>
          </p:cNvSpPr>
          <p:nvPr>
            <p:ph sz="quarter" idx="4"/>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4767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history</a:t>
            </a:r>
            <a:endParaRPr lang="en-US" dirty="0"/>
          </a:p>
        </p:txBody>
      </p:sp>
      <p:sp>
        <p:nvSpPr>
          <p:cNvPr id="3" name="Content Placeholder 2"/>
          <p:cNvSpPr>
            <a:spLocks noGrp="1"/>
          </p:cNvSpPr>
          <p:nvPr>
            <p:ph idx="1"/>
          </p:nvPr>
        </p:nvSpPr>
        <p:spPr/>
        <p:txBody>
          <a:bodyPr/>
          <a:lstStyle/>
          <a:p>
            <a:r>
              <a:rPr lang="en-US" dirty="0" smtClean="0"/>
              <a:t>66 year old male</a:t>
            </a:r>
          </a:p>
          <a:p>
            <a:r>
              <a:rPr lang="en-US" dirty="0" smtClean="0"/>
              <a:t>Caucasian</a:t>
            </a:r>
          </a:p>
          <a:p>
            <a:r>
              <a:rPr lang="en-US" dirty="0" smtClean="0"/>
              <a:t>No prior history of malignancy</a:t>
            </a:r>
          </a:p>
          <a:p>
            <a:r>
              <a:rPr lang="en-US" dirty="0" smtClean="0"/>
              <a:t>Gross </a:t>
            </a:r>
            <a:r>
              <a:rPr lang="en-US" dirty="0" smtClean="0"/>
              <a:t>hematuria</a:t>
            </a:r>
          </a:p>
          <a:p>
            <a:r>
              <a:rPr lang="en-US" dirty="0" smtClean="0"/>
              <a:t>Urine cytology </a:t>
            </a:r>
          </a:p>
          <a:p>
            <a:pPr lvl="1"/>
            <a:r>
              <a:rPr lang="en-US" dirty="0" smtClean="0"/>
              <a:t>Positive </a:t>
            </a:r>
            <a:endParaRPr lang="en-US" dirty="0" smtClean="0"/>
          </a:p>
          <a:p>
            <a:endParaRPr lang="en-US" dirty="0" smtClean="0"/>
          </a:p>
        </p:txBody>
      </p:sp>
    </p:spTree>
    <p:extLst>
      <p:ext uri="{BB962C8B-B14F-4D97-AF65-F5344CB8AC3E}">
        <p14:creationId xmlns:p14="http://schemas.microsoft.com/office/powerpoint/2010/main" val="1971198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Diagnosis</a:t>
            </a:r>
            <a:endParaRPr lang="en-US" dirty="0"/>
          </a:p>
        </p:txBody>
      </p:sp>
      <p:sp>
        <p:nvSpPr>
          <p:cNvPr id="4" name="Content Placeholder 3"/>
          <p:cNvSpPr>
            <a:spLocks noGrp="1"/>
          </p:cNvSpPr>
          <p:nvPr>
            <p:ph idx="1"/>
          </p:nvPr>
        </p:nvSpPr>
        <p:spPr/>
        <p:txBody>
          <a:bodyPr/>
          <a:lstStyle/>
          <a:p>
            <a:r>
              <a:rPr lang="en-US" dirty="0" smtClean="0"/>
              <a:t>Invasive high grade papillary </a:t>
            </a:r>
            <a:r>
              <a:rPr lang="en-US" dirty="0" err="1" smtClean="0"/>
              <a:t>urothelial</a:t>
            </a:r>
            <a:r>
              <a:rPr lang="en-US" dirty="0" smtClean="0"/>
              <a:t> carcinoma involving lamina </a:t>
            </a:r>
            <a:r>
              <a:rPr lang="en-US" dirty="0" err="1" smtClean="0"/>
              <a:t>propria</a:t>
            </a:r>
            <a:endParaRPr lang="en-US" dirty="0" smtClean="0"/>
          </a:p>
          <a:p>
            <a:r>
              <a:rPr lang="en-US" dirty="0" smtClean="0"/>
              <a:t>Micropapillary differentiation </a:t>
            </a:r>
          </a:p>
          <a:p>
            <a:r>
              <a:rPr lang="en-US" dirty="0" err="1" smtClean="0"/>
              <a:t>Muscularis</a:t>
            </a:r>
            <a:r>
              <a:rPr lang="en-US" dirty="0" smtClean="0"/>
              <a:t> </a:t>
            </a:r>
            <a:r>
              <a:rPr lang="en-US" dirty="0" err="1" smtClean="0"/>
              <a:t>propria</a:t>
            </a:r>
            <a:r>
              <a:rPr lang="en-US" dirty="0" smtClean="0"/>
              <a:t> uninvolved</a:t>
            </a:r>
          </a:p>
          <a:p>
            <a:endParaRPr lang="en-US" dirty="0"/>
          </a:p>
        </p:txBody>
      </p:sp>
    </p:spTree>
    <p:extLst>
      <p:ext uri="{BB962C8B-B14F-4D97-AF65-F5344CB8AC3E}">
        <p14:creationId xmlns:p14="http://schemas.microsoft.com/office/powerpoint/2010/main" val="1846528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19400"/>
            <a:ext cx="7659687" cy="1168400"/>
          </a:xfrm>
        </p:spPr>
        <p:txBody>
          <a:bodyPr/>
          <a:lstStyle/>
          <a:p>
            <a:r>
              <a:rPr lang="en-US" dirty="0" smtClean="0"/>
              <a:t>discussion</a:t>
            </a:r>
            <a:br>
              <a:rPr lang="en-US" dirty="0" smtClean="0"/>
            </a:br>
            <a:endParaRPr lang="en-US" dirty="0"/>
          </a:p>
        </p:txBody>
      </p:sp>
    </p:spTree>
    <p:extLst>
      <p:ext uri="{BB962C8B-B14F-4D97-AF65-F5344CB8AC3E}">
        <p14:creationId xmlns:p14="http://schemas.microsoft.com/office/powerpoint/2010/main" val="1668313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Micropapillary</a:t>
            </a:r>
            <a:endParaRPr lang="en-US" dirty="0"/>
          </a:p>
        </p:txBody>
      </p:sp>
      <p:sp>
        <p:nvSpPr>
          <p:cNvPr id="3" name="Content Placeholder 2"/>
          <p:cNvSpPr>
            <a:spLocks noGrp="1"/>
          </p:cNvSpPr>
          <p:nvPr>
            <p:ph idx="1"/>
          </p:nvPr>
        </p:nvSpPr>
        <p:spPr/>
        <p:txBody>
          <a:bodyPr/>
          <a:lstStyle/>
          <a:p>
            <a:r>
              <a:rPr lang="en-US" dirty="0" smtClean="0"/>
              <a:t>Reported in </a:t>
            </a:r>
            <a:r>
              <a:rPr lang="en-US" dirty="0" smtClean="0"/>
              <a:t>1994</a:t>
            </a:r>
            <a:r>
              <a:rPr lang="en-US" baseline="30000" dirty="0" smtClean="0"/>
              <a:t>4</a:t>
            </a:r>
            <a:endParaRPr lang="en-US" baseline="30000" dirty="0" smtClean="0"/>
          </a:p>
          <a:p>
            <a:r>
              <a:rPr lang="en-US" dirty="0" smtClean="0"/>
              <a:t>Amin et al </a:t>
            </a:r>
          </a:p>
          <a:p>
            <a:pPr lvl="1"/>
            <a:r>
              <a:rPr lang="en-US" dirty="0" smtClean="0"/>
              <a:t>18 cases</a:t>
            </a:r>
          </a:p>
          <a:p>
            <a:pPr lvl="1"/>
            <a:r>
              <a:rPr lang="en-US" dirty="0" err="1" smtClean="0"/>
              <a:t>Filiform</a:t>
            </a:r>
            <a:r>
              <a:rPr lang="en-US" dirty="0" smtClean="0"/>
              <a:t> </a:t>
            </a:r>
            <a:r>
              <a:rPr lang="en-US" dirty="0" smtClean="0"/>
              <a:t>processes </a:t>
            </a:r>
            <a:r>
              <a:rPr lang="en-US" dirty="0" smtClean="0"/>
              <a:t>or tight papillary clusters reminiscent of papillary serous carcinoma of the ovary</a:t>
            </a:r>
          </a:p>
          <a:p>
            <a:pPr lvl="1"/>
            <a:r>
              <a:rPr lang="en-US" dirty="0" smtClean="0"/>
              <a:t>Poor outcome</a:t>
            </a:r>
          </a:p>
          <a:p>
            <a:r>
              <a:rPr lang="en-US" dirty="0" smtClean="0"/>
              <a:t>Form of divergent differentiation </a:t>
            </a:r>
          </a:p>
          <a:p>
            <a:pPr lvl="1"/>
            <a:endParaRPr lang="en-US" dirty="0"/>
          </a:p>
        </p:txBody>
      </p:sp>
    </p:spTree>
    <p:extLst>
      <p:ext uri="{BB962C8B-B14F-4D97-AF65-F5344CB8AC3E}">
        <p14:creationId xmlns:p14="http://schemas.microsoft.com/office/powerpoint/2010/main" val="237982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Divergent differentiation recognized by W.H.O.</a:t>
            </a:r>
            <a:endParaRPr lang="en-US" dirty="0"/>
          </a:p>
        </p:txBody>
      </p:sp>
      <p:sp>
        <p:nvSpPr>
          <p:cNvPr id="5" name="Content Placeholder 4"/>
          <p:cNvSpPr>
            <a:spLocks noGrp="1"/>
          </p:cNvSpPr>
          <p:nvPr>
            <p:ph idx="1"/>
          </p:nvPr>
        </p:nvSpPr>
        <p:spPr/>
        <p:txBody>
          <a:bodyPr>
            <a:normAutofit lnSpcReduction="10000"/>
          </a:bodyPr>
          <a:lstStyle/>
          <a:p>
            <a:r>
              <a:rPr lang="en-US" dirty="0" smtClean="0"/>
              <a:t>Nested</a:t>
            </a:r>
          </a:p>
          <a:p>
            <a:r>
              <a:rPr lang="en-US" dirty="0" smtClean="0"/>
              <a:t>Microcystic</a:t>
            </a:r>
          </a:p>
          <a:p>
            <a:r>
              <a:rPr lang="en-US" b="1" dirty="0" smtClean="0"/>
              <a:t>Micropapillary</a:t>
            </a:r>
          </a:p>
          <a:p>
            <a:r>
              <a:rPr lang="en-US" dirty="0" smtClean="0"/>
              <a:t>Lymphoepithelioma like</a:t>
            </a:r>
          </a:p>
          <a:p>
            <a:r>
              <a:rPr lang="en-US" dirty="0" smtClean="0"/>
              <a:t>Lymphoma like</a:t>
            </a:r>
          </a:p>
          <a:p>
            <a:r>
              <a:rPr lang="en-US" dirty="0" smtClean="0"/>
              <a:t>Plasmacytoid</a:t>
            </a:r>
          </a:p>
          <a:p>
            <a:r>
              <a:rPr lang="en-US" dirty="0" smtClean="0"/>
              <a:t>Sarcomatoid</a:t>
            </a:r>
          </a:p>
          <a:p>
            <a:r>
              <a:rPr lang="en-US" dirty="0" smtClean="0"/>
              <a:t>Giant cell</a:t>
            </a:r>
          </a:p>
          <a:p>
            <a:r>
              <a:rPr lang="en-US" dirty="0" smtClean="0"/>
              <a:t>Undifferentiated</a:t>
            </a:r>
          </a:p>
          <a:p>
            <a:r>
              <a:rPr lang="en-US" dirty="0" smtClean="0"/>
              <a:t>With squamous differentiation</a:t>
            </a:r>
          </a:p>
          <a:p>
            <a:r>
              <a:rPr lang="en-US" dirty="0" smtClean="0"/>
              <a:t>With glandular differentiation</a:t>
            </a:r>
          </a:p>
          <a:p>
            <a:r>
              <a:rPr lang="en-US" dirty="0" smtClean="0"/>
              <a:t>With trophoblastic differentiation</a:t>
            </a:r>
          </a:p>
          <a:p>
            <a:endParaRPr lang="en-US" dirty="0" smtClean="0"/>
          </a:p>
          <a:p>
            <a:endParaRPr lang="en-US" dirty="0"/>
          </a:p>
        </p:txBody>
      </p:sp>
    </p:spTree>
    <p:extLst>
      <p:ext uri="{BB962C8B-B14F-4D97-AF65-F5344CB8AC3E}">
        <p14:creationId xmlns:p14="http://schemas.microsoft.com/office/powerpoint/2010/main" val="915681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Divergent differentiation	</a:t>
            </a:r>
            <a:endParaRPr lang="en-US" dirty="0"/>
          </a:p>
        </p:txBody>
      </p:sp>
      <p:sp>
        <p:nvSpPr>
          <p:cNvPr id="3" name="Content Placeholder 2"/>
          <p:cNvSpPr>
            <a:spLocks noGrp="1"/>
          </p:cNvSpPr>
          <p:nvPr>
            <p:ph idx="1"/>
          </p:nvPr>
        </p:nvSpPr>
        <p:spPr/>
        <p:txBody>
          <a:bodyPr>
            <a:normAutofit/>
          </a:bodyPr>
          <a:lstStyle/>
          <a:p>
            <a:r>
              <a:rPr lang="en-US" dirty="0" smtClean="0"/>
              <a:t>Rare</a:t>
            </a:r>
            <a:r>
              <a:rPr lang="en-US" dirty="0"/>
              <a:t> </a:t>
            </a:r>
            <a:r>
              <a:rPr lang="en-US" dirty="0" smtClean="0"/>
              <a:t>or underreported?</a:t>
            </a:r>
          </a:p>
          <a:p>
            <a:pPr lvl="1"/>
            <a:r>
              <a:rPr lang="en-US" dirty="0" smtClean="0"/>
              <a:t>Some form of divergent differentiation reported in up to </a:t>
            </a:r>
            <a:r>
              <a:rPr lang="en-US" dirty="0" smtClean="0"/>
              <a:t>40</a:t>
            </a:r>
            <a:r>
              <a:rPr lang="en-US" dirty="0" smtClean="0"/>
              <a:t>% of transurethral </a:t>
            </a:r>
            <a:r>
              <a:rPr lang="en-US" dirty="0" smtClean="0"/>
              <a:t>resections</a:t>
            </a:r>
            <a:r>
              <a:rPr lang="en-US" baseline="30000" dirty="0" smtClean="0"/>
              <a:t>5</a:t>
            </a:r>
            <a:endParaRPr lang="en-US" baseline="30000" dirty="0" smtClean="0"/>
          </a:p>
          <a:p>
            <a:pPr lvl="1"/>
            <a:r>
              <a:rPr lang="en-US" dirty="0" smtClean="0"/>
              <a:t>Most common </a:t>
            </a:r>
            <a:r>
              <a:rPr lang="en-US" dirty="0" smtClean="0"/>
              <a:t>types</a:t>
            </a:r>
            <a:r>
              <a:rPr lang="en-US" baseline="30000" dirty="0" smtClean="0"/>
              <a:t>6</a:t>
            </a:r>
            <a:endParaRPr lang="en-US" baseline="30000" dirty="0" smtClean="0"/>
          </a:p>
          <a:p>
            <a:pPr lvl="2"/>
            <a:r>
              <a:rPr lang="en-US" dirty="0" smtClean="0"/>
              <a:t>Squamous</a:t>
            </a:r>
          </a:p>
          <a:p>
            <a:pPr lvl="2"/>
            <a:r>
              <a:rPr lang="en-US" dirty="0" smtClean="0"/>
              <a:t>Glandular</a:t>
            </a:r>
          </a:p>
          <a:p>
            <a:r>
              <a:rPr lang="en-US" dirty="0" smtClean="0"/>
              <a:t>Association with high grade </a:t>
            </a:r>
            <a:r>
              <a:rPr lang="en-US" dirty="0" err="1" smtClean="0"/>
              <a:t>urothelial</a:t>
            </a:r>
            <a:r>
              <a:rPr lang="en-US" dirty="0" smtClean="0"/>
              <a:t> </a:t>
            </a:r>
            <a:r>
              <a:rPr lang="en-US" dirty="0" smtClean="0"/>
              <a:t>carcinoma</a:t>
            </a:r>
            <a:r>
              <a:rPr lang="en-US" baseline="30000" dirty="0" smtClean="0"/>
              <a:t>6-7</a:t>
            </a:r>
            <a:endParaRPr lang="en-US" baseline="30000" dirty="0"/>
          </a:p>
          <a:p>
            <a:r>
              <a:rPr lang="en-US" dirty="0" smtClean="0"/>
              <a:t>Aggressive</a:t>
            </a:r>
          </a:p>
          <a:p>
            <a:pPr lvl="1"/>
            <a:r>
              <a:rPr lang="en-US" dirty="0" smtClean="0"/>
              <a:t>Independent </a:t>
            </a:r>
            <a:r>
              <a:rPr lang="en-US" dirty="0"/>
              <a:t>predictor of extravesical disease at </a:t>
            </a:r>
            <a:r>
              <a:rPr lang="en-US" dirty="0" smtClean="0"/>
              <a:t>cystectomy</a:t>
            </a:r>
            <a:r>
              <a:rPr lang="en-US" baseline="30000" dirty="0"/>
              <a:t> </a:t>
            </a:r>
            <a:r>
              <a:rPr lang="en-US" baseline="30000" dirty="0"/>
              <a:t>8</a:t>
            </a:r>
            <a:endParaRPr lang="en-US" dirty="0" smtClean="0"/>
          </a:p>
          <a:p>
            <a:pPr lvl="1"/>
            <a:r>
              <a:rPr lang="en-US" dirty="0" smtClean="0"/>
              <a:t>Decreased disease free survival</a:t>
            </a:r>
            <a:r>
              <a:rPr lang="en-US" baseline="30000" dirty="0"/>
              <a:t> </a:t>
            </a:r>
            <a:r>
              <a:rPr lang="en-US" baseline="30000" dirty="0" smtClean="0"/>
              <a:t>9</a:t>
            </a:r>
            <a:endParaRPr lang="en-US" dirty="0"/>
          </a:p>
          <a:p>
            <a:pPr marL="411480" lvl="1" indent="0">
              <a:buNone/>
            </a:pPr>
            <a:endParaRPr lang="en-US" sz="1600" dirty="0"/>
          </a:p>
          <a:p>
            <a:pPr marL="411480" lvl="1" indent="0">
              <a:buNone/>
            </a:pPr>
            <a:endParaRPr lang="en-US" sz="1600" dirty="0"/>
          </a:p>
          <a:p>
            <a:pPr marL="114300" indent="0">
              <a:buNone/>
            </a:pPr>
            <a:endParaRPr lang="en-US" dirty="0" smtClean="0"/>
          </a:p>
          <a:p>
            <a:endParaRPr lang="en-US" dirty="0" smtClean="0"/>
          </a:p>
        </p:txBody>
      </p:sp>
    </p:spTree>
    <p:extLst>
      <p:ext uri="{BB962C8B-B14F-4D97-AF65-F5344CB8AC3E}">
        <p14:creationId xmlns:p14="http://schemas.microsoft.com/office/powerpoint/2010/main" val="1427734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Micropapillary incidence and associations</a:t>
            </a:r>
            <a:endParaRPr lang="en-US" dirty="0"/>
          </a:p>
        </p:txBody>
      </p:sp>
      <p:sp>
        <p:nvSpPr>
          <p:cNvPr id="3" name="Content Placeholder 2"/>
          <p:cNvSpPr>
            <a:spLocks noGrp="1"/>
          </p:cNvSpPr>
          <p:nvPr>
            <p:ph idx="1"/>
          </p:nvPr>
        </p:nvSpPr>
        <p:spPr/>
        <p:txBody>
          <a:bodyPr/>
          <a:lstStyle/>
          <a:p>
            <a:r>
              <a:rPr lang="en-US" dirty="0" smtClean="0"/>
              <a:t>Uncommon</a:t>
            </a:r>
          </a:p>
          <a:p>
            <a:pPr lvl="1"/>
            <a:r>
              <a:rPr lang="en-US" dirty="0" smtClean="0"/>
              <a:t>0.7-8.0% of invasive </a:t>
            </a:r>
            <a:r>
              <a:rPr lang="en-US" dirty="0" err="1" smtClean="0"/>
              <a:t>urothelial</a:t>
            </a:r>
            <a:r>
              <a:rPr lang="en-US" dirty="0" smtClean="0"/>
              <a:t> </a:t>
            </a:r>
            <a:r>
              <a:rPr lang="en-US" dirty="0" smtClean="0"/>
              <a:t>carcinomas</a:t>
            </a:r>
            <a:r>
              <a:rPr lang="en-US" baseline="30000" dirty="0" smtClean="0"/>
              <a:t>2-4</a:t>
            </a:r>
            <a:endParaRPr lang="en-US" baseline="30000" dirty="0" smtClean="0"/>
          </a:p>
          <a:p>
            <a:pPr lvl="2"/>
            <a:r>
              <a:rPr lang="en-US" dirty="0" smtClean="0"/>
              <a:t>Mean </a:t>
            </a:r>
            <a:r>
              <a:rPr lang="en-US" dirty="0" smtClean="0"/>
              <a:t>3%</a:t>
            </a:r>
          </a:p>
          <a:p>
            <a:pPr lvl="1"/>
            <a:r>
              <a:rPr lang="en-US" dirty="0" smtClean="0"/>
              <a:t>Men</a:t>
            </a:r>
            <a:r>
              <a:rPr lang="en-US" dirty="0" smtClean="0"/>
              <a:t>&gt;&gt; </a:t>
            </a:r>
            <a:r>
              <a:rPr lang="en-US" dirty="0" smtClean="0"/>
              <a:t>Women</a:t>
            </a:r>
            <a:r>
              <a:rPr lang="en-US" baseline="30000" dirty="0" smtClean="0"/>
              <a:t>3,10</a:t>
            </a:r>
            <a:endParaRPr lang="en-US" baseline="30000" dirty="0" smtClean="0"/>
          </a:p>
          <a:p>
            <a:pPr lvl="2"/>
            <a:r>
              <a:rPr lang="en-US" dirty="0" smtClean="0"/>
              <a:t>5:1-10:1</a:t>
            </a:r>
          </a:p>
          <a:p>
            <a:r>
              <a:rPr lang="en-US" dirty="0" smtClean="0"/>
              <a:t>Presentation</a:t>
            </a:r>
          </a:p>
          <a:p>
            <a:pPr lvl="1"/>
            <a:r>
              <a:rPr lang="en-US" dirty="0" smtClean="0"/>
              <a:t>Gross hematuria</a:t>
            </a:r>
          </a:p>
          <a:p>
            <a:r>
              <a:rPr lang="en-US" dirty="0" smtClean="0"/>
              <a:t>CIS 60%</a:t>
            </a:r>
            <a:r>
              <a:rPr lang="en-US" baseline="30000" dirty="0" smtClean="0"/>
              <a:t>11</a:t>
            </a:r>
            <a:endParaRPr lang="en-US" baseline="30000" dirty="0" smtClean="0"/>
          </a:p>
          <a:p>
            <a:pPr lvl="1"/>
            <a:endParaRPr lang="en-US" dirty="0" smtClean="0"/>
          </a:p>
        </p:txBody>
      </p:sp>
    </p:spTree>
    <p:extLst>
      <p:ext uri="{BB962C8B-B14F-4D97-AF65-F5344CB8AC3E}">
        <p14:creationId xmlns:p14="http://schemas.microsoft.com/office/powerpoint/2010/main" val="2117717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dirty="0" smtClean="0"/>
              <a:t>Metastatic </a:t>
            </a:r>
            <a:r>
              <a:rPr lang="en-US" dirty="0" smtClean="0"/>
              <a:t>disease </a:t>
            </a:r>
            <a:endParaRPr lang="en-US" dirty="0" smtClean="0"/>
          </a:p>
          <a:p>
            <a:pPr lvl="1"/>
            <a:r>
              <a:rPr lang="en-US" dirty="0" smtClean="0"/>
              <a:t>Micropapillary </a:t>
            </a:r>
          </a:p>
          <a:p>
            <a:pPr lvl="2"/>
            <a:r>
              <a:rPr lang="en-US" dirty="0" smtClean="0"/>
              <a:t>Breast</a:t>
            </a:r>
            <a:endParaRPr lang="en-US" dirty="0"/>
          </a:p>
          <a:p>
            <a:pPr lvl="2"/>
            <a:r>
              <a:rPr lang="en-US" dirty="0" smtClean="0"/>
              <a:t>Lung</a:t>
            </a:r>
          </a:p>
          <a:p>
            <a:pPr lvl="2"/>
            <a:r>
              <a:rPr lang="en-US" dirty="0" smtClean="0"/>
              <a:t>Ovary (papillary serous)</a:t>
            </a:r>
          </a:p>
          <a:p>
            <a:pPr lvl="2"/>
            <a:r>
              <a:rPr lang="en-US" dirty="0" smtClean="0"/>
              <a:t>Colon</a:t>
            </a:r>
          </a:p>
          <a:p>
            <a:pPr lvl="2"/>
            <a:r>
              <a:rPr lang="en-US" dirty="0" smtClean="0"/>
              <a:t>Pancreas</a:t>
            </a:r>
          </a:p>
          <a:p>
            <a:pPr lvl="2"/>
            <a:r>
              <a:rPr lang="en-US" dirty="0" smtClean="0"/>
              <a:t>Salivary gland</a:t>
            </a:r>
          </a:p>
          <a:p>
            <a:r>
              <a:rPr lang="en-US" dirty="0" smtClean="0"/>
              <a:t>IHC </a:t>
            </a:r>
          </a:p>
          <a:p>
            <a:endParaRPr lang="en-US" dirty="0" smtClean="0"/>
          </a:p>
          <a:p>
            <a:endParaRPr lang="en-US" dirty="0"/>
          </a:p>
        </p:txBody>
      </p:sp>
    </p:spTree>
    <p:extLst>
      <p:ext uri="{BB962C8B-B14F-4D97-AF65-F5344CB8AC3E}">
        <p14:creationId xmlns:p14="http://schemas.microsoft.com/office/powerpoint/2010/main" val="3494226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57200" y="609600"/>
            <a:ext cx="3657600" cy="2746375"/>
          </a:xfrm>
        </p:spPr>
      </p:pic>
      <p:pic>
        <p:nvPicPr>
          <p:cNvPr id="10" name="Content Placeholder 9"/>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4343400" y="533400"/>
            <a:ext cx="3429000" cy="2957214"/>
          </a:xfrm>
          <a:prstGeom prst="rect">
            <a:avLst/>
          </a:prstGeom>
          <a:ln>
            <a:noFill/>
          </a:ln>
          <a:effectLst>
            <a:softEdge rad="112500"/>
          </a:effectLst>
        </p:spPr>
      </p:pic>
      <p:pic>
        <p:nvPicPr>
          <p:cNvPr id="8"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810000"/>
            <a:ext cx="3657600" cy="2746013"/>
          </a:xfrm>
          <a:prstGeom prst="rect">
            <a:avLst/>
          </a:prstGeom>
        </p:spPr>
      </p:pic>
      <p:pic>
        <p:nvPicPr>
          <p:cNvPr id="11" name="Content Placeholder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400" y="3844636"/>
            <a:ext cx="3683676" cy="2746013"/>
          </a:xfrm>
          <a:prstGeom prst="rect">
            <a:avLst/>
          </a:prstGeom>
        </p:spPr>
      </p:pic>
    </p:spTree>
    <p:extLst>
      <p:ext uri="{BB962C8B-B14F-4D97-AF65-F5344CB8AC3E}">
        <p14:creationId xmlns:p14="http://schemas.microsoft.com/office/powerpoint/2010/main" val="2087757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Differential diagnosis </a:t>
            </a:r>
            <a:endParaRPr lang="en-US" sz="2800" dirty="0"/>
          </a:p>
        </p:txBody>
      </p:sp>
      <p:sp>
        <p:nvSpPr>
          <p:cNvPr id="3" name="Content Placeholder 2"/>
          <p:cNvSpPr>
            <a:spLocks noGrp="1"/>
          </p:cNvSpPr>
          <p:nvPr>
            <p:ph idx="1"/>
          </p:nvPr>
        </p:nvSpPr>
        <p:spPr/>
        <p:txBody>
          <a:bodyPr>
            <a:normAutofit/>
          </a:bodyPr>
          <a:lstStyle/>
          <a:p>
            <a:r>
              <a:rPr lang="en-US" sz="2000" dirty="0" err="1" smtClean="0"/>
              <a:t>Lotan</a:t>
            </a:r>
            <a:r>
              <a:rPr lang="en-US" sz="2000" dirty="0" smtClean="0"/>
              <a:t> T, et al </a:t>
            </a:r>
            <a:r>
              <a:rPr lang="en-US" sz="2000" dirty="0" err="1" smtClean="0"/>
              <a:t>Immunohistochemical</a:t>
            </a:r>
            <a:r>
              <a:rPr lang="en-US" sz="2000" dirty="0" smtClean="0"/>
              <a:t> </a:t>
            </a:r>
            <a:r>
              <a:rPr lang="en-US" sz="2000" dirty="0"/>
              <a:t>panel to identify primary site of invasive micropapillary </a:t>
            </a:r>
            <a:r>
              <a:rPr lang="en-US" sz="2000" dirty="0" smtClean="0"/>
              <a:t>carcinoma</a:t>
            </a:r>
          </a:p>
          <a:p>
            <a:pPr lvl="1"/>
            <a:r>
              <a:rPr lang="en-US" sz="1800" dirty="0" smtClean="0"/>
              <a:t>IHC staining on tissue microarray</a:t>
            </a:r>
          </a:p>
          <a:p>
            <a:pPr lvl="1"/>
            <a:r>
              <a:rPr lang="en-US" sz="1800" dirty="0" smtClean="0"/>
              <a:t>47 cases of invasive micropapillary carcinoma</a:t>
            </a:r>
          </a:p>
          <a:p>
            <a:pPr lvl="2"/>
            <a:r>
              <a:rPr lang="en-US" sz="1600" dirty="0" smtClean="0"/>
              <a:t>Breast</a:t>
            </a:r>
          </a:p>
          <a:p>
            <a:pPr lvl="2"/>
            <a:r>
              <a:rPr lang="en-US" sz="1600" dirty="0" smtClean="0"/>
              <a:t>Lung</a:t>
            </a:r>
          </a:p>
          <a:p>
            <a:pPr lvl="2"/>
            <a:r>
              <a:rPr lang="en-US" sz="1600" dirty="0" smtClean="0"/>
              <a:t>Ovary</a:t>
            </a:r>
          </a:p>
          <a:p>
            <a:pPr lvl="2"/>
            <a:r>
              <a:rPr lang="en-US" sz="1600" dirty="0" err="1" smtClean="0"/>
              <a:t>Urothelium</a:t>
            </a:r>
            <a:endParaRPr lang="en-US" sz="1600" dirty="0" smtClean="0"/>
          </a:p>
          <a:p>
            <a:pPr marL="777240" lvl="2" indent="0">
              <a:buNone/>
            </a:pPr>
            <a:endParaRPr lang="en-US" sz="1600" dirty="0" smtClean="0"/>
          </a:p>
          <a:p>
            <a:pPr marL="777240" lvl="2" indent="0">
              <a:buNone/>
            </a:pPr>
            <a:endParaRPr lang="en-US" sz="1600" dirty="0" smtClean="0"/>
          </a:p>
          <a:p>
            <a:pPr marL="777240" lvl="2" indent="0">
              <a:buNone/>
            </a:pPr>
            <a:endParaRPr lang="en-US" sz="1600" dirty="0"/>
          </a:p>
        </p:txBody>
      </p:sp>
    </p:spTree>
    <p:extLst>
      <p:ext uri="{BB962C8B-B14F-4D97-AF65-F5344CB8AC3E}">
        <p14:creationId xmlns:p14="http://schemas.microsoft.com/office/powerpoint/2010/main" val="591403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
        <p:nvSpPr>
          <p:cNvPr id="4" name="TextBox 3"/>
          <p:cNvSpPr txBox="1"/>
          <p:nvPr/>
        </p:nvSpPr>
        <p:spPr>
          <a:xfrm>
            <a:off x="304800" y="6396335"/>
            <a:ext cx="8153400" cy="461665"/>
          </a:xfrm>
          <a:prstGeom prst="rect">
            <a:avLst/>
          </a:prstGeom>
          <a:noFill/>
        </p:spPr>
        <p:txBody>
          <a:bodyPr wrap="square" rtlCol="0">
            <a:spAutoFit/>
          </a:bodyPr>
          <a:lstStyle/>
          <a:p>
            <a:r>
              <a:rPr lang="en-US" sz="1200" dirty="0" err="1"/>
              <a:t>Lotan</a:t>
            </a:r>
            <a:r>
              <a:rPr lang="en-US" sz="1200" dirty="0"/>
              <a:t> T, </a:t>
            </a:r>
            <a:r>
              <a:rPr lang="en-US" sz="1200" dirty="0" smtClean="0"/>
              <a:t>Ye </a:t>
            </a:r>
            <a:r>
              <a:rPr lang="en-US" sz="1200" dirty="0" err="1" smtClean="0"/>
              <a:t>H,Melamed</a:t>
            </a:r>
            <a:r>
              <a:rPr lang="en-US" sz="1200" dirty="0" smtClean="0"/>
              <a:t> J et </a:t>
            </a:r>
            <a:r>
              <a:rPr lang="en-US" sz="1200" dirty="0"/>
              <a:t>al </a:t>
            </a:r>
            <a:r>
              <a:rPr lang="en-US" sz="1200" dirty="0" err="1"/>
              <a:t>Immunohistochemical</a:t>
            </a:r>
            <a:r>
              <a:rPr lang="en-US" sz="1200" dirty="0"/>
              <a:t> panel to identify primary site of invasive micropapillary </a:t>
            </a:r>
            <a:r>
              <a:rPr lang="en-US" sz="1200" dirty="0" smtClean="0"/>
              <a:t>carcinoma. Am J </a:t>
            </a:r>
            <a:r>
              <a:rPr lang="en-US" sz="1200" dirty="0" err="1" smtClean="0"/>
              <a:t>Surg</a:t>
            </a:r>
            <a:r>
              <a:rPr lang="en-US" sz="1200" dirty="0" smtClean="0"/>
              <a:t> Path 2009.33; 1037-41.</a:t>
            </a:r>
            <a:endParaRPr lang="en-US" sz="1200" dirty="0"/>
          </a:p>
        </p:txBody>
      </p:sp>
    </p:spTree>
    <p:extLst>
      <p:ext uri="{BB962C8B-B14F-4D97-AF65-F5344CB8AC3E}">
        <p14:creationId xmlns:p14="http://schemas.microsoft.com/office/powerpoint/2010/main" val="4205898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Clinical history</a:t>
            </a:r>
            <a:endParaRPr lang="en-US" dirty="0"/>
          </a:p>
        </p:txBody>
      </p:sp>
      <p:sp>
        <p:nvSpPr>
          <p:cNvPr id="6" name="Content Placeholder 5"/>
          <p:cNvSpPr>
            <a:spLocks noGrp="1"/>
          </p:cNvSpPr>
          <p:nvPr>
            <p:ph idx="1"/>
          </p:nvPr>
        </p:nvSpPr>
        <p:spPr/>
        <p:txBody>
          <a:bodyPr/>
          <a:lstStyle/>
          <a:p>
            <a:r>
              <a:rPr lang="en-US" dirty="0" err="1" smtClean="0"/>
              <a:t>Cystoscopic</a:t>
            </a:r>
            <a:r>
              <a:rPr lang="en-US" dirty="0" smtClean="0"/>
              <a:t> exam</a:t>
            </a:r>
          </a:p>
          <a:p>
            <a:r>
              <a:rPr lang="en-US" dirty="0" smtClean="0"/>
              <a:t>Small papillary mass on posterior bladder wall</a:t>
            </a:r>
          </a:p>
          <a:p>
            <a:r>
              <a:rPr lang="en-US" dirty="0" smtClean="0"/>
              <a:t>Surrounding </a:t>
            </a:r>
            <a:r>
              <a:rPr lang="en-US" dirty="0" err="1" smtClean="0"/>
              <a:t>urothelium</a:t>
            </a:r>
            <a:r>
              <a:rPr lang="en-US" dirty="0" smtClean="0"/>
              <a:t> flat, erythematous</a:t>
            </a:r>
          </a:p>
          <a:p>
            <a:r>
              <a:rPr lang="en-US" dirty="0" smtClean="0"/>
              <a:t>Transurethral resection with removal of all grossly visible disease</a:t>
            </a:r>
          </a:p>
          <a:p>
            <a:endParaRPr lang="en-US" dirty="0" smtClean="0"/>
          </a:p>
        </p:txBody>
      </p:sp>
    </p:spTree>
    <p:extLst>
      <p:ext uri="{BB962C8B-B14F-4D97-AF65-F5344CB8AC3E}">
        <p14:creationId xmlns:p14="http://schemas.microsoft.com/office/powerpoint/2010/main" val="1514004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t>
            </a:r>
            <a:endParaRPr lang="en-US" dirty="0"/>
          </a:p>
        </p:txBody>
      </p:sp>
      <p:sp>
        <p:nvSpPr>
          <p:cNvPr id="3" name="Content Placeholder 2"/>
          <p:cNvSpPr>
            <a:spLocks noGrp="1"/>
          </p:cNvSpPr>
          <p:nvPr>
            <p:ph idx="1"/>
          </p:nvPr>
        </p:nvSpPr>
        <p:spPr/>
        <p:txBody>
          <a:bodyPr>
            <a:normAutofit/>
          </a:bodyPr>
          <a:lstStyle/>
          <a:p>
            <a:pPr hangingPunct="0"/>
            <a:r>
              <a:rPr lang="en-US" dirty="0" smtClean="0"/>
              <a:t>Aggressive</a:t>
            </a:r>
          </a:p>
          <a:p>
            <a:pPr lvl="1" hangingPunct="0"/>
            <a:r>
              <a:rPr lang="en-US" dirty="0" smtClean="0"/>
              <a:t>Presents at higher stage than conventional</a:t>
            </a:r>
            <a:r>
              <a:rPr lang="en-US" baseline="30000" dirty="0" smtClean="0"/>
              <a:t>13</a:t>
            </a:r>
          </a:p>
          <a:p>
            <a:pPr lvl="1" hangingPunct="0"/>
            <a:r>
              <a:rPr lang="en-US" dirty="0" smtClean="0"/>
              <a:t>More likely </a:t>
            </a:r>
            <a:r>
              <a:rPr lang="en-US" dirty="0" err="1" smtClean="0"/>
              <a:t>lymphovascular</a:t>
            </a:r>
            <a:r>
              <a:rPr lang="en-US" dirty="0" smtClean="0"/>
              <a:t> invasion</a:t>
            </a:r>
            <a:endParaRPr lang="en-US" dirty="0" smtClean="0"/>
          </a:p>
          <a:p>
            <a:pPr hangingPunct="0"/>
            <a:r>
              <a:rPr lang="en-US" dirty="0"/>
              <a:t>A</a:t>
            </a:r>
            <a:r>
              <a:rPr lang="en-US" dirty="0" smtClean="0"/>
              <a:t>mount significant</a:t>
            </a:r>
            <a:r>
              <a:rPr lang="en-US" baseline="30000" dirty="0" smtClean="0"/>
              <a:t>14</a:t>
            </a:r>
          </a:p>
          <a:p>
            <a:pPr lvl="1" hangingPunct="0"/>
            <a:r>
              <a:rPr lang="en-US" dirty="0"/>
              <a:t>Micropapillary </a:t>
            </a:r>
            <a:r>
              <a:rPr lang="en-US" dirty="0" smtClean="0"/>
              <a:t>differentiation </a:t>
            </a:r>
            <a:r>
              <a:rPr lang="en-US" dirty="0"/>
              <a:t>under 10% </a:t>
            </a:r>
          </a:p>
          <a:p>
            <a:pPr lvl="2" hangingPunct="0"/>
            <a:r>
              <a:rPr lang="en-US" dirty="0"/>
              <a:t>84% </a:t>
            </a:r>
            <a:r>
              <a:rPr lang="en-US" dirty="0" smtClean="0"/>
              <a:t> </a:t>
            </a:r>
            <a:r>
              <a:rPr lang="en-US" dirty="0" err="1" smtClean="0"/>
              <a:t>pTa</a:t>
            </a:r>
            <a:r>
              <a:rPr lang="en-US" dirty="0" smtClean="0"/>
              <a:t> </a:t>
            </a:r>
            <a:r>
              <a:rPr lang="en-US" dirty="0"/>
              <a:t>or </a:t>
            </a:r>
            <a:r>
              <a:rPr lang="en-US" dirty="0" smtClean="0"/>
              <a:t>pT1</a:t>
            </a:r>
            <a:endParaRPr lang="en-US" dirty="0"/>
          </a:p>
          <a:p>
            <a:pPr lvl="1" hangingPunct="0"/>
            <a:r>
              <a:rPr lang="en-US" dirty="0" smtClean="0"/>
              <a:t>Micropapillary </a:t>
            </a:r>
            <a:r>
              <a:rPr lang="en-US" dirty="0" smtClean="0"/>
              <a:t>differentiation </a:t>
            </a:r>
            <a:r>
              <a:rPr lang="en-US" dirty="0" smtClean="0"/>
              <a:t>over 10% </a:t>
            </a:r>
          </a:p>
          <a:p>
            <a:pPr lvl="2" hangingPunct="0"/>
            <a:r>
              <a:rPr lang="en-US" dirty="0"/>
              <a:t>M</a:t>
            </a:r>
            <a:r>
              <a:rPr lang="en-US" dirty="0" smtClean="0"/>
              <a:t>ajority with pT3 or above</a:t>
            </a:r>
            <a:endParaRPr lang="en-US" dirty="0"/>
          </a:p>
          <a:p>
            <a:pPr marL="411480" lvl="1" indent="0" hangingPunct="0">
              <a:buNone/>
            </a:pPr>
            <a:endParaRPr lang="en-US" dirty="0" smtClean="0"/>
          </a:p>
          <a:p>
            <a:pPr lvl="2" hangingPunct="0"/>
            <a:endParaRPr lang="en-US" dirty="0" smtClean="0"/>
          </a:p>
          <a:p>
            <a:pPr lvl="2" hangingPunct="0"/>
            <a:endParaRPr lang="en-US" dirty="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835345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Treatment </a:t>
            </a:r>
            <a:endParaRPr lang="en-US" dirty="0"/>
          </a:p>
        </p:txBody>
      </p:sp>
      <p:sp>
        <p:nvSpPr>
          <p:cNvPr id="6" name="Content Placeholder 5"/>
          <p:cNvSpPr>
            <a:spLocks noGrp="1"/>
          </p:cNvSpPr>
          <p:nvPr>
            <p:ph idx="1"/>
          </p:nvPr>
        </p:nvSpPr>
        <p:spPr/>
        <p:txBody>
          <a:bodyPr/>
          <a:lstStyle/>
          <a:p>
            <a:r>
              <a:rPr lang="en-US" dirty="0" smtClean="0"/>
              <a:t>Intravesical BCG therapy </a:t>
            </a:r>
            <a:r>
              <a:rPr lang="en-US" dirty="0" smtClean="0"/>
              <a:t>ineffective</a:t>
            </a:r>
            <a:r>
              <a:rPr lang="en-US" baseline="30000" dirty="0" smtClean="0"/>
              <a:t>3,7</a:t>
            </a:r>
            <a:r>
              <a:rPr lang="en-US" dirty="0" smtClean="0"/>
              <a:t> </a:t>
            </a:r>
            <a:endParaRPr lang="en-US" baseline="30000" dirty="0" smtClean="0"/>
          </a:p>
          <a:p>
            <a:pPr lvl="1" hangingPunct="0"/>
            <a:r>
              <a:rPr lang="en-US" dirty="0" smtClean="0"/>
              <a:t>High rate of progression </a:t>
            </a:r>
          </a:p>
          <a:p>
            <a:pPr lvl="1" hangingPunct="0"/>
            <a:r>
              <a:rPr lang="en-US" dirty="0" smtClean="0"/>
              <a:t> </a:t>
            </a:r>
            <a:r>
              <a:rPr lang="en-US" dirty="0"/>
              <a:t>67% of the patients administered </a:t>
            </a:r>
            <a:r>
              <a:rPr lang="en-US" dirty="0" err="1"/>
              <a:t>intravesical</a:t>
            </a:r>
            <a:r>
              <a:rPr lang="en-US" dirty="0"/>
              <a:t> chemotherapy progression (pT2 or higher)</a:t>
            </a:r>
          </a:p>
          <a:p>
            <a:pPr lvl="1" hangingPunct="0"/>
            <a:r>
              <a:rPr lang="en-US" dirty="0"/>
              <a:t> 22% developed metastases within 8 months on average after treatment </a:t>
            </a:r>
            <a:endParaRPr lang="en-US" dirty="0" smtClean="0"/>
          </a:p>
          <a:p>
            <a:endParaRPr lang="en-US" dirty="0" smtClean="0"/>
          </a:p>
          <a:p>
            <a:pPr marL="114300" indent="0">
              <a:buNone/>
            </a:pPr>
            <a:endParaRPr lang="en-US" dirty="0"/>
          </a:p>
        </p:txBody>
      </p:sp>
    </p:spTree>
    <p:extLst>
      <p:ext uri="{BB962C8B-B14F-4D97-AF65-F5344CB8AC3E}">
        <p14:creationId xmlns:p14="http://schemas.microsoft.com/office/powerpoint/2010/main" val="30861440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transurethral resection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9302" y="1600200"/>
            <a:ext cx="6375796" cy="4800600"/>
          </a:xfrm>
        </p:spPr>
      </p:pic>
    </p:spTree>
    <p:extLst>
      <p:ext uri="{BB962C8B-B14F-4D97-AF65-F5344CB8AC3E}">
        <p14:creationId xmlns:p14="http://schemas.microsoft.com/office/powerpoint/2010/main" val="25881503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marL="114300" indent="0">
              <a:buNone/>
            </a:pPr>
            <a:r>
              <a:rPr lang="en-US" sz="1200" dirty="0" smtClean="0"/>
              <a:t>1. Amin </a:t>
            </a:r>
            <a:r>
              <a:rPr lang="en-US" sz="1200" dirty="0"/>
              <a:t>MB, Ro JY, el-</a:t>
            </a:r>
            <a:r>
              <a:rPr lang="en-US" sz="1200" dirty="0" err="1"/>
              <a:t>Sharkawy</a:t>
            </a:r>
            <a:r>
              <a:rPr lang="en-US" sz="1200" dirty="0"/>
              <a:t> T, </a:t>
            </a:r>
            <a:r>
              <a:rPr lang="en-US" sz="1200" i="1" dirty="0"/>
              <a:t>et al</a:t>
            </a:r>
            <a:r>
              <a:rPr lang="en-US" sz="1200" dirty="0"/>
              <a:t>. Micropapillary variant of transitional cell carcinoma of the urinary bladder. Histologic pattern resembling ovarian papillary serous carcinoma. </a:t>
            </a:r>
            <a:r>
              <a:rPr lang="en-US" sz="1200" i="1" dirty="0"/>
              <a:t>Am J </a:t>
            </a:r>
            <a:r>
              <a:rPr lang="en-US" sz="1200" i="1" dirty="0" err="1"/>
              <a:t>Surg</a:t>
            </a:r>
            <a:r>
              <a:rPr lang="en-US" sz="1200" i="1" dirty="0"/>
              <a:t> </a:t>
            </a:r>
            <a:r>
              <a:rPr lang="en-US" sz="1200" i="1" dirty="0" err="1"/>
              <a:t>Pathol</a:t>
            </a:r>
            <a:r>
              <a:rPr lang="en-US" sz="1200" dirty="0"/>
              <a:t> 1994;</a:t>
            </a:r>
            <a:r>
              <a:rPr lang="en-US" sz="1200" b="1" dirty="0"/>
              <a:t>18</a:t>
            </a:r>
            <a:r>
              <a:rPr lang="en-US" sz="1200" dirty="0"/>
              <a:t>:1224–1232.</a:t>
            </a:r>
            <a:endParaRPr lang="en-US" sz="1200" dirty="0" smtClean="0"/>
          </a:p>
          <a:p>
            <a:pPr marL="114300" indent="0">
              <a:buNone/>
            </a:pPr>
            <a:r>
              <a:rPr lang="en-US" sz="1200" dirty="0" smtClean="0"/>
              <a:t>2.Samaratunga </a:t>
            </a:r>
            <a:r>
              <a:rPr lang="en-US" sz="1200" dirty="0"/>
              <a:t>H, </a:t>
            </a:r>
            <a:r>
              <a:rPr lang="en-US" sz="1200" dirty="0" err="1"/>
              <a:t>Khoo</a:t>
            </a:r>
            <a:r>
              <a:rPr lang="en-US" sz="1200" dirty="0"/>
              <a:t> K. Micropapillary variant of </a:t>
            </a:r>
            <a:r>
              <a:rPr lang="en-US" sz="1200" dirty="0" err="1"/>
              <a:t>urothelial</a:t>
            </a:r>
            <a:r>
              <a:rPr lang="en-US" sz="1200" dirty="0"/>
              <a:t> carcinoma of the urinary bladder; a </a:t>
            </a:r>
            <a:r>
              <a:rPr lang="en-US" sz="1200" dirty="0" err="1"/>
              <a:t>clinicopathological</a:t>
            </a:r>
            <a:r>
              <a:rPr lang="en-US" sz="1200" dirty="0"/>
              <a:t> and </a:t>
            </a:r>
            <a:r>
              <a:rPr lang="en-US" sz="1200" dirty="0" err="1"/>
              <a:t>immunohistochemical</a:t>
            </a:r>
            <a:r>
              <a:rPr lang="en-US" sz="1200" dirty="0"/>
              <a:t> </a:t>
            </a:r>
            <a:r>
              <a:rPr lang="en-US" sz="1200" dirty="0" err="1"/>
              <a:t>study.</a:t>
            </a:r>
            <a:r>
              <a:rPr lang="en-US" sz="1200" i="1" dirty="0" err="1"/>
              <a:t>Histopathology</a:t>
            </a:r>
            <a:r>
              <a:rPr lang="en-US" sz="1200" dirty="0"/>
              <a:t> </a:t>
            </a:r>
            <a:r>
              <a:rPr lang="en-US" sz="1200" dirty="0" smtClean="0"/>
              <a:t>2004;</a:t>
            </a:r>
            <a:r>
              <a:rPr lang="en-US" sz="1200" b="1" dirty="0" smtClean="0"/>
              <a:t>45</a:t>
            </a:r>
            <a:r>
              <a:rPr lang="en-US" sz="1200" dirty="0" smtClean="0"/>
              <a:t>:55–6</a:t>
            </a:r>
          </a:p>
          <a:p>
            <a:pPr marL="114300" indent="0">
              <a:buNone/>
            </a:pPr>
            <a:r>
              <a:rPr lang="en-US" sz="1200" dirty="0" smtClean="0"/>
              <a:t>3.Kamat </a:t>
            </a:r>
            <a:r>
              <a:rPr lang="en-US" sz="1200" dirty="0"/>
              <a:t>AM, Gee JR, </a:t>
            </a:r>
            <a:r>
              <a:rPr lang="en-US" sz="1200" dirty="0" err="1"/>
              <a:t>Dinney</a:t>
            </a:r>
            <a:r>
              <a:rPr lang="en-US" sz="1200" dirty="0"/>
              <a:t> CP, </a:t>
            </a:r>
            <a:r>
              <a:rPr lang="en-US" sz="1200" i="1" dirty="0"/>
              <a:t>et al</a:t>
            </a:r>
            <a:r>
              <a:rPr lang="en-US" sz="1200" dirty="0"/>
              <a:t>. The case for early cystectomy in the treatment of </a:t>
            </a:r>
            <a:r>
              <a:rPr lang="en-US" sz="1200" dirty="0" err="1"/>
              <a:t>nonmuscle</a:t>
            </a:r>
            <a:r>
              <a:rPr lang="en-US" sz="1200" dirty="0"/>
              <a:t> invasive micropapillary bladder carcinoma. </a:t>
            </a:r>
            <a:r>
              <a:rPr lang="en-US" sz="1200" i="1" dirty="0"/>
              <a:t>J </a:t>
            </a:r>
            <a:r>
              <a:rPr lang="en-US" sz="1200" i="1" dirty="0" smtClean="0"/>
              <a:t>Urol</a:t>
            </a:r>
            <a:r>
              <a:rPr lang="en-US" sz="1200" dirty="0" smtClean="0"/>
              <a:t>2006;</a:t>
            </a:r>
            <a:r>
              <a:rPr lang="en-US" sz="1200" b="1" dirty="0" smtClean="0"/>
              <a:t>175</a:t>
            </a:r>
            <a:r>
              <a:rPr lang="en-US" sz="1200" dirty="0" smtClean="0"/>
              <a:t>:881–885.</a:t>
            </a:r>
          </a:p>
          <a:p>
            <a:pPr marL="114300" indent="0">
              <a:buNone/>
            </a:pPr>
            <a:r>
              <a:rPr lang="en-US" sz="1200" dirty="0" smtClean="0"/>
              <a:t>4. Alvarado-</a:t>
            </a:r>
            <a:r>
              <a:rPr lang="en-US" sz="1200" dirty="0" err="1" smtClean="0"/>
              <a:t>Cabrero</a:t>
            </a:r>
            <a:r>
              <a:rPr lang="en-US" sz="1200" dirty="0" smtClean="0"/>
              <a:t> </a:t>
            </a:r>
            <a:r>
              <a:rPr lang="en-US" sz="1200" dirty="0"/>
              <a:t>I, Sierra-</a:t>
            </a:r>
            <a:r>
              <a:rPr lang="en-US" sz="1200" dirty="0" err="1"/>
              <a:t>Santiesteban</a:t>
            </a:r>
            <a:r>
              <a:rPr lang="en-US" sz="1200" dirty="0"/>
              <a:t> FI, Mantilla-Morales A, </a:t>
            </a:r>
            <a:r>
              <a:rPr lang="en-US" sz="1200" i="1" dirty="0"/>
              <a:t>et al</a:t>
            </a:r>
            <a:r>
              <a:rPr lang="en-US" sz="1200" dirty="0"/>
              <a:t>. Micropapillary carcinoma of the </a:t>
            </a:r>
            <a:r>
              <a:rPr lang="en-US" sz="1200" dirty="0" err="1"/>
              <a:t>urothelial</a:t>
            </a:r>
            <a:r>
              <a:rPr lang="en-US" sz="1200" dirty="0"/>
              <a:t> tract. A clinicopathologic study of 38 cases. </a:t>
            </a:r>
            <a:r>
              <a:rPr lang="en-US" sz="1200" i="1" dirty="0"/>
              <a:t>Ann </a:t>
            </a:r>
            <a:r>
              <a:rPr lang="en-US" sz="1200" i="1" dirty="0" err="1"/>
              <a:t>Diagn</a:t>
            </a:r>
            <a:r>
              <a:rPr lang="en-US" sz="1200" i="1" dirty="0"/>
              <a:t> </a:t>
            </a:r>
            <a:r>
              <a:rPr lang="en-US" sz="1200" i="1" dirty="0" err="1"/>
              <a:t>Pathol</a:t>
            </a:r>
            <a:r>
              <a:rPr lang="en-US" sz="1200" dirty="0"/>
              <a:t> </a:t>
            </a:r>
            <a:r>
              <a:rPr lang="en-US" sz="1200" dirty="0" smtClean="0"/>
              <a:t>2005;</a:t>
            </a:r>
            <a:r>
              <a:rPr lang="en-US" sz="1200" b="1" dirty="0" smtClean="0"/>
              <a:t>9</a:t>
            </a:r>
            <a:r>
              <a:rPr lang="en-US" sz="1200" dirty="0" smtClean="0"/>
              <a:t>:1–5</a:t>
            </a:r>
          </a:p>
          <a:p>
            <a:pPr marL="114300" indent="0">
              <a:buNone/>
            </a:pPr>
            <a:r>
              <a:rPr lang="en-US" sz="1200" dirty="0" smtClean="0"/>
              <a:t>5. </a:t>
            </a:r>
            <a:r>
              <a:rPr lang="en-US" sz="1200" dirty="0" err="1" smtClean="0"/>
              <a:t>Lotan</a:t>
            </a:r>
            <a:r>
              <a:rPr lang="en-US" sz="1200" dirty="0" smtClean="0"/>
              <a:t> </a:t>
            </a:r>
            <a:r>
              <a:rPr lang="en-US" sz="1200" dirty="0"/>
              <a:t>T, et al </a:t>
            </a:r>
            <a:r>
              <a:rPr lang="en-US" sz="1200" dirty="0" err="1"/>
              <a:t>Immunohistochemical</a:t>
            </a:r>
            <a:r>
              <a:rPr lang="en-US" sz="1200" dirty="0"/>
              <a:t> panel to identify primary site of invasive micropapillary </a:t>
            </a:r>
            <a:r>
              <a:rPr lang="en-US" sz="1200" dirty="0" smtClean="0"/>
              <a:t>carcinoma. Am J </a:t>
            </a:r>
            <a:r>
              <a:rPr lang="en-US" sz="1200" dirty="0" err="1" smtClean="0"/>
              <a:t>Surg</a:t>
            </a:r>
            <a:r>
              <a:rPr lang="en-US" sz="1200" dirty="0" smtClean="0"/>
              <a:t> </a:t>
            </a:r>
            <a:r>
              <a:rPr lang="en-US" sz="1200" dirty="0" err="1" smtClean="0"/>
              <a:t>Ppath</a:t>
            </a:r>
            <a:r>
              <a:rPr lang="en-US" sz="1200" dirty="0" smtClean="0"/>
              <a:t> 2010.</a:t>
            </a:r>
          </a:p>
          <a:p>
            <a:pPr marL="114300" indent="0">
              <a:buNone/>
            </a:pPr>
            <a:r>
              <a:rPr lang="en-US" sz="1200" dirty="0"/>
              <a:t> </a:t>
            </a:r>
            <a:r>
              <a:rPr lang="en-US" sz="1200" dirty="0" smtClean="0"/>
              <a:t>6.  .</a:t>
            </a:r>
            <a:r>
              <a:rPr lang="en-US" sz="1200" dirty="0"/>
              <a:t>J. I. Lopez, K. </a:t>
            </a:r>
            <a:r>
              <a:rPr lang="en-US" sz="1200" dirty="0" err="1"/>
              <a:t>Elorriaga</a:t>
            </a:r>
            <a:r>
              <a:rPr lang="en-US" sz="1200" dirty="0"/>
              <a:t>, I. </a:t>
            </a:r>
            <a:r>
              <a:rPr lang="en-US" sz="1200" dirty="0" err="1"/>
              <a:t>Imaz</a:t>
            </a:r>
            <a:r>
              <a:rPr lang="en-US" sz="1200" dirty="0"/>
              <a:t>, and F. J. Bilbao, “Micropapillary transitional cell carcinoma of the urinary bladder,” Histopathology, vol. 34, no. 6, pp. 561–562, 1999</a:t>
            </a:r>
            <a:r>
              <a:rPr lang="en-US" sz="1200" dirty="0" smtClean="0"/>
              <a:t>.</a:t>
            </a:r>
          </a:p>
          <a:p>
            <a:pPr marL="114300" indent="0">
              <a:buNone/>
            </a:pPr>
            <a:r>
              <a:rPr lang="en-US" sz="1200" dirty="0"/>
              <a:t> </a:t>
            </a:r>
            <a:r>
              <a:rPr lang="en-US" sz="1200" dirty="0" smtClean="0"/>
              <a:t> 7 .</a:t>
            </a:r>
            <a:r>
              <a:rPr lang="en-US" sz="1200" dirty="0"/>
              <a:t>A. M. </a:t>
            </a:r>
            <a:r>
              <a:rPr lang="en-US" sz="1200" dirty="0" err="1"/>
              <a:t>Kamat</a:t>
            </a:r>
            <a:r>
              <a:rPr lang="en-US" sz="1200" dirty="0"/>
              <a:t>, C. P. N. </a:t>
            </a:r>
            <a:r>
              <a:rPr lang="en-US" sz="1200" dirty="0" err="1"/>
              <a:t>Dinney</a:t>
            </a:r>
            <a:r>
              <a:rPr lang="en-US" sz="1200" dirty="0"/>
              <a:t>, J. R. Gee et al., “Micropapillary bladder cancer: a review of the University of Texas M. D. Anderson Cancer Center experience with 100 consecutive patients,” Cancer, vol. 110, no. 1, pp. 62–67, </a:t>
            </a:r>
            <a:r>
              <a:rPr lang="en-US" sz="1200" dirty="0" smtClean="0"/>
              <a:t>2007</a:t>
            </a:r>
          </a:p>
          <a:p>
            <a:pPr marL="114300" indent="0">
              <a:buNone/>
            </a:pPr>
            <a:r>
              <a:rPr lang="en-US" sz="1200" dirty="0"/>
              <a:t> </a:t>
            </a:r>
            <a:r>
              <a:rPr lang="en-US" sz="1200" dirty="0" smtClean="0"/>
              <a:t> 8. E</a:t>
            </a:r>
            <a:r>
              <a:rPr lang="en-US" sz="1200" dirty="0"/>
              <a:t>. </a:t>
            </a:r>
            <a:r>
              <a:rPr lang="en-US" sz="1200" dirty="0" err="1"/>
              <a:t>Compérat</a:t>
            </a:r>
            <a:r>
              <a:rPr lang="en-US" sz="1200" dirty="0"/>
              <a:t>, M. </a:t>
            </a:r>
            <a:r>
              <a:rPr lang="en-US" sz="1200" dirty="0" err="1"/>
              <a:t>Roupret</a:t>
            </a:r>
            <a:r>
              <a:rPr lang="en-US" sz="1200" dirty="0"/>
              <a:t>, J. </a:t>
            </a:r>
            <a:r>
              <a:rPr lang="en-US" sz="1200" dirty="0" err="1"/>
              <a:t>Yaxley</a:t>
            </a:r>
            <a:r>
              <a:rPr lang="en-US" sz="1200" dirty="0"/>
              <a:t> et al., “Micropapillary </a:t>
            </a:r>
            <a:r>
              <a:rPr lang="en-US" sz="1200" dirty="0" err="1"/>
              <a:t>urothelial</a:t>
            </a:r>
            <a:r>
              <a:rPr lang="en-US" sz="1200" dirty="0"/>
              <a:t> carcinoma of the urinary bladder: a </a:t>
            </a:r>
            <a:r>
              <a:rPr lang="en-US" sz="1200" dirty="0" err="1"/>
              <a:t>clinicopathological</a:t>
            </a:r>
            <a:r>
              <a:rPr lang="en-US" sz="1200" dirty="0"/>
              <a:t> analysis of 72 cases,” Pathology, vol. 42, no. 7, pp. 650–654, 2010.6.A. </a:t>
            </a:r>
            <a:endParaRPr lang="en-US" sz="1200" dirty="0" smtClean="0"/>
          </a:p>
          <a:p>
            <a:pPr marL="114300" indent="0">
              <a:buNone/>
            </a:pPr>
            <a:r>
              <a:rPr lang="en-US" sz="1200" dirty="0" smtClean="0"/>
              <a:t>9. R</a:t>
            </a:r>
            <a:r>
              <a:rPr lang="en-US" sz="1200" dirty="0"/>
              <a:t>. </a:t>
            </a:r>
            <a:r>
              <a:rPr lang="en-US" sz="1200" dirty="0" err="1"/>
              <a:t>Sangoi</a:t>
            </a:r>
            <a:r>
              <a:rPr lang="en-US" sz="1200" dirty="0"/>
              <a:t>, A. H. Beck, M. B. Amin et al., “</a:t>
            </a:r>
            <a:r>
              <a:rPr lang="en-US" sz="1200" dirty="0" err="1"/>
              <a:t>Interobserver</a:t>
            </a:r>
            <a:r>
              <a:rPr lang="en-US" sz="1200" dirty="0"/>
              <a:t> reproducibility in the diagnosis of invasive micropapillary carcinoma of the urinary tract among urologic pathologists,” American Journal of Surgical Pathology, vol. 34, no. 9, pp. 1367–1376, </a:t>
            </a:r>
            <a:r>
              <a:rPr lang="en-US" sz="1200" dirty="0" smtClean="0"/>
              <a:t>2010.7</a:t>
            </a:r>
          </a:p>
          <a:p>
            <a:pPr marL="114300" indent="0">
              <a:buNone/>
            </a:pPr>
            <a:r>
              <a:rPr lang="en-US" sz="1200" dirty="0" smtClean="0"/>
              <a:t>10. K</a:t>
            </a:r>
            <a:r>
              <a:rPr lang="en-US" sz="1200" dirty="0"/>
              <a:t>. E. Watts and D. E. Hansel, “Emerging concepts in micropapillary </a:t>
            </a:r>
            <a:r>
              <a:rPr lang="en-US" sz="1200" dirty="0" err="1"/>
              <a:t>urothelial</a:t>
            </a:r>
            <a:r>
              <a:rPr lang="en-US" sz="1200" dirty="0"/>
              <a:t> carcinoma,” Advances in Anatomic Pathology, vol. 17, no. 3, pp. 182–186, </a:t>
            </a:r>
            <a:r>
              <a:rPr lang="en-US" sz="1200" dirty="0" smtClean="0"/>
              <a:t>2010</a:t>
            </a:r>
          </a:p>
          <a:p>
            <a:pPr marL="114300" indent="0">
              <a:buNone/>
            </a:pPr>
            <a:r>
              <a:rPr lang="en-US" sz="1200" dirty="0" smtClean="0"/>
              <a:t>11.A</a:t>
            </a:r>
            <a:r>
              <a:rPr lang="en-US" sz="1200" dirty="0"/>
              <a:t>. R. </a:t>
            </a:r>
            <a:r>
              <a:rPr lang="en-US" sz="1200" dirty="0" err="1"/>
              <a:t>Sangoi</a:t>
            </a:r>
            <a:r>
              <a:rPr lang="en-US" sz="1200" dirty="0"/>
              <a:t>, J. P. Higgins, R. V. Rouse, A. G. Schneider, and J. K. </a:t>
            </a:r>
            <a:r>
              <a:rPr lang="en-US" sz="1200" dirty="0" err="1"/>
              <a:t>McKenney</a:t>
            </a:r>
            <a:r>
              <a:rPr lang="en-US" sz="1200" dirty="0"/>
              <a:t>, “</a:t>
            </a:r>
            <a:r>
              <a:rPr lang="en-US" sz="1200" dirty="0" err="1"/>
              <a:t>Immunohistochemical</a:t>
            </a:r>
            <a:r>
              <a:rPr lang="en-US" sz="1200" dirty="0"/>
              <a:t> comparison of MUC1, CA125, and Her2Neu in invasive micropapillary carcinoma of the urinary tract and typical invasive </a:t>
            </a:r>
            <a:r>
              <a:rPr lang="en-US" sz="1200" dirty="0" err="1"/>
              <a:t>urothelial</a:t>
            </a:r>
            <a:r>
              <a:rPr lang="en-US" sz="1200" dirty="0"/>
              <a:t> carcinoma with retraction artifact,” Modern Pathology, vol. 22, no. 5, pp. 660–667, </a:t>
            </a:r>
            <a:r>
              <a:rPr lang="en-US" sz="1200" dirty="0" smtClean="0"/>
              <a:t>2009.</a:t>
            </a:r>
          </a:p>
          <a:p>
            <a:pPr marL="114300" indent="0">
              <a:buNone/>
            </a:pPr>
            <a:r>
              <a:rPr lang="en-US" sz="1200" dirty="0" smtClean="0"/>
              <a:t>12L</a:t>
            </a:r>
            <a:r>
              <a:rPr lang="en-US" sz="1200" dirty="0"/>
              <a:t>. </a:t>
            </a:r>
            <a:r>
              <a:rPr lang="en-US" sz="1200" dirty="0" err="1"/>
              <a:t>Lotan</a:t>
            </a:r>
            <a:r>
              <a:rPr lang="en-US" sz="1200" dirty="0"/>
              <a:t>, H. Ye, J. </a:t>
            </a:r>
            <a:r>
              <a:rPr lang="en-US" sz="1200" dirty="0" err="1" smtClean="0"/>
              <a:t>Melamed</a:t>
            </a:r>
            <a:r>
              <a:rPr lang="en-US" sz="1200" dirty="0"/>
              <a:t>, X. R. Wu, I. M. Shih, and J. I. Epstein, “</a:t>
            </a:r>
            <a:r>
              <a:rPr lang="en-US" sz="1200" dirty="0" err="1"/>
              <a:t>Immunohistochemical</a:t>
            </a:r>
            <a:r>
              <a:rPr lang="en-US" sz="1200" dirty="0"/>
              <a:t> panel to identify the </a:t>
            </a:r>
            <a:r>
              <a:rPr lang="en-US" sz="1200" dirty="0" smtClean="0"/>
              <a:t>primary </a:t>
            </a:r>
            <a:r>
              <a:rPr lang="en-US" sz="1200" dirty="0"/>
              <a:t>site of invasive micropapillary carcinoma,” American Journal of Surgical Pathology, vol. 33, no. 7, pp. 1037–1041, </a:t>
            </a:r>
            <a:r>
              <a:rPr lang="en-US" sz="1200" dirty="0" smtClean="0"/>
              <a:t>2009</a:t>
            </a:r>
          </a:p>
          <a:p>
            <a:pPr marL="114300" indent="0">
              <a:buNone/>
            </a:pPr>
            <a:r>
              <a:rPr lang="en-US" sz="1200" dirty="0" smtClean="0"/>
              <a:t>13</a:t>
            </a:r>
            <a:r>
              <a:rPr lang="en-US" sz="1200" dirty="0"/>
              <a:t>. Johansson SL, </a:t>
            </a:r>
            <a:r>
              <a:rPr lang="en-US" sz="1200" dirty="0" err="1"/>
              <a:t>Borghede</a:t>
            </a:r>
            <a:r>
              <a:rPr lang="en-US" sz="1200" dirty="0"/>
              <a:t> G, </a:t>
            </a:r>
            <a:r>
              <a:rPr lang="en-US" sz="1200" dirty="0" err="1"/>
              <a:t>Holmäng</a:t>
            </a:r>
            <a:r>
              <a:rPr lang="en-US" sz="1200" dirty="0"/>
              <a:t> S. Micropapillary bladder carcinoma: a </a:t>
            </a:r>
            <a:r>
              <a:rPr lang="en-US" sz="1200" dirty="0" err="1"/>
              <a:t>clinicopathological</a:t>
            </a:r>
            <a:r>
              <a:rPr lang="en-US" sz="1200" dirty="0"/>
              <a:t> study of 20 cases. J Urol. 1999;161:1798–1802. 2. </a:t>
            </a:r>
            <a:r>
              <a:rPr lang="en-US" sz="1200" dirty="0" err="1"/>
              <a:t>Jozwicki</a:t>
            </a:r>
            <a:r>
              <a:rPr lang="en-US" sz="1200" dirty="0"/>
              <a:t> et al</a:t>
            </a:r>
          </a:p>
          <a:p>
            <a:pPr marL="114300" indent="0">
              <a:buNone/>
            </a:pPr>
            <a:r>
              <a:rPr lang="en-US" sz="1200" dirty="0" smtClean="0"/>
              <a:t>14. </a:t>
            </a:r>
            <a:r>
              <a:rPr lang="en-US" sz="1200" dirty="0"/>
              <a:t>Wasco MJ, </a:t>
            </a:r>
            <a:r>
              <a:rPr lang="en-US" sz="1200" dirty="0" err="1"/>
              <a:t>Daignault</a:t>
            </a:r>
            <a:r>
              <a:rPr lang="en-US" sz="1200" dirty="0"/>
              <a:t> S, Zhang Y et al. </a:t>
            </a:r>
            <a:r>
              <a:rPr lang="en-US" sz="1200" dirty="0" err="1"/>
              <a:t>Urothelial</a:t>
            </a:r>
            <a:r>
              <a:rPr lang="en-US" sz="1200" dirty="0"/>
              <a:t> Carcinoma with Divergent Histologic Differentiation (Mixed Histologic Features) Predicts the Presence of Locally Advanced Bladder Cancer When Detected at Transurethral Resection. Jour of </a:t>
            </a:r>
            <a:r>
              <a:rPr lang="en-US" sz="1200" dirty="0" err="1"/>
              <a:t>Urol</a:t>
            </a:r>
            <a:r>
              <a:rPr lang="en-US" sz="1200" dirty="0"/>
              <a:t> 2007.70 (1)69-74.</a:t>
            </a:r>
          </a:p>
          <a:p>
            <a:pPr marL="114300" indent="0">
              <a:buNone/>
            </a:pPr>
            <a:endParaRPr lang="en-US" sz="1200" dirty="0"/>
          </a:p>
          <a:p>
            <a:pPr marL="114300" indent="0">
              <a:buNone/>
            </a:pPr>
            <a:endParaRPr lang="en-US" sz="1200" dirty="0" smtClean="0"/>
          </a:p>
          <a:p>
            <a:pPr marL="114300" indent="0">
              <a:buNone/>
            </a:pPr>
            <a:endParaRPr lang="en-US" sz="1200" dirty="0"/>
          </a:p>
        </p:txBody>
      </p:sp>
    </p:spTree>
    <p:extLst>
      <p:ext uri="{BB962C8B-B14F-4D97-AF65-F5344CB8AC3E}">
        <p14:creationId xmlns:p14="http://schemas.microsoft.com/office/powerpoint/2010/main" val="2692598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971800"/>
            <a:ext cx="7620000" cy="1143000"/>
          </a:xfrm>
        </p:spPr>
        <p:txBody>
          <a:bodyPr/>
          <a:lstStyle/>
          <a:p>
            <a:r>
              <a:rPr lang="en-US" dirty="0" smtClean="0"/>
              <a:t>Questions</a:t>
            </a:r>
            <a:endParaRPr lang="en-US" dirty="0"/>
          </a:p>
        </p:txBody>
      </p:sp>
    </p:spTree>
    <p:extLst>
      <p:ext uri="{BB962C8B-B14F-4D97-AF65-F5344CB8AC3E}">
        <p14:creationId xmlns:p14="http://schemas.microsoft.com/office/powerpoint/2010/main" val="3451371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Bladder biopsy</a:t>
            </a:r>
            <a:endParaRPr lang="en-US" dirty="0"/>
          </a:p>
        </p:txBody>
      </p:sp>
      <p:sp>
        <p:nvSpPr>
          <p:cNvPr id="4" name="Text Placeholder 3"/>
          <p:cNvSpPr>
            <a:spLocks noGrp="1"/>
          </p:cNvSpPr>
          <p:nvPr>
            <p:ph type="body" sz="half" idx="2"/>
          </p:nvPr>
        </p:nvSpPr>
        <p:spPr/>
        <p:txBody>
          <a:bodyPr/>
          <a:lstStyle/>
          <a:p>
            <a:endParaRPr lang="en-US"/>
          </a:p>
        </p:txBody>
      </p:sp>
      <p:sp>
        <p:nvSpPr>
          <p:cNvPr id="5" name="Content Placeholder 4"/>
          <p:cNvSpPr>
            <a:spLocks noGrp="1"/>
          </p:cNvSpPr>
          <p:nvPr>
            <p:ph sz="quarter" idx="13"/>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12803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Bladder biopsy</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60710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29151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69668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059014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1443</TotalTime>
  <Words>2788</Words>
  <Application>Microsoft Office PowerPoint</Application>
  <PresentationFormat>On-screen Show (4:3)</PresentationFormat>
  <Paragraphs>256</Paragraphs>
  <Slides>44</Slides>
  <Notes>36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Adjacency</vt:lpstr>
      <vt:lpstr>AP/HP Conference</vt:lpstr>
      <vt:lpstr>Case Presentation </vt:lpstr>
      <vt:lpstr>Clinical history</vt:lpstr>
      <vt:lpstr>Clinical history</vt:lpstr>
      <vt:lpstr>Bladder biopsy</vt:lpstr>
      <vt:lpstr>Bladder biopsy</vt:lpstr>
      <vt:lpstr>PowerPoint Presentation</vt:lpstr>
      <vt:lpstr>PowerPoint Presentation</vt:lpstr>
      <vt:lpstr>PowerPoint Presentation</vt:lpstr>
      <vt:lpstr>PowerPoint Presentation</vt:lpstr>
      <vt:lpstr>PowerPoint Presentation</vt:lpstr>
      <vt:lpstr>Differential diagnosis</vt:lpstr>
      <vt:lpstr>Differential diagnosis</vt:lpstr>
      <vt:lpstr>Histologic features</vt:lpstr>
      <vt:lpstr>Micropapillary carcinoma in situ</vt:lpstr>
      <vt:lpstr>Micropapillary carcinoma in situ</vt:lpstr>
      <vt:lpstr>Micropapillary carcinoma in situ</vt:lpstr>
      <vt:lpstr>Histologic features</vt:lpstr>
      <vt:lpstr>Micropapillary</vt:lpstr>
      <vt:lpstr>Micropapillary</vt:lpstr>
      <vt:lpstr>Micropapillary</vt:lpstr>
      <vt:lpstr>Micropapillary</vt:lpstr>
      <vt:lpstr>PowerPoint Presentation</vt:lpstr>
      <vt:lpstr>Micropapillary </vt:lpstr>
      <vt:lpstr>Micropapillary</vt:lpstr>
      <vt:lpstr>Micropapillary</vt:lpstr>
      <vt:lpstr>Conventional urothelial carcinoma</vt:lpstr>
      <vt:lpstr>PowerPoint Presentation</vt:lpstr>
      <vt:lpstr>PowerPoint Presentation</vt:lpstr>
      <vt:lpstr>Diagnosis</vt:lpstr>
      <vt:lpstr>discussion </vt:lpstr>
      <vt:lpstr>Micropapillary</vt:lpstr>
      <vt:lpstr>Divergent differentiation recognized by W.H.O.</vt:lpstr>
      <vt:lpstr>Divergent differentiation </vt:lpstr>
      <vt:lpstr>Micropapillary incidence and associations</vt:lpstr>
      <vt:lpstr>Differential diagnosis</vt:lpstr>
      <vt:lpstr>PowerPoint Presentation</vt:lpstr>
      <vt:lpstr>Differential diagnosis </vt:lpstr>
      <vt:lpstr>PowerPoint Presentation</vt:lpstr>
      <vt:lpstr>Behavior</vt:lpstr>
      <vt:lpstr>Treatment </vt:lpstr>
      <vt:lpstr>Second transurethral resection</vt:lpstr>
      <vt:lpstr>References</vt:lpstr>
      <vt:lpstr>Questions</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AP/HP Conference</dc:title>
  <dc:creator>Young, Allison</dc:creator>
  <cp:lastModifiedBy>Chris</cp:lastModifiedBy>
  <cp:revision>86</cp:revision>
  <dcterms:created xsi:type="dcterms:W3CDTF">2012-02-18T21:42:14Z</dcterms:created>
  <dcterms:modified xsi:type="dcterms:W3CDTF">2012-02-20T22:51:55Z</dcterms:modified>
</cp:coreProperties>
</file>