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5" r:id="rId1"/>
    <p:sldMasterId id="2147483667" r:id="rId2"/>
  </p:sldMasterIdLst>
  <p:notesMasterIdLst>
    <p:notesMasterId r:id="rId7"/>
  </p:notesMasterIdLst>
  <p:handoutMasterIdLst>
    <p:handoutMasterId r:id="rId8"/>
  </p:handoutMasterIdLst>
  <p:sldIdLst>
    <p:sldId id="359" r:id="rId3"/>
    <p:sldId id="358" r:id="rId4"/>
    <p:sldId id="337" r:id="rId5"/>
    <p:sldId id="360" r:id="rId6"/>
  </p:sldIdLst>
  <p:sldSz cx="9144000" cy="6858000" type="screen4x3"/>
  <p:notesSz cx="9283700" cy="6997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2501"/>
    <a:srgbClr val="3CD865"/>
    <a:srgbClr val="FF5050"/>
    <a:srgbClr val="6120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9508" autoAdjust="0"/>
    <p:restoredTop sz="75672" autoAdjust="0"/>
  </p:normalViewPr>
  <p:slideViewPr>
    <p:cSldViewPr>
      <p:cViewPr>
        <p:scale>
          <a:sx n="76" d="100"/>
          <a:sy n="76" d="100"/>
        </p:scale>
        <p:origin x="-1464" y="-1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1992" y="-108"/>
      </p:cViewPr>
      <p:guideLst>
        <p:guide orient="horz" pos="2204"/>
        <p:guide pos="29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21530" cy="350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10" rIns="91416" bIns="45710" numCol="1" anchor="t" anchorCtr="0" compatLnSpc="1">
            <a:prstTxWarp prst="textNoShape">
              <a:avLst/>
            </a:prstTxWarp>
          </a:bodyPr>
          <a:lstStyle>
            <a:lvl1pPr defTabSz="91379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2170" y="0"/>
            <a:ext cx="4021530" cy="350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10" rIns="91416" bIns="45710" numCol="1" anchor="t" anchorCtr="0" compatLnSpc="1">
            <a:prstTxWarp prst="textNoShape">
              <a:avLst/>
            </a:prstTxWarp>
          </a:bodyPr>
          <a:lstStyle>
            <a:lvl1pPr algn="r" defTabSz="91379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647098"/>
            <a:ext cx="4021530" cy="350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10" rIns="91416" bIns="45710" numCol="1" anchor="b" anchorCtr="0" compatLnSpc="1">
            <a:prstTxWarp prst="textNoShape">
              <a:avLst/>
            </a:prstTxWarp>
          </a:bodyPr>
          <a:lstStyle>
            <a:lvl1pPr defTabSz="91379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2170" y="6647098"/>
            <a:ext cx="4021530" cy="350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10" rIns="91416" bIns="45710" numCol="1" anchor="b" anchorCtr="0" compatLnSpc="1">
            <a:prstTxWarp prst="textNoShape">
              <a:avLst/>
            </a:prstTxWarp>
          </a:bodyPr>
          <a:lstStyle>
            <a:lvl1pPr algn="r" defTabSz="91379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9BF069E4-39C2-4083-93E3-24F49DA914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7401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21530" cy="350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10" rIns="91416" bIns="45710" numCol="1" anchor="t" anchorCtr="0" compatLnSpc="1">
            <a:prstTxWarp prst="textNoShape">
              <a:avLst/>
            </a:prstTxWarp>
          </a:bodyPr>
          <a:lstStyle>
            <a:lvl1pPr defTabSz="91379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0061" y="0"/>
            <a:ext cx="4021530" cy="350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10" rIns="91416" bIns="45710" numCol="1" anchor="t" anchorCtr="0" compatLnSpc="1">
            <a:prstTxWarp prst="textNoShape">
              <a:avLst/>
            </a:prstTxWarp>
          </a:bodyPr>
          <a:lstStyle>
            <a:lvl1pPr algn="r" defTabSz="91379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5463"/>
            <a:ext cx="3495675" cy="2622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8370" y="3324148"/>
            <a:ext cx="7426960" cy="3148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10" rIns="91416" bIns="45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44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647098"/>
            <a:ext cx="4021530" cy="349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10" rIns="91416" bIns="45710" numCol="1" anchor="b" anchorCtr="0" compatLnSpc="1">
            <a:prstTxWarp prst="textNoShape">
              <a:avLst/>
            </a:prstTxWarp>
          </a:bodyPr>
          <a:lstStyle>
            <a:lvl1pPr defTabSz="91379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44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0061" y="6647098"/>
            <a:ext cx="4021530" cy="349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6" tIns="45710" rIns="91416" bIns="45710" numCol="1" anchor="b" anchorCtr="0" compatLnSpc="1">
            <a:prstTxWarp prst="textNoShape">
              <a:avLst/>
            </a:prstTxWarp>
          </a:bodyPr>
          <a:lstStyle>
            <a:lvl1pPr algn="r" defTabSz="91379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F2BAB02-D8EE-43AB-82F1-E55B3BFC2A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1405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It is critical for a large organization to have an effective compliance</a:t>
            </a:r>
            <a:r>
              <a:rPr lang="en-US" baseline="0" dirty="0" smtClean="0"/>
              <a:t> program in place because the organization is held partially accountable when an employee commits misconduct and having an effective compliance program can reduce the organization’s penalty for the misconduct.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2BAB02-D8EE-43AB-82F1-E55B3BFC2A8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964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FGP Board members</a:t>
            </a:r>
            <a:r>
              <a:rPr lang="en-US" baseline="0" dirty="0" smtClean="0"/>
              <a:t> are the responsible parties for billing compliance misconduct of the organization and as such they play a role in ensuring the organization has an effective compliance program.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2BAB02-D8EE-43AB-82F1-E55B3BFC2A8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3277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FGP Board members</a:t>
            </a:r>
            <a:r>
              <a:rPr lang="en-US" baseline="0" dirty="0" smtClean="0"/>
              <a:t> are the responsible parties for billing compliance misconduct of the organization and as such they play a role in ensuring the organization has an effective compliance program.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2BAB02-D8EE-43AB-82F1-E55B3BFC2A8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327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0"/>
            <a:ext cx="9140825" cy="1143000"/>
          </a:xfrm>
          <a:prstGeom prst="rect">
            <a:avLst/>
          </a:prstGeom>
          <a:solidFill>
            <a:srgbClr val="081F5B"/>
          </a:solidFill>
          <a:ln w="9525">
            <a:noFill/>
            <a:miter lim="800000"/>
            <a:headEnd/>
            <a:tailEnd/>
          </a:ln>
          <a:effectLst/>
        </p:spPr>
        <p:txBody>
          <a:bodyPr lIns="91424" tIns="45712" rIns="91424" bIns="45712"/>
          <a:lstStyle/>
          <a:p>
            <a:pPr eaLnBrk="1" hangingPunct="1">
              <a:spcBef>
                <a:spcPct val="50000"/>
              </a:spcBef>
              <a:defRPr/>
            </a:pPr>
            <a:endParaRPr lang="en-US" dirty="0">
              <a:latin typeface="NewsGoth BT" pitchFamily="34" charset="0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0" y="6169025"/>
            <a:ext cx="9140825" cy="0"/>
          </a:xfrm>
          <a:prstGeom prst="line">
            <a:avLst/>
          </a:prstGeom>
          <a:noFill/>
          <a:ln w="38100">
            <a:solidFill>
              <a:srgbClr val="081F5B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0" y="1141413"/>
            <a:ext cx="9140825" cy="457200"/>
          </a:xfrm>
          <a:prstGeom prst="rect">
            <a:avLst/>
          </a:prstGeom>
          <a:solidFill>
            <a:srgbClr val="B8AB9E"/>
          </a:solidFill>
          <a:ln w="9525">
            <a:noFill/>
            <a:miter lim="800000"/>
            <a:headEnd/>
            <a:tailEnd/>
          </a:ln>
          <a:effectLst/>
        </p:spPr>
        <p:txBody>
          <a:bodyPr lIns="91424" tIns="45712" rIns="91424" bIns="45712"/>
          <a:lstStyle/>
          <a:p>
            <a:pPr eaLnBrk="1" hangingPunct="1">
              <a:spcBef>
                <a:spcPct val="50000"/>
              </a:spcBef>
              <a:defRPr/>
            </a:pPr>
            <a:endParaRPr lang="en-US" dirty="0">
              <a:latin typeface="NewsGoth BT" pitchFamily="34" charset="0"/>
            </a:endParaRPr>
          </a:p>
        </p:txBody>
      </p:sp>
      <p:pic>
        <p:nvPicPr>
          <p:cNvPr id="7" name="Picture 8" descr="UMMSLogoC-YellowMWhiteWords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125" y="47625"/>
            <a:ext cx="1489075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106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4213" y="3427413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106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934200" y="6381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ADAF7D-BD89-4A7F-A002-7EF1FA8C8F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D47FA7-10A9-404C-8F3B-A8ADE0A001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5450" y="0"/>
            <a:ext cx="2227263" cy="59404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488" y="0"/>
            <a:ext cx="6532562" cy="59404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3B7D75-BCBC-49E8-AF7B-B6CE7CE92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DRAFT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E8CFE-CC52-47A6-83BD-542BFAB399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DRAFT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B30CF-9123-4B42-92F6-5A986C69FA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DRAFT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88CE4A-09E8-47C6-8B3E-5834943FE5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DRAFT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CBF35-CDD4-4ECF-9F7B-E1FF06377A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DRAFT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B4D7F9-FCEA-49C7-82B0-FFEDED3EE9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DRAFT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0F75E-F662-4A3A-9E60-48FB5BF59C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DRAFT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9EAC0-5C7D-4BA0-89B2-DF047169F6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DRAFT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924F83-2887-40F5-8DD7-BE47ED6326C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70BA5-E2F8-40D5-9589-47CA24E09D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DRAFT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F3F77D-434F-43B8-8BA9-7CB4B95063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DRAFT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8567F-BB74-472E-B45D-3A6AE752A1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DRAFT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2FA93-79B8-4F71-920F-E8625D4CCC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B0FD3-7F94-4899-956B-5B1732E86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0013"/>
            <a:ext cx="4038600" cy="4570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4038600" cy="4570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E4617-B4E3-4F3D-8251-80BD0DF7CA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84A9C2-D70A-4264-938A-ACD8520D48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8F44C4-B359-4CD3-B7A5-BCDC8EF608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A8CF0-CC90-4F20-980A-3BA809C4D1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0621C-005A-4E82-AED1-F9C072F7E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4AA95F-980E-444F-8E1F-022326BA28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0013"/>
            <a:ext cx="8229600" cy="457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0037" name="Line 5"/>
          <p:cNvSpPr>
            <a:spLocks noChangeShapeType="1"/>
          </p:cNvSpPr>
          <p:nvPr/>
        </p:nvSpPr>
        <p:spPr bwMode="auto">
          <a:xfrm>
            <a:off x="0" y="912813"/>
            <a:ext cx="9140825" cy="0"/>
          </a:xfrm>
          <a:prstGeom prst="line">
            <a:avLst/>
          </a:prstGeom>
          <a:noFill/>
          <a:ln w="38100">
            <a:solidFill>
              <a:srgbClr val="081F5B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0488" y="0"/>
            <a:ext cx="89122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header style</a:t>
            </a:r>
          </a:p>
        </p:txBody>
      </p:sp>
      <p:pic>
        <p:nvPicPr>
          <p:cNvPr id="1029" name="Picture 11" descr="UMMSLogoC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28600" y="6073775"/>
            <a:ext cx="10668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0044" name="Line 12"/>
          <p:cNvSpPr>
            <a:spLocks noChangeShapeType="1"/>
          </p:cNvSpPr>
          <p:nvPr userDrawn="1"/>
        </p:nvSpPr>
        <p:spPr bwMode="auto">
          <a:xfrm>
            <a:off x="0" y="5943600"/>
            <a:ext cx="9140825" cy="0"/>
          </a:xfrm>
          <a:prstGeom prst="line">
            <a:avLst/>
          </a:prstGeom>
          <a:noFill/>
          <a:ln w="38100">
            <a:solidFill>
              <a:srgbClr val="081F5B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00046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EF9E935F-D9CB-422A-B186-CAA7D31ACB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2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81F5B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81F5B"/>
          </a:solidFill>
          <a:latin typeface="NewsGoth Dm B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81F5B"/>
          </a:solidFill>
          <a:latin typeface="NewsGoth Dm B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81F5B"/>
          </a:solidFill>
          <a:latin typeface="NewsGoth Dm B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81F5B"/>
          </a:solidFill>
          <a:latin typeface="NewsGoth Dm B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081F5B"/>
          </a:solidFill>
          <a:latin typeface="NewsGoth Dm B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081F5B"/>
          </a:solidFill>
          <a:latin typeface="NewsGoth Dm B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081F5B"/>
          </a:solidFill>
          <a:latin typeface="NewsGoth Dm B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081F5B"/>
          </a:solidFill>
          <a:latin typeface="NewsGoth Dm B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81F5B"/>
          </a:solidFill>
          <a:latin typeface="+mn-lt"/>
          <a:ea typeface="+mn-ea"/>
          <a:cs typeface="+mn-cs"/>
        </a:defRPr>
      </a:lvl1pPr>
      <a:lvl2pPr marL="914400" indent="-457200" algn="l" rtl="0" eaLnBrk="0" fontAlgn="base" hangingPunct="0">
        <a:spcBef>
          <a:spcPct val="20000"/>
        </a:spcBef>
        <a:spcAft>
          <a:spcPct val="0"/>
        </a:spcAft>
        <a:buFont typeface="NewsGoth BT" pitchFamily="34" charset="0"/>
        <a:buChar char="–"/>
        <a:defRPr sz="3000">
          <a:solidFill>
            <a:srgbClr val="081F5B"/>
          </a:solidFill>
          <a:latin typeface="+mn-lt"/>
        </a:defRPr>
      </a:lvl2pPr>
      <a:lvl3pPr marL="1371600" indent="-342900" algn="l" rtl="0" eaLnBrk="0" fontAlgn="base" hangingPunct="0">
        <a:spcBef>
          <a:spcPct val="20000"/>
        </a:spcBef>
        <a:spcAft>
          <a:spcPct val="0"/>
        </a:spcAft>
        <a:buFont typeface="NewsGoth BT" pitchFamily="34" charset="0"/>
        <a:buChar char="–"/>
        <a:defRPr sz="2800">
          <a:solidFill>
            <a:srgbClr val="081F5B"/>
          </a:solidFill>
          <a:latin typeface="+mn-lt"/>
        </a:defRPr>
      </a:lvl3pPr>
      <a:lvl4pPr marL="1828800" indent="-342900" algn="l" rtl="0" eaLnBrk="0" fontAlgn="base" hangingPunct="0">
        <a:spcBef>
          <a:spcPct val="20000"/>
        </a:spcBef>
        <a:spcAft>
          <a:spcPct val="0"/>
        </a:spcAft>
        <a:buFont typeface="NewsGoth BT" pitchFamily="34" charset="0"/>
        <a:buChar char="»"/>
        <a:defRPr sz="2600">
          <a:solidFill>
            <a:srgbClr val="081F5B"/>
          </a:solidFill>
          <a:latin typeface="+mn-lt"/>
        </a:defRPr>
      </a:lvl4pPr>
      <a:lvl5pPr marL="22860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rgbClr val="081F5B"/>
          </a:solidFill>
          <a:latin typeface="+mn-lt"/>
        </a:defRPr>
      </a:lvl5pPr>
      <a:lvl6pPr marL="2743200" indent="-3429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rgbClr val="081F5B"/>
          </a:solidFill>
          <a:latin typeface="+mn-lt"/>
        </a:defRPr>
      </a:lvl6pPr>
      <a:lvl7pPr marL="3200400" indent="-3429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rgbClr val="081F5B"/>
          </a:solidFill>
          <a:latin typeface="+mn-lt"/>
        </a:defRPr>
      </a:lvl7pPr>
      <a:lvl8pPr marL="3657600" indent="-3429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rgbClr val="081F5B"/>
          </a:solidFill>
          <a:latin typeface="+mn-lt"/>
        </a:defRPr>
      </a:lvl8pPr>
      <a:lvl9pPr marL="4114800" indent="-3429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rgbClr val="081F5B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526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DRAFT</a:t>
            </a:r>
          </a:p>
        </p:txBody>
      </p:sp>
      <p:sp>
        <p:nvSpPr>
          <p:cNvPr id="4526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0C57A97B-E7DF-4FCD-A98D-5A3FE55E7C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compliance-group@med.umich.edu" TargetMode="External"/><Relationship Id="rId4" Type="http://schemas.openxmlformats.org/officeDocument/2006/relationships/hyperlink" Target="http://www.med.umich.edu/compliancehotline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7578" y="0"/>
            <a:ext cx="9181578" cy="914400"/>
          </a:xfrm>
        </p:spPr>
        <p:txBody>
          <a:bodyPr/>
          <a:lstStyle/>
          <a:p>
            <a:r>
              <a:rPr lang="en-US" sz="3200" dirty="0" smtClean="0"/>
              <a:t>7 Elements of Effective Compliance Program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70412"/>
          </a:xfrm>
        </p:spPr>
        <p:txBody>
          <a:bodyPr/>
          <a:lstStyle/>
          <a:p>
            <a:r>
              <a:rPr lang="en-US" dirty="0" smtClean="0"/>
              <a:t>Guidelines issued by the Office of Inspector General for the suggested development of compliance programs.</a:t>
            </a:r>
          </a:p>
          <a:p>
            <a:r>
              <a:rPr lang="en-US" dirty="0"/>
              <a:t>I</a:t>
            </a:r>
            <a:r>
              <a:rPr lang="en-US" dirty="0" smtClean="0"/>
              <a:t>ssued for Hospitals, Clinical Labs, Third Party Payers, DME Supply industry, Hospices and Physician Practices. </a:t>
            </a:r>
          </a:p>
          <a:p>
            <a:r>
              <a:rPr lang="en-US" b="1" dirty="0" smtClean="0"/>
              <a:t>If implemented, reduces financial liability for institutions held accountable for employee misconduct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70BA5-E2F8-40D5-9589-47CA24E09DD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5115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latin typeface="Copperplate"/>
              </a:rPr>
              <a:t/>
            </a:r>
            <a:br>
              <a:rPr lang="en-US" sz="2400" dirty="0" smtClean="0">
                <a:latin typeface="Copperplate"/>
              </a:rPr>
            </a:br>
            <a:r>
              <a:rPr lang="en-US" sz="3200" dirty="0" smtClean="0"/>
              <a:t>7 </a:t>
            </a:r>
            <a:r>
              <a:rPr lang="en-US" sz="3200" dirty="0"/>
              <a:t>Elements Of </a:t>
            </a:r>
            <a:r>
              <a:rPr lang="en-US" sz="3200" dirty="0" smtClean="0"/>
              <a:t>Effective Compliance Programs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 smtClean="0"/>
              <a:t>OIG’s Compliance Program Guidances: 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Written Standards of Conduct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Designating a Chief Compliance Officer and other appropriate bodies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/>
              <a:t>Effective education and training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Audits and evaluation techniques to monitor compliance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Reporting processes and procedures for compliance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Appropriate disciplinary mechanisms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Investigation and remediation of systemic problems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70BA5-E2F8-40D5-9589-47CA24E09DD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419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CEF2385-9658-446E-B1ED-B9F014F4C20D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>
                <a:solidFill>
                  <a:schemeClr val="tx1"/>
                </a:solidFill>
              </a:rPr>
              <a:t>FGP Board’s Role in Billing Compliance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20788"/>
            <a:ext cx="8229600" cy="45704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Meet with your Department Compliance Officer regularly to discuss billing compliance issues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Discuss Compliance issues at Department Faculty Meetings on a regular basis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Encourage faculty and staff to report any Revenue Cycle related compliance concerns to Revenue Cycle or UMHS Compliance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2800" b="1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CEF2385-9658-446E-B1ED-B9F014F4C20D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>
                <a:solidFill>
                  <a:schemeClr val="tx1"/>
                </a:solidFill>
              </a:rPr>
              <a:t>Who you </a:t>
            </a:r>
            <a:r>
              <a:rPr lang="en-US" sz="3600" dirty="0" err="1" smtClean="0">
                <a:solidFill>
                  <a:schemeClr val="tx1"/>
                </a:solidFill>
              </a:rPr>
              <a:t>gonna</a:t>
            </a:r>
            <a:r>
              <a:rPr lang="en-US" sz="3600" dirty="0" smtClean="0">
                <a:solidFill>
                  <a:schemeClr val="tx1"/>
                </a:solidFill>
              </a:rPr>
              <a:t> call?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20788"/>
            <a:ext cx="8229600" cy="4570412"/>
          </a:xfrm>
        </p:spPr>
        <p:txBody>
          <a:bodyPr/>
          <a:lstStyle/>
          <a:p>
            <a:r>
              <a:rPr lang="en-US" sz="2800" b="1" dirty="0"/>
              <a:t>Call the Professional Billing office</a:t>
            </a:r>
            <a:r>
              <a:rPr lang="en-US" sz="2800" dirty="0"/>
              <a:t> at 734-615-4037.</a:t>
            </a:r>
          </a:p>
          <a:p>
            <a:r>
              <a:rPr lang="en-US" sz="2800" b="1" dirty="0"/>
              <a:t>Contact the compliance officers collectively</a:t>
            </a:r>
            <a:r>
              <a:rPr lang="en-US" sz="2800" dirty="0"/>
              <a:t> by e-mailing your concern to </a:t>
            </a:r>
            <a:r>
              <a:rPr lang="en-US" sz="2800" u="sng" dirty="0">
                <a:hlinkClick r:id="rId3"/>
              </a:rPr>
              <a:t>compliance-group@med.umich.edu.</a:t>
            </a:r>
          </a:p>
          <a:p>
            <a:r>
              <a:rPr lang="en-US" sz="2800" b="1" dirty="0"/>
              <a:t>Call the University of Michigan Compliance Hotline at 866-990-0111</a:t>
            </a:r>
            <a:endParaRPr lang="en-US" sz="2800" dirty="0"/>
          </a:p>
          <a:p>
            <a:r>
              <a:rPr lang="en-US" sz="2800" b="1" u="sng" dirty="0">
                <a:hlinkClick r:id="rId4"/>
              </a:rPr>
              <a:t>Submit a report </a:t>
            </a:r>
            <a:r>
              <a:rPr lang="en-US" sz="2800" b="1" u="sng" dirty="0" smtClean="0">
                <a:hlinkClick r:id="rId4"/>
              </a:rPr>
              <a:t>online</a:t>
            </a:r>
            <a:endParaRPr lang="en-US" sz="2800" b="1" u="sng" dirty="0" smtClean="0"/>
          </a:p>
          <a:p>
            <a:pPr lvl="1"/>
            <a:r>
              <a:rPr lang="en-US" sz="2600" b="1" dirty="0"/>
              <a:t>https://</a:t>
            </a:r>
            <a:r>
              <a:rPr lang="en-US" sz="2600" b="1" dirty="0" err="1"/>
              <a:t>www.tnwgrc.com</a:t>
            </a:r>
            <a:r>
              <a:rPr lang="en-US" sz="2600" b="1" dirty="0"/>
              <a:t>/</a:t>
            </a:r>
            <a:r>
              <a:rPr lang="en-US" sz="2600" b="1" dirty="0" err="1"/>
              <a:t>WebReport</a:t>
            </a:r>
            <a:r>
              <a:rPr lang="en-US" sz="2600" b="1" dirty="0"/>
              <a:t>/</a:t>
            </a:r>
            <a:r>
              <a:rPr lang="en-US" sz="2600" b="1" dirty="0" err="1"/>
              <a:t>default.asp?Clnt</a:t>
            </a:r>
            <a:r>
              <a:rPr lang="en-US" sz="2600" b="1" dirty="0"/>
              <a:t>=</a:t>
            </a:r>
            <a:r>
              <a:rPr lang="en-US" sz="2600" b="1" dirty="0" err="1"/>
              <a:t>UM&amp;Type</a:t>
            </a:r>
            <a:r>
              <a:rPr lang="en-US" sz="2600" b="1" dirty="0"/>
              <a:t>=UNIV</a:t>
            </a:r>
            <a:endParaRPr lang="en-US" sz="2600" b="1" dirty="0" smtClean="0"/>
          </a:p>
        </p:txBody>
      </p:sp>
    </p:spTree>
    <p:extLst>
      <p:ext uri="{BB962C8B-B14F-4D97-AF65-F5344CB8AC3E}">
        <p14:creationId xmlns:p14="http://schemas.microsoft.com/office/powerpoint/2010/main" val="4930463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 template_white">
  <a:themeElements>
    <a:clrScheme name="presentation template_white 13">
      <a:dk1>
        <a:srgbClr val="081F5B"/>
      </a:dk1>
      <a:lt1>
        <a:srgbClr val="FFFFFF"/>
      </a:lt1>
      <a:dk2>
        <a:srgbClr val="081F5B"/>
      </a:dk2>
      <a:lt2>
        <a:srgbClr val="B8AB9E"/>
      </a:lt2>
      <a:accent1>
        <a:srgbClr val="FF9933"/>
      </a:accent1>
      <a:accent2>
        <a:srgbClr val="E8AF10"/>
      </a:accent2>
      <a:accent3>
        <a:srgbClr val="FFFFFF"/>
      </a:accent3>
      <a:accent4>
        <a:srgbClr val="06194C"/>
      </a:accent4>
      <a:accent5>
        <a:srgbClr val="FFCAAD"/>
      </a:accent5>
      <a:accent6>
        <a:srgbClr val="D29E0D"/>
      </a:accent6>
      <a:hlink>
        <a:srgbClr val="B8AB9E"/>
      </a:hlink>
      <a:folHlink>
        <a:srgbClr val="BF3119"/>
      </a:folHlink>
    </a:clrScheme>
    <a:fontScheme name="presentation template_white">
      <a:majorFont>
        <a:latin typeface="NewsGoth Dm BT"/>
        <a:ea typeface=""/>
        <a:cs typeface=""/>
      </a:majorFont>
      <a:minorFont>
        <a:latin typeface="NewsGoth B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sentation template_whi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template_whi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template_whi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template_whi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template_whi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template_whi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template_whi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template_whi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template_whi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template_whi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template_whi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template_whi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template_white 13">
        <a:dk1>
          <a:srgbClr val="081F5B"/>
        </a:dk1>
        <a:lt1>
          <a:srgbClr val="FFFFFF"/>
        </a:lt1>
        <a:dk2>
          <a:srgbClr val="081F5B"/>
        </a:dk2>
        <a:lt2>
          <a:srgbClr val="B8AB9E"/>
        </a:lt2>
        <a:accent1>
          <a:srgbClr val="FF9933"/>
        </a:accent1>
        <a:accent2>
          <a:srgbClr val="E8AF10"/>
        </a:accent2>
        <a:accent3>
          <a:srgbClr val="FFFFFF"/>
        </a:accent3>
        <a:accent4>
          <a:srgbClr val="06194C"/>
        </a:accent4>
        <a:accent5>
          <a:srgbClr val="FFCAAD"/>
        </a:accent5>
        <a:accent6>
          <a:srgbClr val="D29E0D"/>
        </a:accent6>
        <a:hlink>
          <a:srgbClr val="B8AB9E"/>
        </a:hlink>
        <a:folHlink>
          <a:srgbClr val="BF311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7556</TotalTime>
  <Words>328</Words>
  <Application>Microsoft Macintosh PowerPoint</Application>
  <PresentationFormat>On-screen Show (4:3)</PresentationFormat>
  <Paragraphs>35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presentation template_white</vt:lpstr>
      <vt:lpstr>Custom Design</vt:lpstr>
      <vt:lpstr>7 Elements of Effective Compliance Program</vt:lpstr>
      <vt:lpstr> 7 Elements Of Effective Compliance Programs </vt:lpstr>
      <vt:lpstr>FGP Board’s Role in Billing Compliance</vt:lpstr>
      <vt:lpstr>Who you gonna call?</vt:lpstr>
    </vt:vector>
  </TitlesOfParts>
  <Company>University of Michigan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LHC 360</dc:title>
  <dc:creator>Business School</dc:creator>
  <cp:lastModifiedBy>Joel Greenson</cp:lastModifiedBy>
  <cp:revision>404</cp:revision>
  <cp:lastPrinted>2013-04-09T20:42:01Z</cp:lastPrinted>
  <dcterms:created xsi:type="dcterms:W3CDTF">1999-09-07T13:35:50Z</dcterms:created>
  <dcterms:modified xsi:type="dcterms:W3CDTF">2013-07-17T20:29:06Z</dcterms:modified>
</cp:coreProperties>
</file>