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5" r:id="rId1"/>
    <p:sldMasterId id="2147483690" r:id="rId2"/>
  </p:sldMasterIdLst>
  <p:notesMasterIdLst>
    <p:notesMasterId r:id="rId26"/>
  </p:notesMasterIdLst>
  <p:handoutMasterIdLst>
    <p:handoutMasterId r:id="rId27"/>
  </p:handoutMasterIdLst>
  <p:sldIdLst>
    <p:sldId id="267" r:id="rId3"/>
    <p:sldId id="268" r:id="rId4"/>
    <p:sldId id="269" r:id="rId5"/>
    <p:sldId id="270" r:id="rId6"/>
    <p:sldId id="257" r:id="rId7"/>
    <p:sldId id="274" r:id="rId8"/>
    <p:sldId id="260" r:id="rId9"/>
    <p:sldId id="290" r:id="rId10"/>
    <p:sldId id="291" r:id="rId11"/>
    <p:sldId id="265" r:id="rId12"/>
    <p:sldId id="273" r:id="rId13"/>
    <p:sldId id="289" r:id="rId14"/>
    <p:sldId id="292" r:id="rId15"/>
    <p:sldId id="287" r:id="rId16"/>
    <p:sldId id="264" r:id="rId17"/>
    <p:sldId id="284" r:id="rId18"/>
    <p:sldId id="285" r:id="rId19"/>
    <p:sldId id="286" r:id="rId20"/>
    <p:sldId id="288" r:id="rId21"/>
    <p:sldId id="283" r:id="rId22"/>
    <p:sldId id="272" r:id="rId23"/>
    <p:sldId id="275" r:id="rId24"/>
    <p:sldId id="280" r:id="rId25"/>
  </p:sldIdLst>
  <p:sldSz cx="9144000" cy="6858000" type="screen4x3"/>
  <p:notesSz cx="7010400" cy="9296400"/>
  <p:custDataLst>
    <p:tags r:id="rId28"/>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71" autoAdjust="0"/>
    <p:restoredTop sz="94627" autoAdjust="0"/>
  </p:normalViewPr>
  <p:slideViewPr>
    <p:cSldViewPr>
      <p:cViewPr>
        <p:scale>
          <a:sx n="99" d="100"/>
          <a:sy n="99" d="100"/>
        </p:scale>
        <p:origin x="474" y="1176"/>
      </p:cViewPr>
      <p:guideLst>
        <p:guide orient="horz" pos="2160"/>
        <p:guide pos="2880"/>
      </p:guideLst>
    </p:cSldViewPr>
  </p:slideViewPr>
  <p:notesTextViewPr>
    <p:cViewPr>
      <p:scale>
        <a:sx n="1" d="1"/>
        <a:sy n="1" d="1"/>
      </p:scale>
      <p:origin x="0" y="0"/>
    </p:cViewPr>
  </p:notesTextViewPr>
  <p:sorterViewPr>
    <p:cViewPr>
      <p:scale>
        <a:sx n="100" d="100"/>
        <a:sy n="100" d="100"/>
      </p:scale>
      <p:origin x="0" y="4356"/>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tags" Target="tags/tag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handoutMaster" Target="handoutMasters/handoutMaster1.xml"/><Relationship Id="rId30"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22694D0-BD06-425B-BA97-2547C6B89A35}" type="doc">
      <dgm:prSet loTypeId="urn:microsoft.com/office/officeart/2005/8/layout/chevron2" loCatId="list" qsTypeId="urn:microsoft.com/office/officeart/2005/8/quickstyle/simple1" qsCatId="simple" csTypeId="urn:microsoft.com/office/officeart/2005/8/colors/colorful1" csCatId="colorful" phldr="1"/>
      <dgm:spPr/>
      <dgm:t>
        <a:bodyPr/>
        <a:lstStyle/>
        <a:p>
          <a:endParaRPr lang="en-US"/>
        </a:p>
      </dgm:t>
    </dgm:pt>
    <dgm:pt modelId="{005B9921-8B47-4E16-AE87-CCCDA92D70BD}">
      <dgm:prSet phldrT="[Text]"/>
      <dgm:spPr/>
      <dgm:t>
        <a:bodyPr/>
        <a:lstStyle/>
        <a:p>
          <a:r>
            <a:rPr lang="en-US" dirty="0" smtClean="0"/>
            <a:t>Early Career Faculty</a:t>
          </a:r>
          <a:endParaRPr lang="en-US" dirty="0"/>
        </a:p>
      </dgm:t>
    </dgm:pt>
    <dgm:pt modelId="{53CE4A3A-2E8A-42D0-AFDC-D1F685E51B3A}" type="parTrans" cxnId="{4901D1D6-DE63-453D-97CE-3D823543A481}">
      <dgm:prSet/>
      <dgm:spPr/>
      <dgm:t>
        <a:bodyPr/>
        <a:lstStyle/>
        <a:p>
          <a:endParaRPr lang="en-US"/>
        </a:p>
      </dgm:t>
    </dgm:pt>
    <dgm:pt modelId="{30CD81A7-AFF4-4834-9660-3E010E12C3FB}" type="sibTrans" cxnId="{4901D1D6-DE63-453D-97CE-3D823543A481}">
      <dgm:prSet/>
      <dgm:spPr/>
      <dgm:t>
        <a:bodyPr/>
        <a:lstStyle/>
        <a:p>
          <a:endParaRPr lang="en-US"/>
        </a:p>
      </dgm:t>
    </dgm:pt>
    <dgm:pt modelId="{08357BBC-1427-44D7-8367-C13B4EBC01E6}">
      <dgm:prSet phldrT="[Text]"/>
      <dgm:spPr/>
      <dgm:t>
        <a:bodyPr/>
        <a:lstStyle/>
        <a:p>
          <a:r>
            <a:rPr lang="en-US" dirty="0" smtClean="0"/>
            <a:t>Crucial Confrontations</a:t>
          </a:r>
          <a:endParaRPr lang="en-US" dirty="0"/>
        </a:p>
      </dgm:t>
    </dgm:pt>
    <dgm:pt modelId="{3EC5B884-4F48-40A2-81F0-AAB017A3F22E}" type="parTrans" cxnId="{5813D72D-D4A1-47EF-A7F9-F3BE147A042F}">
      <dgm:prSet/>
      <dgm:spPr/>
      <dgm:t>
        <a:bodyPr/>
        <a:lstStyle/>
        <a:p>
          <a:endParaRPr lang="en-US"/>
        </a:p>
      </dgm:t>
    </dgm:pt>
    <dgm:pt modelId="{FF2FC782-3B1D-4178-96A8-D2CFA36645DB}" type="sibTrans" cxnId="{5813D72D-D4A1-47EF-A7F9-F3BE147A042F}">
      <dgm:prSet/>
      <dgm:spPr/>
      <dgm:t>
        <a:bodyPr/>
        <a:lstStyle/>
        <a:p>
          <a:endParaRPr lang="en-US"/>
        </a:p>
      </dgm:t>
    </dgm:pt>
    <dgm:pt modelId="{AD645594-4E58-4BE4-99AA-0ED25F97164D}">
      <dgm:prSet phldrT="[Text]"/>
      <dgm:spPr/>
      <dgm:t>
        <a:bodyPr/>
        <a:lstStyle/>
        <a:p>
          <a:r>
            <a:rPr lang="en-US" dirty="0" smtClean="0"/>
            <a:t>Essential Skills for Successful Leadership</a:t>
          </a:r>
          <a:endParaRPr lang="en-US" dirty="0"/>
        </a:p>
      </dgm:t>
    </dgm:pt>
    <dgm:pt modelId="{CEBB808B-A96E-4B0D-99B5-EFF6E811D995}" type="parTrans" cxnId="{7055E7F7-7798-4145-8D29-2CA0F6937898}">
      <dgm:prSet/>
      <dgm:spPr/>
      <dgm:t>
        <a:bodyPr/>
        <a:lstStyle/>
        <a:p>
          <a:endParaRPr lang="en-US"/>
        </a:p>
      </dgm:t>
    </dgm:pt>
    <dgm:pt modelId="{0888AD40-B588-47FE-9CF3-598235139988}" type="sibTrans" cxnId="{7055E7F7-7798-4145-8D29-2CA0F6937898}">
      <dgm:prSet/>
      <dgm:spPr/>
      <dgm:t>
        <a:bodyPr/>
        <a:lstStyle/>
        <a:p>
          <a:endParaRPr lang="en-US"/>
        </a:p>
      </dgm:t>
    </dgm:pt>
    <dgm:pt modelId="{1F2AE957-D321-4501-8D9D-F38D6BED2A52}">
      <dgm:prSet phldrT="[Text]"/>
      <dgm:spPr/>
      <dgm:t>
        <a:bodyPr/>
        <a:lstStyle/>
        <a:p>
          <a:r>
            <a:rPr lang="en-US" dirty="0" smtClean="0"/>
            <a:t>Mid-Level Faculty</a:t>
          </a:r>
          <a:endParaRPr lang="en-US" dirty="0"/>
        </a:p>
      </dgm:t>
    </dgm:pt>
    <dgm:pt modelId="{7BCCE2FD-C850-4288-8CF5-731C503FC7BA}" type="parTrans" cxnId="{9D6B0DBD-BE25-4246-94B7-58E1B1897FCC}">
      <dgm:prSet/>
      <dgm:spPr/>
      <dgm:t>
        <a:bodyPr/>
        <a:lstStyle/>
        <a:p>
          <a:endParaRPr lang="en-US"/>
        </a:p>
      </dgm:t>
    </dgm:pt>
    <dgm:pt modelId="{B0B23521-6018-42B3-BF1E-A5F31D6F14A4}" type="sibTrans" cxnId="{9D6B0DBD-BE25-4246-94B7-58E1B1897FCC}">
      <dgm:prSet/>
      <dgm:spPr/>
      <dgm:t>
        <a:bodyPr/>
        <a:lstStyle/>
        <a:p>
          <a:endParaRPr lang="en-US"/>
        </a:p>
      </dgm:t>
    </dgm:pt>
    <dgm:pt modelId="{93373CF3-593C-4DB6-BD0E-FACF819E1DFF}">
      <dgm:prSet phldrT="[Text]"/>
      <dgm:spPr/>
      <dgm:t>
        <a:bodyPr/>
        <a:lstStyle/>
        <a:p>
          <a:r>
            <a:rPr lang="en-US" dirty="0" smtClean="0"/>
            <a:t>Crucial Confrontations</a:t>
          </a:r>
          <a:endParaRPr lang="en-US" dirty="0"/>
        </a:p>
      </dgm:t>
    </dgm:pt>
    <dgm:pt modelId="{CF24E852-8195-4499-B647-C5CA4A1690D1}" type="parTrans" cxnId="{18320722-37BA-4ABC-BA41-72879FD50F0A}">
      <dgm:prSet/>
      <dgm:spPr/>
      <dgm:t>
        <a:bodyPr/>
        <a:lstStyle/>
        <a:p>
          <a:endParaRPr lang="en-US"/>
        </a:p>
      </dgm:t>
    </dgm:pt>
    <dgm:pt modelId="{B5983F4A-8388-491F-9D54-B51D6823CA42}" type="sibTrans" cxnId="{18320722-37BA-4ABC-BA41-72879FD50F0A}">
      <dgm:prSet/>
      <dgm:spPr/>
      <dgm:t>
        <a:bodyPr/>
        <a:lstStyle/>
        <a:p>
          <a:endParaRPr lang="en-US"/>
        </a:p>
      </dgm:t>
    </dgm:pt>
    <dgm:pt modelId="{74D42833-2454-4508-B4E2-AC47F8664513}">
      <dgm:prSet phldrT="[Text]"/>
      <dgm:spPr/>
      <dgm:t>
        <a:bodyPr/>
        <a:lstStyle/>
        <a:p>
          <a:r>
            <a:rPr lang="en-US" dirty="0" smtClean="0">
              <a:solidFill>
                <a:schemeClr val="bg1"/>
              </a:solidFill>
            </a:rPr>
            <a:t>Senior Faculty</a:t>
          </a:r>
          <a:endParaRPr lang="en-US" dirty="0">
            <a:solidFill>
              <a:schemeClr val="bg1"/>
            </a:solidFill>
          </a:endParaRPr>
        </a:p>
      </dgm:t>
    </dgm:pt>
    <dgm:pt modelId="{01AED797-4788-469F-B2D0-BBAE402D1398}" type="parTrans" cxnId="{84F54E6B-C159-4CCC-BB08-D031E435A201}">
      <dgm:prSet/>
      <dgm:spPr/>
      <dgm:t>
        <a:bodyPr/>
        <a:lstStyle/>
        <a:p>
          <a:endParaRPr lang="en-US"/>
        </a:p>
      </dgm:t>
    </dgm:pt>
    <dgm:pt modelId="{FC359498-FA4D-417D-B5B5-BB63D87B8F75}" type="sibTrans" cxnId="{84F54E6B-C159-4CCC-BB08-D031E435A201}">
      <dgm:prSet/>
      <dgm:spPr/>
      <dgm:t>
        <a:bodyPr/>
        <a:lstStyle/>
        <a:p>
          <a:endParaRPr lang="en-US"/>
        </a:p>
      </dgm:t>
    </dgm:pt>
    <dgm:pt modelId="{A8E7083D-381A-4581-AD80-B4BC53C622C7}">
      <dgm:prSet phldrT="[Text]"/>
      <dgm:spPr/>
      <dgm:t>
        <a:bodyPr/>
        <a:lstStyle/>
        <a:p>
          <a:r>
            <a:rPr lang="en-US" dirty="0" smtClean="0"/>
            <a:t>Crucial Confrontations</a:t>
          </a:r>
          <a:endParaRPr lang="en-US" dirty="0"/>
        </a:p>
      </dgm:t>
    </dgm:pt>
    <dgm:pt modelId="{FF207FAE-A299-4904-9180-AFE8A3997F91}" type="parTrans" cxnId="{DE0885DC-DBFD-4FB4-945C-5F8F224775AA}">
      <dgm:prSet/>
      <dgm:spPr/>
      <dgm:t>
        <a:bodyPr/>
        <a:lstStyle/>
        <a:p>
          <a:endParaRPr lang="en-US"/>
        </a:p>
      </dgm:t>
    </dgm:pt>
    <dgm:pt modelId="{1E047512-4562-42A4-9DF9-65229536F8E6}" type="sibTrans" cxnId="{DE0885DC-DBFD-4FB4-945C-5F8F224775AA}">
      <dgm:prSet/>
      <dgm:spPr/>
      <dgm:t>
        <a:bodyPr/>
        <a:lstStyle/>
        <a:p>
          <a:endParaRPr lang="en-US"/>
        </a:p>
      </dgm:t>
    </dgm:pt>
    <dgm:pt modelId="{2F09429C-959B-4662-BE02-0EB0102DE48D}">
      <dgm:prSet phldrT="[Text]"/>
      <dgm:spPr/>
      <dgm:t>
        <a:bodyPr/>
        <a:lstStyle/>
        <a:p>
          <a:r>
            <a:rPr lang="en-US" dirty="0" smtClean="0"/>
            <a:t>Preparing Scientific Papers</a:t>
          </a:r>
          <a:endParaRPr lang="en-US" dirty="0"/>
        </a:p>
      </dgm:t>
    </dgm:pt>
    <dgm:pt modelId="{19F2740F-4452-41C6-B244-978369910178}" type="parTrans" cxnId="{1D65CE25-A103-4217-84E2-EAD28454A64F}">
      <dgm:prSet/>
      <dgm:spPr/>
      <dgm:t>
        <a:bodyPr/>
        <a:lstStyle/>
        <a:p>
          <a:endParaRPr lang="en-US"/>
        </a:p>
      </dgm:t>
    </dgm:pt>
    <dgm:pt modelId="{E04090D8-1C28-45BA-93D0-76CA90A63765}" type="sibTrans" cxnId="{1D65CE25-A103-4217-84E2-EAD28454A64F}">
      <dgm:prSet/>
      <dgm:spPr/>
      <dgm:t>
        <a:bodyPr/>
        <a:lstStyle/>
        <a:p>
          <a:endParaRPr lang="en-US"/>
        </a:p>
      </dgm:t>
    </dgm:pt>
    <dgm:pt modelId="{941FFEB0-C653-4C26-8539-3BDC91BDBDFF}">
      <dgm:prSet phldrT="[Text]"/>
      <dgm:spPr/>
      <dgm:t>
        <a:bodyPr/>
        <a:lstStyle/>
        <a:p>
          <a:r>
            <a:rPr lang="en-US" dirty="0" smtClean="0"/>
            <a:t>Master’s Series Leadership</a:t>
          </a:r>
          <a:endParaRPr lang="en-US" dirty="0"/>
        </a:p>
      </dgm:t>
    </dgm:pt>
    <dgm:pt modelId="{B96EB711-D752-47F5-BEAB-EA6160757264}" type="parTrans" cxnId="{85EB34EF-9C0E-4C17-ACCD-9FF1B5280EE3}">
      <dgm:prSet/>
      <dgm:spPr/>
      <dgm:t>
        <a:bodyPr/>
        <a:lstStyle/>
        <a:p>
          <a:endParaRPr lang="en-US"/>
        </a:p>
      </dgm:t>
    </dgm:pt>
    <dgm:pt modelId="{C35892E4-1F35-4072-940D-1074048BD34F}" type="sibTrans" cxnId="{85EB34EF-9C0E-4C17-ACCD-9FF1B5280EE3}">
      <dgm:prSet/>
      <dgm:spPr/>
      <dgm:t>
        <a:bodyPr/>
        <a:lstStyle/>
        <a:p>
          <a:endParaRPr lang="en-US"/>
        </a:p>
      </dgm:t>
    </dgm:pt>
    <dgm:pt modelId="{16F353AA-086A-417B-9ED3-606514116DF9}">
      <dgm:prSet phldrT="[Text]"/>
      <dgm:spPr/>
      <dgm:t>
        <a:bodyPr/>
        <a:lstStyle/>
        <a:p>
          <a:r>
            <a:rPr lang="en-US" dirty="0" smtClean="0"/>
            <a:t>Enhancing Clinical Teaching Skills</a:t>
          </a:r>
          <a:endParaRPr lang="en-US" dirty="0"/>
        </a:p>
      </dgm:t>
    </dgm:pt>
    <dgm:pt modelId="{63E3B920-D009-4F8E-8232-8A03065A5FFD}" type="parTrans" cxnId="{7F05BD08-4CAF-49AF-8956-4DECFABB4DCC}">
      <dgm:prSet/>
      <dgm:spPr/>
      <dgm:t>
        <a:bodyPr/>
        <a:lstStyle/>
        <a:p>
          <a:endParaRPr lang="en-US"/>
        </a:p>
      </dgm:t>
    </dgm:pt>
    <dgm:pt modelId="{7420E574-DE39-481F-A811-9AAD572369B7}" type="sibTrans" cxnId="{7F05BD08-4CAF-49AF-8956-4DECFABB4DCC}">
      <dgm:prSet/>
      <dgm:spPr/>
      <dgm:t>
        <a:bodyPr/>
        <a:lstStyle/>
        <a:p>
          <a:endParaRPr lang="en-US"/>
        </a:p>
      </dgm:t>
    </dgm:pt>
    <dgm:pt modelId="{F5180D55-28D7-4B5F-AB00-AB15753D1D1F}">
      <dgm:prSet phldrT="[Text]"/>
      <dgm:spPr/>
      <dgm:t>
        <a:bodyPr/>
        <a:lstStyle/>
        <a:p>
          <a:r>
            <a:rPr lang="en-US" dirty="0" smtClean="0"/>
            <a:t>Enhancing Clinical Teaching Skills</a:t>
          </a:r>
          <a:endParaRPr lang="en-US" dirty="0"/>
        </a:p>
      </dgm:t>
    </dgm:pt>
    <dgm:pt modelId="{D9DBF0C9-6E04-4AF1-B89A-B52CEBDC7659}" type="parTrans" cxnId="{DFBA7A48-2ABE-4BAB-938D-975443B3FA90}">
      <dgm:prSet/>
      <dgm:spPr/>
      <dgm:t>
        <a:bodyPr/>
        <a:lstStyle/>
        <a:p>
          <a:endParaRPr lang="en-US"/>
        </a:p>
      </dgm:t>
    </dgm:pt>
    <dgm:pt modelId="{E300873A-E9FD-4A12-A46F-C4CDCFF98EAB}" type="sibTrans" cxnId="{DFBA7A48-2ABE-4BAB-938D-975443B3FA90}">
      <dgm:prSet/>
      <dgm:spPr/>
      <dgm:t>
        <a:bodyPr/>
        <a:lstStyle/>
        <a:p>
          <a:endParaRPr lang="en-US"/>
        </a:p>
      </dgm:t>
    </dgm:pt>
    <dgm:pt modelId="{95132FE7-49DD-43BD-811C-36262C45660F}">
      <dgm:prSet phldrT="[Text]"/>
      <dgm:spPr/>
      <dgm:t>
        <a:bodyPr/>
        <a:lstStyle/>
        <a:p>
          <a:r>
            <a:rPr lang="en-US" dirty="0" smtClean="0"/>
            <a:t>Mentoring and Sponsorship</a:t>
          </a:r>
          <a:endParaRPr lang="en-US" dirty="0"/>
        </a:p>
      </dgm:t>
    </dgm:pt>
    <dgm:pt modelId="{80B0B8E6-95C8-46C5-A3A4-D8A688A6EC81}" type="parTrans" cxnId="{F354C234-7706-4985-BF30-4580918BB26E}">
      <dgm:prSet/>
      <dgm:spPr/>
      <dgm:t>
        <a:bodyPr/>
        <a:lstStyle/>
        <a:p>
          <a:endParaRPr lang="en-US"/>
        </a:p>
      </dgm:t>
    </dgm:pt>
    <dgm:pt modelId="{FDE11B2C-7F2C-40F9-AB48-6A148DFF03DE}" type="sibTrans" cxnId="{F354C234-7706-4985-BF30-4580918BB26E}">
      <dgm:prSet/>
      <dgm:spPr/>
      <dgm:t>
        <a:bodyPr/>
        <a:lstStyle/>
        <a:p>
          <a:endParaRPr lang="en-US"/>
        </a:p>
      </dgm:t>
    </dgm:pt>
    <dgm:pt modelId="{B7B9DF8B-71D4-40B0-BB48-6AC2A7FC350B}">
      <dgm:prSet phldrT="[Text]"/>
      <dgm:spPr/>
      <dgm:t>
        <a:bodyPr/>
        <a:lstStyle/>
        <a:p>
          <a:r>
            <a:rPr lang="en-US" dirty="0" smtClean="0"/>
            <a:t>Mentoring and Sponsorship</a:t>
          </a:r>
          <a:endParaRPr lang="en-US" dirty="0"/>
        </a:p>
      </dgm:t>
    </dgm:pt>
    <dgm:pt modelId="{210AD742-13C1-40FE-AC95-C67D14DEA2FC}" type="parTrans" cxnId="{D5B75856-2D97-44D6-A27A-3BA1A4B469CC}">
      <dgm:prSet/>
      <dgm:spPr/>
      <dgm:t>
        <a:bodyPr/>
        <a:lstStyle/>
        <a:p>
          <a:endParaRPr lang="en-US"/>
        </a:p>
      </dgm:t>
    </dgm:pt>
    <dgm:pt modelId="{DB20354B-729C-4099-8A6C-F94E89685A56}" type="sibTrans" cxnId="{D5B75856-2D97-44D6-A27A-3BA1A4B469CC}">
      <dgm:prSet/>
      <dgm:spPr/>
      <dgm:t>
        <a:bodyPr/>
        <a:lstStyle/>
        <a:p>
          <a:endParaRPr lang="en-US"/>
        </a:p>
      </dgm:t>
    </dgm:pt>
    <dgm:pt modelId="{606E5C51-B38C-4D99-8F72-A8592F4A291D}">
      <dgm:prSet phldrT="[Text]"/>
      <dgm:spPr/>
      <dgm:t>
        <a:bodyPr/>
        <a:lstStyle/>
        <a:p>
          <a:r>
            <a:rPr lang="en-US" dirty="0" smtClean="0"/>
            <a:t>Mentoring and Sponsorship</a:t>
          </a:r>
          <a:endParaRPr lang="en-US" dirty="0"/>
        </a:p>
      </dgm:t>
    </dgm:pt>
    <dgm:pt modelId="{14577CDF-6263-4C41-9BBE-B2AE5A59044C}" type="parTrans" cxnId="{995ECF4D-4B11-4BEC-894A-C2A730EDC793}">
      <dgm:prSet/>
      <dgm:spPr/>
      <dgm:t>
        <a:bodyPr/>
        <a:lstStyle/>
        <a:p>
          <a:endParaRPr lang="en-US"/>
        </a:p>
      </dgm:t>
    </dgm:pt>
    <dgm:pt modelId="{51E3E662-18BC-4A48-B741-E4DD00872B68}" type="sibTrans" cxnId="{995ECF4D-4B11-4BEC-894A-C2A730EDC793}">
      <dgm:prSet/>
      <dgm:spPr/>
      <dgm:t>
        <a:bodyPr/>
        <a:lstStyle/>
        <a:p>
          <a:endParaRPr lang="en-US"/>
        </a:p>
      </dgm:t>
    </dgm:pt>
    <dgm:pt modelId="{5AA86D7D-D241-43DE-8A5C-61608EAA43AA}">
      <dgm:prSet phldrT="[Text]"/>
      <dgm:spPr/>
      <dgm:t>
        <a:bodyPr/>
        <a:lstStyle/>
        <a:p>
          <a:r>
            <a:rPr lang="en-US" dirty="0" smtClean="0"/>
            <a:t>Linkage Leadership Institute</a:t>
          </a:r>
          <a:endParaRPr lang="en-US" dirty="0"/>
        </a:p>
      </dgm:t>
    </dgm:pt>
    <dgm:pt modelId="{84744305-0388-4D70-8FF0-16DE3811C6F7}" type="parTrans" cxnId="{A7848D3E-5308-4884-BB1B-435AF588B232}">
      <dgm:prSet/>
      <dgm:spPr/>
      <dgm:t>
        <a:bodyPr/>
        <a:lstStyle/>
        <a:p>
          <a:endParaRPr lang="en-US"/>
        </a:p>
      </dgm:t>
    </dgm:pt>
    <dgm:pt modelId="{BC772103-1B99-4389-AA65-9B0D29296CDB}" type="sibTrans" cxnId="{A7848D3E-5308-4884-BB1B-435AF588B232}">
      <dgm:prSet/>
      <dgm:spPr/>
      <dgm:t>
        <a:bodyPr/>
        <a:lstStyle/>
        <a:p>
          <a:endParaRPr lang="en-US"/>
        </a:p>
      </dgm:t>
    </dgm:pt>
    <dgm:pt modelId="{D78062F0-A989-4BB9-A11C-62522789A8C3}">
      <dgm:prSet phldrT="[Text]"/>
      <dgm:spPr/>
      <dgm:t>
        <a:bodyPr/>
        <a:lstStyle/>
        <a:p>
          <a:r>
            <a:rPr lang="en-US" dirty="0" smtClean="0"/>
            <a:t>Women in Academic Leadership </a:t>
          </a:r>
          <a:r>
            <a:rPr lang="en-US" i="1" dirty="0" smtClean="0"/>
            <a:t>Coming Soon</a:t>
          </a:r>
          <a:endParaRPr lang="en-US" i="1" dirty="0"/>
        </a:p>
      </dgm:t>
    </dgm:pt>
    <dgm:pt modelId="{7BDAA508-3AA4-408D-B23E-A3E4924EF992}" type="parTrans" cxnId="{7995310E-8176-4BA9-A34B-754BC2095D1C}">
      <dgm:prSet/>
      <dgm:spPr/>
      <dgm:t>
        <a:bodyPr/>
        <a:lstStyle/>
        <a:p>
          <a:endParaRPr lang="en-US"/>
        </a:p>
      </dgm:t>
    </dgm:pt>
    <dgm:pt modelId="{36D57A4C-5A1B-4817-9A72-FC8A02187903}" type="sibTrans" cxnId="{7995310E-8176-4BA9-A34B-754BC2095D1C}">
      <dgm:prSet/>
      <dgm:spPr/>
      <dgm:t>
        <a:bodyPr/>
        <a:lstStyle/>
        <a:p>
          <a:endParaRPr lang="en-US"/>
        </a:p>
      </dgm:t>
    </dgm:pt>
    <dgm:pt modelId="{F9BFA19A-840F-476E-8853-6A819F780F19}">
      <dgm:prSet phldrT="[Text]"/>
      <dgm:spPr/>
      <dgm:t>
        <a:bodyPr/>
        <a:lstStyle/>
        <a:p>
          <a:r>
            <a:rPr lang="en-US" dirty="0" smtClean="0"/>
            <a:t>Women in Academic Leadership </a:t>
          </a:r>
          <a:r>
            <a:rPr lang="en-US" i="1" dirty="0" smtClean="0"/>
            <a:t>Coming Soon</a:t>
          </a:r>
          <a:endParaRPr lang="en-US" i="1" dirty="0"/>
        </a:p>
      </dgm:t>
    </dgm:pt>
    <dgm:pt modelId="{223006BF-1D44-4CB6-A0DE-CA4F1899D3BA}" type="parTrans" cxnId="{1FDCFF1E-232E-4368-A5D2-C99225172BB1}">
      <dgm:prSet/>
      <dgm:spPr/>
      <dgm:t>
        <a:bodyPr/>
        <a:lstStyle/>
        <a:p>
          <a:endParaRPr lang="en-US"/>
        </a:p>
      </dgm:t>
    </dgm:pt>
    <dgm:pt modelId="{F6DE326A-5CD7-4F49-B2BF-0ED95AA907FA}" type="sibTrans" cxnId="{1FDCFF1E-232E-4368-A5D2-C99225172BB1}">
      <dgm:prSet/>
      <dgm:spPr/>
      <dgm:t>
        <a:bodyPr/>
        <a:lstStyle/>
        <a:p>
          <a:endParaRPr lang="en-US"/>
        </a:p>
      </dgm:t>
    </dgm:pt>
    <dgm:pt modelId="{EEB4CB28-D6C4-4790-983F-3DF03E9BD9B1}">
      <dgm:prSet phldrT="[Text]"/>
      <dgm:spPr/>
      <dgm:t>
        <a:bodyPr/>
        <a:lstStyle/>
        <a:p>
          <a:r>
            <a:rPr lang="en-US" dirty="0" smtClean="0"/>
            <a:t>Basic Negotiation Skills</a:t>
          </a:r>
          <a:endParaRPr lang="en-US" dirty="0"/>
        </a:p>
      </dgm:t>
    </dgm:pt>
    <dgm:pt modelId="{9B798922-CEA8-458C-8F5C-735406B57D00}" type="parTrans" cxnId="{F058A6FA-DFF2-47F2-AB4C-8A398A5FB813}">
      <dgm:prSet/>
      <dgm:spPr/>
      <dgm:t>
        <a:bodyPr/>
        <a:lstStyle/>
        <a:p>
          <a:endParaRPr lang="en-US"/>
        </a:p>
      </dgm:t>
    </dgm:pt>
    <dgm:pt modelId="{C2B3970D-548A-491B-9AA7-4DDF32D1847F}" type="sibTrans" cxnId="{F058A6FA-DFF2-47F2-AB4C-8A398A5FB813}">
      <dgm:prSet/>
      <dgm:spPr/>
      <dgm:t>
        <a:bodyPr/>
        <a:lstStyle/>
        <a:p>
          <a:endParaRPr lang="en-US"/>
        </a:p>
      </dgm:t>
    </dgm:pt>
    <dgm:pt modelId="{2924866C-CB3A-48A7-BB5C-50B37E783DE2}">
      <dgm:prSet phldrT="[Text]"/>
      <dgm:spPr/>
      <dgm:t>
        <a:bodyPr/>
        <a:lstStyle/>
        <a:p>
          <a:r>
            <a:rPr lang="en-US" dirty="0" smtClean="0"/>
            <a:t>Advanced Negotiation Skills</a:t>
          </a:r>
          <a:endParaRPr lang="en-US" dirty="0"/>
        </a:p>
      </dgm:t>
    </dgm:pt>
    <dgm:pt modelId="{6200660E-23E8-49C9-9BD4-5506166C7AB8}" type="parTrans" cxnId="{B1DE830F-C6C0-4716-9823-5C587D39A90A}">
      <dgm:prSet/>
      <dgm:spPr/>
      <dgm:t>
        <a:bodyPr/>
        <a:lstStyle/>
        <a:p>
          <a:endParaRPr lang="en-US"/>
        </a:p>
      </dgm:t>
    </dgm:pt>
    <dgm:pt modelId="{1B4874C2-4C5F-489E-A57C-7F98FC258A40}" type="sibTrans" cxnId="{B1DE830F-C6C0-4716-9823-5C587D39A90A}">
      <dgm:prSet/>
      <dgm:spPr/>
      <dgm:t>
        <a:bodyPr/>
        <a:lstStyle/>
        <a:p>
          <a:endParaRPr lang="en-US"/>
        </a:p>
      </dgm:t>
    </dgm:pt>
    <dgm:pt modelId="{A2081610-0039-422E-A97F-229CFC11C3DF}" type="pres">
      <dgm:prSet presAssocID="{822694D0-BD06-425B-BA97-2547C6B89A35}" presName="linearFlow" presStyleCnt="0">
        <dgm:presLayoutVars>
          <dgm:dir/>
          <dgm:animLvl val="lvl"/>
          <dgm:resizeHandles val="exact"/>
        </dgm:presLayoutVars>
      </dgm:prSet>
      <dgm:spPr/>
      <dgm:t>
        <a:bodyPr/>
        <a:lstStyle/>
        <a:p>
          <a:endParaRPr lang="en-US"/>
        </a:p>
      </dgm:t>
    </dgm:pt>
    <dgm:pt modelId="{5EAF3077-2480-4AD0-B2D7-4699F2932FA7}" type="pres">
      <dgm:prSet presAssocID="{005B9921-8B47-4E16-AE87-CCCDA92D70BD}" presName="composite" presStyleCnt="0"/>
      <dgm:spPr/>
      <dgm:t>
        <a:bodyPr/>
        <a:lstStyle/>
        <a:p>
          <a:endParaRPr lang="en-US"/>
        </a:p>
      </dgm:t>
    </dgm:pt>
    <dgm:pt modelId="{6E988A06-A314-46F1-83F2-48B7DA65775B}" type="pres">
      <dgm:prSet presAssocID="{005B9921-8B47-4E16-AE87-CCCDA92D70BD}" presName="parentText" presStyleLbl="alignNode1" presStyleIdx="0" presStyleCnt="3">
        <dgm:presLayoutVars>
          <dgm:chMax val="1"/>
          <dgm:bulletEnabled val="1"/>
        </dgm:presLayoutVars>
      </dgm:prSet>
      <dgm:spPr/>
      <dgm:t>
        <a:bodyPr/>
        <a:lstStyle/>
        <a:p>
          <a:endParaRPr lang="en-US"/>
        </a:p>
      </dgm:t>
    </dgm:pt>
    <dgm:pt modelId="{57BCCCAD-4D44-4E74-A87F-8383A0C195FE}" type="pres">
      <dgm:prSet presAssocID="{005B9921-8B47-4E16-AE87-CCCDA92D70BD}" presName="descendantText" presStyleLbl="alignAcc1" presStyleIdx="0" presStyleCnt="3" custLinFactNeighborY="-6865">
        <dgm:presLayoutVars>
          <dgm:bulletEnabled val="1"/>
        </dgm:presLayoutVars>
      </dgm:prSet>
      <dgm:spPr/>
      <dgm:t>
        <a:bodyPr/>
        <a:lstStyle/>
        <a:p>
          <a:endParaRPr lang="en-US"/>
        </a:p>
      </dgm:t>
    </dgm:pt>
    <dgm:pt modelId="{5A0C3EFF-EBB0-4D02-A3CE-51B0E844DA5E}" type="pres">
      <dgm:prSet presAssocID="{30CD81A7-AFF4-4834-9660-3E010E12C3FB}" presName="sp" presStyleCnt="0"/>
      <dgm:spPr/>
      <dgm:t>
        <a:bodyPr/>
        <a:lstStyle/>
        <a:p>
          <a:endParaRPr lang="en-US"/>
        </a:p>
      </dgm:t>
    </dgm:pt>
    <dgm:pt modelId="{BF97DBFC-9773-4CB2-B15D-12662A3BC760}" type="pres">
      <dgm:prSet presAssocID="{1F2AE957-D321-4501-8D9D-F38D6BED2A52}" presName="composite" presStyleCnt="0"/>
      <dgm:spPr/>
      <dgm:t>
        <a:bodyPr/>
        <a:lstStyle/>
        <a:p>
          <a:endParaRPr lang="en-US"/>
        </a:p>
      </dgm:t>
    </dgm:pt>
    <dgm:pt modelId="{5DDF1DB5-8D5A-4EF0-BD3D-93B8C52E8429}" type="pres">
      <dgm:prSet presAssocID="{1F2AE957-D321-4501-8D9D-F38D6BED2A52}" presName="parentText" presStyleLbl="alignNode1" presStyleIdx="1" presStyleCnt="3">
        <dgm:presLayoutVars>
          <dgm:chMax val="1"/>
          <dgm:bulletEnabled val="1"/>
        </dgm:presLayoutVars>
      </dgm:prSet>
      <dgm:spPr/>
      <dgm:t>
        <a:bodyPr/>
        <a:lstStyle/>
        <a:p>
          <a:endParaRPr lang="en-US"/>
        </a:p>
      </dgm:t>
    </dgm:pt>
    <dgm:pt modelId="{857326F2-C4A2-48A9-9256-7D77AFE0A364}" type="pres">
      <dgm:prSet presAssocID="{1F2AE957-D321-4501-8D9D-F38D6BED2A52}" presName="descendantText" presStyleLbl="alignAcc1" presStyleIdx="1" presStyleCnt="3" custLinFactNeighborY="-3345">
        <dgm:presLayoutVars>
          <dgm:bulletEnabled val="1"/>
        </dgm:presLayoutVars>
      </dgm:prSet>
      <dgm:spPr/>
      <dgm:t>
        <a:bodyPr/>
        <a:lstStyle/>
        <a:p>
          <a:endParaRPr lang="en-US"/>
        </a:p>
      </dgm:t>
    </dgm:pt>
    <dgm:pt modelId="{06FCD34A-F308-43A3-A9CF-67818803AC30}" type="pres">
      <dgm:prSet presAssocID="{B0B23521-6018-42B3-BF1E-A5F31D6F14A4}" presName="sp" presStyleCnt="0"/>
      <dgm:spPr/>
      <dgm:t>
        <a:bodyPr/>
        <a:lstStyle/>
        <a:p>
          <a:endParaRPr lang="en-US"/>
        </a:p>
      </dgm:t>
    </dgm:pt>
    <dgm:pt modelId="{583899CC-6A83-4B6C-9458-A0B905A6EEC1}" type="pres">
      <dgm:prSet presAssocID="{74D42833-2454-4508-B4E2-AC47F8664513}" presName="composite" presStyleCnt="0"/>
      <dgm:spPr/>
      <dgm:t>
        <a:bodyPr/>
        <a:lstStyle/>
        <a:p>
          <a:endParaRPr lang="en-US"/>
        </a:p>
      </dgm:t>
    </dgm:pt>
    <dgm:pt modelId="{92A61A95-86DB-4194-AD7B-6C490AD23BA2}" type="pres">
      <dgm:prSet presAssocID="{74D42833-2454-4508-B4E2-AC47F8664513}" presName="parentText" presStyleLbl="alignNode1" presStyleIdx="2" presStyleCnt="3">
        <dgm:presLayoutVars>
          <dgm:chMax val="1"/>
          <dgm:bulletEnabled val="1"/>
        </dgm:presLayoutVars>
      </dgm:prSet>
      <dgm:spPr/>
      <dgm:t>
        <a:bodyPr/>
        <a:lstStyle/>
        <a:p>
          <a:endParaRPr lang="en-US"/>
        </a:p>
      </dgm:t>
    </dgm:pt>
    <dgm:pt modelId="{E20FFBE3-F607-4579-A16B-A42496F40CB2}" type="pres">
      <dgm:prSet presAssocID="{74D42833-2454-4508-B4E2-AC47F8664513}" presName="descendantText" presStyleLbl="alignAcc1" presStyleIdx="2" presStyleCnt="3">
        <dgm:presLayoutVars>
          <dgm:bulletEnabled val="1"/>
        </dgm:presLayoutVars>
      </dgm:prSet>
      <dgm:spPr/>
      <dgm:t>
        <a:bodyPr/>
        <a:lstStyle/>
        <a:p>
          <a:endParaRPr lang="en-US"/>
        </a:p>
      </dgm:t>
    </dgm:pt>
  </dgm:ptLst>
  <dgm:cxnLst>
    <dgm:cxn modelId="{206AEF2D-3661-4CAA-A519-0E6FEF4A9D6B}" type="presOf" srcId="{08357BBC-1427-44D7-8367-C13B4EBC01E6}" destId="{57BCCCAD-4D44-4E74-A87F-8383A0C195FE}" srcOrd="0" destOrd="0" presId="urn:microsoft.com/office/officeart/2005/8/layout/chevron2"/>
    <dgm:cxn modelId="{7995310E-8176-4BA9-A34B-754BC2095D1C}" srcId="{1F2AE957-D321-4501-8D9D-F38D6BED2A52}" destId="{D78062F0-A989-4BB9-A11C-62522789A8C3}" srcOrd="5" destOrd="0" parTransId="{7BDAA508-3AA4-408D-B23E-A3E4924EF992}" sibTransId="{36D57A4C-5A1B-4817-9A72-FC8A02187903}"/>
    <dgm:cxn modelId="{42526AF9-96AF-4EF4-835E-3B03EA201716}" type="presOf" srcId="{EEB4CB28-D6C4-4790-983F-3DF03E9BD9B1}" destId="{57BCCCAD-4D44-4E74-A87F-8383A0C195FE}" srcOrd="0" destOrd="5" presId="urn:microsoft.com/office/officeart/2005/8/layout/chevron2"/>
    <dgm:cxn modelId="{537F4A51-FD59-48F4-8F4D-D3F645AB3875}" type="presOf" srcId="{B7B9DF8B-71D4-40B0-BB48-6AC2A7FC350B}" destId="{57BCCCAD-4D44-4E74-A87F-8383A0C195FE}" srcOrd="0" destOrd="4" presId="urn:microsoft.com/office/officeart/2005/8/layout/chevron2"/>
    <dgm:cxn modelId="{40AA0F73-3AD5-49EC-9216-F5DFF2DD5777}" type="presOf" srcId="{2924866C-CB3A-48A7-BB5C-50B37E783DE2}" destId="{857326F2-C4A2-48A9-9256-7D77AFE0A364}" srcOrd="0" destOrd="3" presId="urn:microsoft.com/office/officeart/2005/8/layout/chevron2"/>
    <dgm:cxn modelId="{EE8D1509-E8FF-429F-90F0-82EBC94A64A2}" type="presOf" srcId="{74D42833-2454-4508-B4E2-AC47F8664513}" destId="{92A61A95-86DB-4194-AD7B-6C490AD23BA2}" srcOrd="0" destOrd="0" presId="urn:microsoft.com/office/officeart/2005/8/layout/chevron2"/>
    <dgm:cxn modelId="{1D65CE25-A103-4217-84E2-EAD28454A64F}" srcId="{005B9921-8B47-4E16-AE87-CCCDA92D70BD}" destId="{2F09429C-959B-4662-BE02-0EB0102DE48D}" srcOrd="2" destOrd="0" parTransId="{19F2740F-4452-41C6-B244-978369910178}" sibTransId="{E04090D8-1C28-45BA-93D0-76CA90A63765}"/>
    <dgm:cxn modelId="{D5B75856-2D97-44D6-A27A-3BA1A4B469CC}" srcId="{005B9921-8B47-4E16-AE87-CCCDA92D70BD}" destId="{B7B9DF8B-71D4-40B0-BB48-6AC2A7FC350B}" srcOrd="4" destOrd="0" parTransId="{210AD742-13C1-40FE-AC95-C67D14DEA2FC}" sibTransId="{DB20354B-729C-4099-8A6C-F94E89685A56}"/>
    <dgm:cxn modelId="{A894C902-6E0F-4741-B2E3-9A4AF021D5FA}" type="presOf" srcId="{16F353AA-086A-417B-9ED3-606514116DF9}" destId="{57BCCCAD-4D44-4E74-A87F-8383A0C195FE}" srcOrd="0" destOrd="3" presId="urn:microsoft.com/office/officeart/2005/8/layout/chevron2"/>
    <dgm:cxn modelId="{A7848D3E-5308-4884-BB1B-435AF588B232}" srcId="{74D42833-2454-4508-B4E2-AC47F8664513}" destId="{5AA86D7D-D241-43DE-8A5C-61608EAA43AA}" srcOrd="2" destOrd="0" parTransId="{84744305-0388-4D70-8FF0-16DE3811C6F7}" sibTransId="{BC772103-1B99-4389-AA65-9B0D29296CDB}"/>
    <dgm:cxn modelId="{4901D1D6-DE63-453D-97CE-3D823543A481}" srcId="{822694D0-BD06-425B-BA97-2547C6B89A35}" destId="{005B9921-8B47-4E16-AE87-CCCDA92D70BD}" srcOrd="0" destOrd="0" parTransId="{53CE4A3A-2E8A-42D0-AFDC-D1F685E51B3A}" sibTransId="{30CD81A7-AFF4-4834-9660-3E010E12C3FB}"/>
    <dgm:cxn modelId="{F354C234-7706-4985-BF30-4580918BB26E}" srcId="{1F2AE957-D321-4501-8D9D-F38D6BED2A52}" destId="{95132FE7-49DD-43BD-811C-36262C45660F}" srcOrd="4" destOrd="0" parTransId="{80B0B8E6-95C8-46C5-A3A4-D8A688A6EC81}" sibTransId="{FDE11B2C-7F2C-40F9-AB48-6A148DFF03DE}"/>
    <dgm:cxn modelId="{9D6B0DBD-BE25-4246-94B7-58E1B1897FCC}" srcId="{822694D0-BD06-425B-BA97-2547C6B89A35}" destId="{1F2AE957-D321-4501-8D9D-F38D6BED2A52}" srcOrd="1" destOrd="0" parTransId="{7BCCE2FD-C850-4288-8CF5-731C503FC7BA}" sibTransId="{B0B23521-6018-42B3-BF1E-A5F31D6F14A4}"/>
    <dgm:cxn modelId="{DFC1DEFC-DD81-4446-8AD0-45CFDAC4588E}" type="presOf" srcId="{822694D0-BD06-425B-BA97-2547C6B89A35}" destId="{A2081610-0039-422E-A97F-229CFC11C3DF}" srcOrd="0" destOrd="0" presId="urn:microsoft.com/office/officeart/2005/8/layout/chevron2"/>
    <dgm:cxn modelId="{DE0885DC-DBFD-4FB4-945C-5F8F224775AA}" srcId="{74D42833-2454-4508-B4E2-AC47F8664513}" destId="{A8E7083D-381A-4581-AD80-B4BC53C622C7}" srcOrd="0" destOrd="0" parTransId="{FF207FAE-A299-4904-9180-AFE8A3997F91}" sibTransId="{1E047512-4562-42A4-9DF9-65229536F8E6}"/>
    <dgm:cxn modelId="{995ECF4D-4B11-4BEC-894A-C2A730EDC793}" srcId="{74D42833-2454-4508-B4E2-AC47F8664513}" destId="{606E5C51-B38C-4D99-8F72-A8592F4A291D}" srcOrd="1" destOrd="0" parTransId="{14577CDF-6263-4C41-9BBE-B2AE5A59044C}" sibTransId="{51E3E662-18BC-4A48-B741-E4DD00872B68}"/>
    <dgm:cxn modelId="{2A842F93-6AEB-486C-94E6-74097F352596}" type="presOf" srcId="{606E5C51-B38C-4D99-8F72-A8592F4A291D}" destId="{E20FFBE3-F607-4579-A16B-A42496F40CB2}" srcOrd="0" destOrd="1" presId="urn:microsoft.com/office/officeart/2005/8/layout/chevron2"/>
    <dgm:cxn modelId="{85EB34EF-9C0E-4C17-ACCD-9FF1B5280EE3}" srcId="{1F2AE957-D321-4501-8D9D-F38D6BED2A52}" destId="{941FFEB0-C653-4C26-8539-3BDC91BDBDFF}" srcOrd="1" destOrd="0" parTransId="{B96EB711-D752-47F5-BEAB-EA6160757264}" sibTransId="{C35892E4-1F35-4072-940D-1074048BD34F}"/>
    <dgm:cxn modelId="{18320722-37BA-4ABC-BA41-72879FD50F0A}" srcId="{1F2AE957-D321-4501-8D9D-F38D6BED2A52}" destId="{93373CF3-593C-4DB6-BD0E-FACF819E1DFF}" srcOrd="0" destOrd="0" parTransId="{CF24E852-8195-4499-B647-C5CA4A1690D1}" sibTransId="{B5983F4A-8388-491F-9D54-B51D6823CA42}"/>
    <dgm:cxn modelId="{550867EA-05A2-4447-8B24-14AD18D63CA8}" type="presOf" srcId="{95132FE7-49DD-43BD-811C-36262C45660F}" destId="{857326F2-C4A2-48A9-9256-7D77AFE0A364}" srcOrd="0" destOrd="4" presId="urn:microsoft.com/office/officeart/2005/8/layout/chevron2"/>
    <dgm:cxn modelId="{7055E7F7-7798-4145-8D29-2CA0F6937898}" srcId="{005B9921-8B47-4E16-AE87-CCCDA92D70BD}" destId="{AD645594-4E58-4BE4-99AA-0ED25F97164D}" srcOrd="1" destOrd="0" parTransId="{CEBB808B-A96E-4B0D-99B5-EFF6E811D995}" sibTransId="{0888AD40-B588-47FE-9CF3-598235139988}"/>
    <dgm:cxn modelId="{1FDCFF1E-232E-4368-A5D2-C99225172BB1}" srcId="{74D42833-2454-4508-B4E2-AC47F8664513}" destId="{F9BFA19A-840F-476E-8853-6A819F780F19}" srcOrd="3" destOrd="0" parTransId="{223006BF-1D44-4CB6-A0DE-CA4F1899D3BA}" sibTransId="{F6DE326A-5CD7-4F49-B2BF-0ED95AA907FA}"/>
    <dgm:cxn modelId="{0147913D-CFAE-4F76-BFBD-9BA2105A1C12}" type="presOf" srcId="{D78062F0-A989-4BB9-A11C-62522789A8C3}" destId="{857326F2-C4A2-48A9-9256-7D77AFE0A364}" srcOrd="0" destOrd="5" presId="urn:microsoft.com/office/officeart/2005/8/layout/chevron2"/>
    <dgm:cxn modelId="{C97E7F93-5431-464D-BF9D-BE77C456D603}" type="presOf" srcId="{1F2AE957-D321-4501-8D9D-F38D6BED2A52}" destId="{5DDF1DB5-8D5A-4EF0-BD3D-93B8C52E8429}" srcOrd="0" destOrd="0" presId="urn:microsoft.com/office/officeart/2005/8/layout/chevron2"/>
    <dgm:cxn modelId="{B1DE830F-C6C0-4716-9823-5C587D39A90A}" srcId="{1F2AE957-D321-4501-8D9D-F38D6BED2A52}" destId="{2924866C-CB3A-48A7-BB5C-50B37E783DE2}" srcOrd="3" destOrd="0" parTransId="{6200660E-23E8-49C9-9BD4-5506166C7AB8}" sibTransId="{1B4874C2-4C5F-489E-A57C-7F98FC258A40}"/>
    <dgm:cxn modelId="{7F05BD08-4CAF-49AF-8956-4DECFABB4DCC}" srcId="{005B9921-8B47-4E16-AE87-CCCDA92D70BD}" destId="{16F353AA-086A-417B-9ED3-606514116DF9}" srcOrd="3" destOrd="0" parTransId="{63E3B920-D009-4F8E-8232-8A03065A5FFD}" sibTransId="{7420E574-DE39-481F-A811-9AAD572369B7}"/>
    <dgm:cxn modelId="{5813D72D-D4A1-47EF-A7F9-F3BE147A042F}" srcId="{005B9921-8B47-4E16-AE87-CCCDA92D70BD}" destId="{08357BBC-1427-44D7-8367-C13B4EBC01E6}" srcOrd="0" destOrd="0" parTransId="{3EC5B884-4F48-40A2-81F0-AAB017A3F22E}" sibTransId="{FF2FC782-3B1D-4178-96A8-D2CFA36645DB}"/>
    <dgm:cxn modelId="{C02C8324-5727-4895-8B25-BB04A52A3E24}" type="presOf" srcId="{5AA86D7D-D241-43DE-8A5C-61608EAA43AA}" destId="{E20FFBE3-F607-4579-A16B-A42496F40CB2}" srcOrd="0" destOrd="2" presId="urn:microsoft.com/office/officeart/2005/8/layout/chevron2"/>
    <dgm:cxn modelId="{ED849E7F-FB74-42AC-8C37-059048790CAA}" type="presOf" srcId="{F5180D55-28D7-4B5F-AB00-AB15753D1D1F}" destId="{857326F2-C4A2-48A9-9256-7D77AFE0A364}" srcOrd="0" destOrd="2" presId="urn:microsoft.com/office/officeart/2005/8/layout/chevron2"/>
    <dgm:cxn modelId="{6166946A-E4BA-46E1-BDE7-AC3DA3A31D31}" type="presOf" srcId="{2F09429C-959B-4662-BE02-0EB0102DE48D}" destId="{57BCCCAD-4D44-4E74-A87F-8383A0C195FE}" srcOrd="0" destOrd="2" presId="urn:microsoft.com/office/officeart/2005/8/layout/chevron2"/>
    <dgm:cxn modelId="{72E88C45-48D5-47C3-960A-07A93D4DB285}" type="presOf" srcId="{005B9921-8B47-4E16-AE87-CCCDA92D70BD}" destId="{6E988A06-A314-46F1-83F2-48B7DA65775B}" srcOrd="0" destOrd="0" presId="urn:microsoft.com/office/officeart/2005/8/layout/chevron2"/>
    <dgm:cxn modelId="{B7FB0AB5-ED3F-4FC5-8292-F4CB7776C82C}" type="presOf" srcId="{93373CF3-593C-4DB6-BD0E-FACF819E1DFF}" destId="{857326F2-C4A2-48A9-9256-7D77AFE0A364}" srcOrd="0" destOrd="0" presId="urn:microsoft.com/office/officeart/2005/8/layout/chevron2"/>
    <dgm:cxn modelId="{F058A6FA-DFF2-47F2-AB4C-8A398A5FB813}" srcId="{005B9921-8B47-4E16-AE87-CCCDA92D70BD}" destId="{EEB4CB28-D6C4-4790-983F-3DF03E9BD9B1}" srcOrd="5" destOrd="0" parTransId="{9B798922-CEA8-458C-8F5C-735406B57D00}" sibTransId="{C2B3970D-548A-491B-9AA7-4DDF32D1847F}"/>
    <dgm:cxn modelId="{85208B30-9255-4A0D-8FCA-84EFB655B3EE}" type="presOf" srcId="{A8E7083D-381A-4581-AD80-B4BC53C622C7}" destId="{E20FFBE3-F607-4579-A16B-A42496F40CB2}" srcOrd="0" destOrd="0" presId="urn:microsoft.com/office/officeart/2005/8/layout/chevron2"/>
    <dgm:cxn modelId="{6C8475E6-13FC-46CB-B9D4-B6A6219F0DF7}" type="presOf" srcId="{AD645594-4E58-4BE4-99AA-0ED25F97164D}" destId="{57BCCCAD-4D44-4E74-A87F-8383A0C195FE}" srcOrd="0" destOrd="1" presId="urn:microsoft.com/office/officeart/2005/8/layout/chevron2"/>
    <dgm:cxn modelId="{D42B49C0-BA2A-4B16-B2ED-C16479405A9C}" type="presOf" srcId="{F9BFA19A-840F-476E-8853-6A819F780F19}" destId="{E20FFBE3-F607-4579-A16B-A42496F40CB2}" srcOrd="0" destOrd="3" presId="urn:microsoft.com/office/officeart/2005/8/layout/chevron2"/>
    <dgm:cxn modelId="{84F54E6B-C159-4CCC-BB08-D031E435A201}" srcId="{822694D0-BD06-425B-BA97-2547C6B89A35}" destId="{74D42833-2454-4508-B4E2-AC47F8664513}" srcOrd="2" destOrd="0" parTransId="{01AED797-4788-469F-B2D0-BBAE402D1398}" sibTransId="{FC359498-FA4D-417D-B5B5-BB63D87B8F75}"/>
    <dgm:cxn modelId="{DFBA7A48-2ABE-4BAB-938D-975443B3FA90}" srcId="{1F2AE957-D321-4501-8D9D-F38D6BED2A52}" destId="{F5180D55-28D7-4B5F-AB00-AB15753D1D1F}" srcOrd="2" destOrd="0" parTransId="{D9DBF0C9-6E04-4AF1-B89A-B52CEBDC7659}" sibTransId="{E300873A-E9FD-4A12-A46F-C4CDCFF98EAB}"/>
    <dgm:cxn modelId="{BA8D1796-E45F-433C-80A8-FD8DA10CC471}" type="presOf" srcId="{941FFEB0-C653-4C26-8539-3BDC91BDBDFF}" destId="{857326F2-C4A2-48A9-9256-7D77AFE0A364}" srcOrd="0" destOrd="1" presId="urn:microsoft.com/office/officeart/2005/8/layout/chevron2"/>
    <dgm:cxn modelId="{E1FE0F1B-B810-46DB-A3D1-17069342109D}" type="presParOf" srcId="{A2081610-0039-422E-A97F-229CFC11C3DF}" destId="{5EAF3077-2480-4AD0-B2D7-4699F2932FA7}" srcOrd="0" destOrd="0" presId="urn:microsoft.com/office/officeart/2005/8/layout/chevron2"/>
    <dgm:cxn modelId="{C8916466-A4E1-4DBC-A5A2-EFAF5B80350F}" type="presParOf" srcId="{5EAF3077-2480-4AD0-B2D7-4699F2932FA7}" destId="{6E988A06-A314-46F1-83F2-48B7DA65775B}" srcOrd="0" destOrd="0" presId="urn:microsoft.com/office/officeart/2005/8/layout/chevron2"/>
    <dgm:cxn modelId="{D1D54CF8-CB18-48B7-8B22-D96F754C9894}" type="presParOf" srcId="{5EAF3077-2480-4AD0-B2D7-4699F2932FA7}" destId="{57BCCCAD-4D44-4E74-A87F-8383A0C195FE}" srcOrd="1" destOrd="0" presId="urn:microsoft.com/office/officeart/2005/8/layout/chevron2"/>
    <dgm:cxn modelId="{F055B4D6-3CBE-44BB-8A6E-FE1D119E1195}" type="presParOf" srcId="{A2081610-0039-422E-A97F-229CFC11C3DF}" destId="{5A0C3EFF-EBB0-4D02-A3CE-51B0E844DA5E}" srcOrd="1" destOrd="0" presId="urn:microsoft.com/office/officeart/2005/8/layout/chevron2"/>
    <dgm:cxn modelId="{85BE1D05-D78E-430B-8E11-677EB2982A72}" type="presParOf" srcId="{A2081610-0039-422E-A97F-229CFC11C3DF}" destId="{BF97DBFC-9773-4CB2-B15D-12662A3BC760}" srcOrd="2" destOrd="0" presId="urn:microsoft.com/office/officeart/2005/8/layout/chevron2"/>
    <dgm:cxn modelId="{AB94B7E5-59EC-44DD-B164-3F3109F1D4B3}" type="presParOf" srcId="{BF97DBFC-9773-4CB2-B15D-12662A3BC760}" destId="{5DDF1DB5-8D5A-4EF0-BD3D-93B8C52E8429}" srcOrd="0" destOrd="0" presId="urn:microsoft.com/office/officeart/2005/8/layout/chevron2"/>
    <dgm:cxn modelId="{04331B0A-3B56-418C-833B-483C6AD8F958}" type="presParOf" srcId="{BF97DBFC-9773-4CB2-B15D-12662A3BC760}" destId="{857326F2-C4A2-48A9-9256-7D77AFE0A364}" srcOrd="1" destOrd="0" presId="urn:microsoft.com/office/officeart/2005/8/layout/chevron2"/>
    <dgm:cxn modelId="{63938482-88C4-4625-9685-72F33DFD8768}" type="presParOf" srcId="{A2081610-0039-422E-A97F-229CFC11C3DF}" destId="{06FCD34A-F308-43A3-A9CF-67818803AC30}" srcOrd="3" destOrd="0" presId="urn:microsoft.com/office/officeart/2005/8/layout/chevron2"/>
    <dgm:cxn modelId="{9D79DE72-4218-4E69-BAE3-CF429761A819}" type="presParOf" srcId="{A2081610-0039-422E-A97F-229CFC11C3DF}" destId="{583899CC-6A83-4B6C-9458-A0B905A6EEC1}" srcOrd="4" destOrd="0" presId="urn:microsoft.com/office/officeart/2005/8/layout/chevron2"/>
    <dgm:cxn modelId="{987CE325-5998-45D5-9516-F0866E5603A4}" type="presParOf" srcId="{583899CC-6A83-4B6C-9458-A0B905A6EEC1}" destId="{92A61A95-86DB-4194-AD7B-6C490AD23BA2}" srcOrd="0" destOrd="0" presId="urn:microsoft.com/office/officeart/2005/8/layout/chevron2"/>
    <dgm:cxn modelId="{6F58110D-F1A2-423A-92AB-863E9EB35548}" type="presParOf" srcId="{583899CC-6A83-4B6C-9458-A0B905A6EEC1}" destId="{E20FFBE3-F607-4579-A16B-A42496F40CB2}"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a:ext uri="{C62137D5-CB1D-491B-B009-E17868A290BF}">
      <dgm14:recolorImg xmlns:dgm14="http://schemas.microsoft.com/office/drawing/2010/diagram" val="1"/>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E988A06-A314-46F1-83F2-48B7DA65775B}">
      <dsp:nvSpPr>
        <dsp:cNvPr id="0" name=""/>
        <dsp:cNvSpPr/>
      </dsp:nvSpPr>
      <dsp:spPr>
        <a:xfrm rot="5400000">
          <a:off x="-262889" y="264899"/>
          <a:ext cx="1752600" cy="1226820"/>
        </a:xfrm>
        <a:prstGeom prst="chevron">
          <a:avLst/>
        </a:prstGeom>
        <a:solidFill>
          <a:schemeClr val="accent2">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n-US" sz="1800" kern="1200" dirty="0" smtClean="0"/>
            <a:t>Early Career Faculty</a:t>
          </a:r>
          <a:endParaRPr lang="en-US" sz="1800" kern="1200" dirty="0"/>
        </a:p>
      </dsp:txBody>
      <dsp:txXfrm rot="-5400000">
        <a:off x="1" y="615419"/>
        <a:ext cx="1226820" cy="525780"/>
      </dsp:txXfrm>
    </dsp:sp>
    <dsp:sp modelId="{57BCCCAD-4D44-4E74-A87F-8383A0C195FE}">
      <dsp:nvSpPr>
        <dsp:cNvPr id="0" name=""/>
        <dsp:cNvSpPr/>
      </dsp:nvSpPr>
      <dsp:spPr>
        <a:xfrm rot="5400000">
          <a:off x="3815715" y="-2588894"/>
          <a:ext cx="1139190" cy="6316980"/>
        </a:xfrm>
        <a:prstGeom prst="round2SameRect">
          <a:avLst/>
        </a:prstGeom>
        <a:solidFill>
          <a:schemeClr val="lt1">
            <a:alpha val="90000"/>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1120" tIns="6350" rIns="6350" bIns="6350" numCol="1" spcCol="1270" anchor="ctr" anchorCtr="0">
          <a:noAutofit/>
        </a:bodyPr>
        <a:lstStyle/>
        <a:p>
          <a:pPr marL="57150" lvl="1" indent="-57150" algn="l" defTabSz="444500">
            <a:lnSpc>
              <a:spcPct val="90000"/>
            </a:lnSpc>
            <a:spcBef>
              <a:spcPct val="0"/>
            </a:spcBef>
            <a:spcAft>
              <a:spcPct val="15000"/>
            </a:spcAft>
            <a:buChar char="••"/>
          </a:pPr>
          <a:r>
            <a:rPr lang="en-US" sz="1000" kern="1200" dirty="0" smtClean="0"/>
            <a:t>Crucial Confrontations</a:t>
          </a:r>
          <a:endParaRPr lang="en-US" sz="1000" kern="1200" dirty="0"/>
        </a:p>
        <a:p>
          <a:pPr marL="57150" lvl="1" indent="-57150" algn="l" defTabSz="444500">
            <a:lnSpc>
              <a:spcPct val="90000"/>
            </a:lnSpc>
            <a:spcBef>
              <a:spcPct val="0"/>
            </a:spcBef>
            <a:spcAft>
              <a:spcPct val="15000"/>
            </a:spcAft>
            <a:buChar char="••"/>
          </a:pPr>
          <a:r>
            <a:rPr lang="en-US" sz="1000" kern="1200" dirty="0" smtClean="0"/>
            <a:t>Essential Skills for Successful Leadership</a:t>
          </a:r>
          <a:endParaRPr lang="en-US" sz="1000" kern="1200" dirty="0"/>
        </a:p>
        <a:p>
          <a:pPr marL="57150" lvl="1" indent="-57150" algn="l" defTabSz="444500">
            <a:lnSpc>
              <a:spcPct val="90000"/>
            </a:lnSpc>
            <a:spcBef>
              <a:spcPct val="0"/>
            </a:spcBef>
            <a:spcAft>
              <a:spcPct val="15000"/>
            </a:spcAft>
            <a:buChar char="••"/>
          </a:pPr>
          <a:r>
            <a:rPr lang="en-US" sz="1000" kern="1200" dirty="0" smtClean="0"/>
            <a:t>Preparing Scientific Papers</a:t>
          </a:r>
          <a:endParaRPr lang="en-US" sz="1000" kern="1200" dirty="0"/>
        </a:p>
        <a:p>
          <a:pPr marL="57150" lvl="1" indent="-57150" algn="l" defTabSz="444500">
            <a:lnSpc>
              <a:spcPct val="90000"/>
            </a:lnSpc>
            <a:spcBef>
              <a:spcPct val="0"/>
            </a:spcBef>
            <a:spcAft>
              <a:spcPct val="15000"/>
            </a:spcAft>
            <a:buChar char="••"/>
          </a:pPr>
          <a:r>
            <a:rPr lang="en-US" sz="1000" kern="1200" dirty="0" smtClean="0"/>
            <a:t>Enhancing Clinical Teaching Skills</a:t>
          </a:r>
          <a:endParaRPr lang="en-US" sz="1000" kern="1200" dirty="0"/>
        </a:p>
        <a:p>
          <a:pPr marL="57150" lvl="1" indent="-57150" algn="l" defTabSz="444500">
            <a:lnSpc>
              <a:spcPct val="90000"/>
            </a:lnSpc>
            <a:spcBef>
              <a:spcPct val="0"/>
            </a:spcBef>
            <a:spcAft>
              <a:spcPct val="15000"/>
            </a:spcAft>
            <a:buChar char="••"/>
          </a:pPr>
          <a:r>
            <a:rPr lang="en-US" sz="1000" kern="1200" dirty="0" smtClean="0"/>
            <a:t>Mentoring and Sponsorship</a:t>
          </a:r>
          <a:endParaRPr lang="en-US" sz="1000" kern="1200" dirty="0"/>
        </a:p>
        <a:p>
          <a:pPr marL="57150" lvl="1" indent="-57150" algn="l" defTabSz="444500">
            <a:lnSpc>
              <a:spcPct val="90000"/>
            </a:lnSpc>
            <a:spcBef>
              <a:spcPct val="0"/>
            </a:spcBef>
            <a:spcAft>
              <a:spcPct val="15000"/>
            </a:spcAft>
            <a:buChar char="••"/>
          </a:pPr>
          <a:r>
            <a:rPr lang="en-US" sz="1000" kern="1200" dirty="0" smtClean="0"/>
            <a:t>Basic Negotiation Skills</a:t>
          </a:r>
          <a:endParaRPr lang="en-US" sz="1000" kern="1200" dirty="0"/>
        </a:p>
      </dsp:txBody>
      <dsp:txXfrm rot="-5400000">
        <a:off x="1226821" y="55611"/>
        <a:ext cx="6261369" cy="1027968"/>
      </dsp:txXfrm>
    </dsp:sp>
    <dsp:sp modelId="{5DDF1DB5-8D5A-4EF0-BD3D-93B8C52E8429}">
      <dsp:nvSpPr>
        <dsp:cNvPr id="0" name=""/>
        <dsp:cNvSpPr/>
      </dsp:nvSpPr>
      <dsp:spPr>
        <a:xfrm rot="5400000">
          <a:off x="-262889" y="1824989"/>
          <a:ext cx="1752600" cy="1226820"/>
        </a:xfrm>
        <a:prstGeom prst="chevron">
          <a:avLst/>
        </a:prstGeom>
        <a:solidFill>
          <a:schemeClr val="accent3">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n-US" sz="1800" kern="1200" dirty="0" smtClean="0"/>
            <a:t>Mid-Level Faculty</a:t>
          </a:r>
          <a:endParaRPr lang="en-US" sz="1800" kern="1200" dirty="0"/>
        </a:p>
      </dsp:txBody>
      <dsp:txXfrm rot="-5400000">
        <a:off x="1" y="2175509"/>
        <a:ext cx="1226820" cy="525780"/>
      </dsp:txXfrm>
    </dsp:sp>
    <dsp:sp modelId="{857326F2-C4A2-48A9-9256-7D77AFE0A364}">
      <dsp:nvSpPr>
        <dsp:cNvPr id="0" name=""/>
        <dsp:cNvSpPr/>
      </dsp:nvSpPr>
      <dsp:spPr>
        <a:xfrm rot="5400000">
          <a:off x="3815715" y="-1064900"/>
          <a:ext cx="1139190" cy="6316980"/>
        </a:xfrm>
        <a:prstGeom prst="round2SameRect">
          <a:avLst/>
        </a:prstGeom>
        <a:solidFill>
          <a:schemeClr val="lt1">
            <a:alpha val="90000"/>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1120" tIns="6350" rIns="6350" bIns="6350" numCol="1" spcCol="1270" anchor="ctr" anchorCtr="0">
          <a:noAutofit/>
        </a:bodyPr>
        <a:lstStyle/>
        <a:p>
          <a:pPr marL="57150" lvl="1" indent="-57150" algn="l" defTabSz="444500">
            <a:lnSpc>
              <a:spcPct val="90000"/>
            </a:lnSpc>
            <a:spcBef>
              <a:spcPct val="0"/>
            </a:spcBef>
            <a:spcAft>
              <a:spcPct val="15000"/>
            </a:spcAft>
            <a:buChar char="••"/>
          </a:pPr>
          <a:r>
            <a:rPr lang="en-US" sz="1000" kern="1200" dirty="0" smtClean="0"/>
            <a:t>Crucial Confrontations</a:t>
          </a:r>
          <a:endParaRPr lang="en-US" sz="1000" kern="1200" dirty="0"/>
        </a:p>
        <a:p>
          <a:pPr marL="57150" lvl="1" indent="-57150" algn="l" defTabSz="444500">
            <a:lnSpc>
              <a:spcPct val="90000"/>
            </a:lnSpc>
            <a:spcBef>
              <a:spcPct val="0"/>
            </a:spcBef>
            <a:spcAft>
              <a:spcPct val="15000"/>
            </a:spcAft>
            <a:buChar char="••"/>
          </a:pPr>
          <a:r>
            <a:rPr lang="en-US" sz="1000" kern="1200" dirty="0" smtClean="0"/>
            <a:t>Master’s Series Leadership</a:t>
          </a:r>
          <a:endParaRPr lang="en-US" sz="1000" kern="1200" dirty="0"/>
        </a:p>
        <a:p>
          <a:pPr marL="57150" lvl="1" indent="-57150" algn="l" defTabSz="444500">
            <a:lnSpc>
              <a:spcPct val="90000"/>
            </a:lnSpc>
            <a:spcBef>
              <a:spcPct val="0"/>
            </a:spcBef>
            <a:spcAft>
              <a:spcPct val="15000"/>
            </a:spcAft>
            <a:buChar char="••"/>
          </a:pPr>
          <a:r>
            <a:rPr lang="en-US" sz="1000" kern="1200" dirty="0" smtClean="0"/>
            <a:t>Enhancing Clinical Teaching Skills</a:t>
          </a:r>
          <a:endParaRPr lang="en-US" sz="1000" kern="1200" dirty="0"/>
        </a:p>
        <a:p>
          <a:pPr marL="57150" lvl="1" indent="-57150" algn="l" defTabSz="444500">
            <a:lnSpc>
              <a:spcPct val="90000"/>
            </a:lnSpc>
            <a:spcBef>
              <a:spcPct val="0"/>
            </a:spcBef>
            <a:spcAft>
              <a:spcPct val="15000"/>
            </a:spcAft>
            <a:buChar char="••"/>
          </a:pPr>
          <a:r>
            <a:rPr lang="en-US" sz="1000" kern="1200" dirty="0" smtClean="0"/>
            <a:t>Advanced Negotiation Skills</a:t>
          </a:r>
          <a:endParaRPr lang="en-US" sz="1000" kern="1200" dirty="0"/>
        </a:p>
        <a:p>
          <a:pPr marL="57150" lvl="1" indent="-57150" algn="l" defTabSz="444500">
            <a:lnSpc>
              <a:spcPct val="90000"/>
            </a:lnSpc>
            <a:spcBef>
              <a:spcPct val="0"/>
            </a:spcBef>
            <a:spcAft>
              <a:spcPct val="15000"/>
            </a:spcAft>
            <a:buChar char="••"/>
          </a:pPr>
          <a:r>
            <a:rPr lang="en-US" sz="1000" kern="1200" dirty="0" smtClean="0"/>
            <a:t>Mentoring and Sponsorship</a:t>
          </a:r>
          <a:endParaRPr lang="en-US" sz="1000" kern="1200" dirty="0"/>
        </a:p>
        <a:p>
          <a:pPr marL="57150" lvl="1" indent="-57150" algn="l" defTabSz="444500">
            <a:lnSpc>
              <a:spcPct val="90000"/>
            </a:lnSpc>
            <a:spcBef>
              <a:spcPct val="0"/>
            </a:spcBef>
            <a:spcAft>
              <a:spcPct val="15000"/>
            </a:spcAft>
            <a:buChar char="••"/>
          </a:pPr>
          <a:r>
            <a:rPr lang="en-US" sz="1000" kern="1200" dirty="0" smtClean="0"/>
            <a:t>Women in Academic Leadership </a:t>
          </a:r>
          <a:r>
            <a:rPr lang="en-US" sz="1000" i="1" kern="1200" dirty="0" smtClean="0"/>
            <a:t>Coming Soon</a:t>
          </a:r>
          <a:endParaRPr lang="en-US" sz="1000" i="1" kern="1200" dirty="0"/>
        </a:p>
      </dsp:txBody>
      <dsp:txXfrm rot="-5400000">
        <a:off x="1226821" y="1579605"/>
        <a:ext cx="6261369" cy="1027968"/>
      </dsp:txXfrm>
    </dsp:sp>
    <dsp:sp modelId="{92A61A95-86DB-4194-AD7B-6C490AD23BA2}">
      <dsp:nvSpPr>
        <dsp:cNvPr id="0" name=""/>
        <dsp:cNvSpPr/>
      </dsp:nvSpPr>
      <dsp:spPr>
        <a:xfrm rot="5400000">
          <a:off x="-262889" y="3385080"/>
          <a:ext cx="1752600" cy="1226820"/>
        </a:xfrm>
        <a:prstGeom prst="chevron">
          <a:avLst/>
        </a:prstGeom>
        <a:solidFill>
          <a:schemeClr val="accent4">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n-US" sz="1800" kern="1200" dirty="0" smtClean="0">
              <a:solidFill>
                <a:schemeClr val="bg1"/>
              </a:solidFill>
            </a:rPr>
            <a:t>Senior Faculty</a:t>
          </a:r>
          <a:endParaRPr lang="en-US" sz="1800" kern="1200" dirty="0">
            <a:solidFill>
              <a:schemeClr val="bg1"/>
            </a:solidFill>
          </a:endParaRPr>
        </a:p>
      </dsp:txBody>
      <dsp:txXfrm rot="-5400000">
        <a:off x="1" y="3735600"/>
        <a:ext cx="1226820" cy="525780"/>
      </dsp:txXfrm>
    </dsp:sp>
    <dsp:sp modelId="{E20FFBE3-F607-4579-A16B-A42496F40CB2}">
      <dsp:nvSpPr>
        <dsp:cNvPr id="0" name=""/>
        <dsp:cNvSpPr/>
      </dsp:nvSpPr>
      <dsp:spPr>
        <a:xfrm rot="5400000">
          <a:off x="3815715" y="533295"/>
          <a:ext cx="1139190" cy="6316980"/>
        </a:xfrm>
        <a:prstGeom prst="round2SameRect">
          <a:avLst/>
        </a:prstGeom>
        <a:solidFill>
          <a:schemeClr val="lt1">
            <a:alpha val="90000"/>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1120" tIns="6350" rIns="6350" bIns="6350" numCol="1" spcCol="1270" anchor="ctr" anchorCtr="0">
          <a:noAutofit/>
        </a:bodyPr>
        <a:lstStyle/>
        <a:p>
          <a:pPr marL="57150" lvl="1" indent="-57150" algn="l" defTabSz="444500">
            <a:lnSpc>
              <a:spcPct val="90000"/>
            </a:lnSpc>
            <a:spcBef>
              <a:spcPct val="0"/>
            </a:spcBef>
            <a:spcAft>
              <a:spcPct val="15000"/>
            </a:spcAft>
            <a:buChar char="••"/>
          </a:pPr>
          <a:r>
            <a:rPr lang="en-US" sz="1000" kern="1200" dirty="0" smtClean="0"/>
            <a:t>Crucial Confrontations</a:t>
          </a:r>
          <a:endParaRPr lang="en-US" sz="1000" kern="1200" dirty="0"/>
        </a:p>
        <a:p>
          <a:pPr marL="57150" lvl="1" indent="-57150" algn="l" defTabSz="444500">
            <a:lnSpc>
              <a:spcPct val="90000"/>
            </a:lnSpc>
            <a:spcBef>
              <a:spcPct val="0"/>
            </a:spcBef>
            <a:spcAft>
              <a:spcPct val="15000"/>
            </a:spcAft>
            <a:buChar char="••"/>
          </a:pPr>
          <a:r>
            <a:rPr lang="en-US" sz="1000" kern="1200" dirty="0" smtClean="0"/>
            <a:t>Mentoring and Sponsorship</a:t>
          </a:r>
          <a:endParaRPr lang="en-US" sz="1000" kern="1200" dirty="0"/>
        </a:p>
        <a:p>
          <a:pPr marL="57150" lvl="1" indent="-57150" algn="l" defTabSz="444500">
            <a:lnSpc>
              <a:spcPct val="90000"/>
            </a:lnSpc>
            <a:spcBef>
              <a:spcPct val="0"/>
            </a:spcBef>
            <a:spcAft>
              <a:spcPct val="15000"/>
            </a:spcAft>
            <a:buChar char="••"/>
          </a:pPr>
          <a:r>
            <a:rPr lang="en-US" sz="1000" kern="1200" dirty="0" smtClean="0"/>
            <a:t>Linkage Leadership Institute</a:t>
          </a:r>
          <a:endParaRPr lang="en-US" sz="1000" kern="1200" dirty="0"/>
        </a:p>
        <a:p>
          <a:pPr marL="57150" lvl="1" indent="-57150" algn="l" defTabSz="444500">
            <a:lnSpc>
              <a:spcPct val="90000"/>
            </a:lnSpc>
            <a:spcBef>
              <a:spcPct val="0"/>
            </a:spcBef>
            <a:spcAft>
              <a:spcPct val="15000"/>
            </a:spcAft>
            <a:buChar char="••"/>
          </a:pPr>
          <a:r>
            <a:rPr lang="en-US" sz="1000" kern="1200" dirty="0" smtClean="0"/>
            <a:t>Women in Academic Leadership </a:t>
          </a:r>
          <a:r>
            <a:rPr lang="en-US" sz="1000" i="1" kern="1200" dirty="0" smtClean="0"/>
            <a:t>Coming Soon</a:t>
          </a:r>
          <a:endParaRPr lang="en-US" sz="1000" i="1" kern="1200" dirty="0"/>
        </a:p>
      </dsp:txBody>
      <dsp:txXfrm rot="-5400000">
        <a:off x="1226821" y="3177801"/>
        <a:ext cx="6261369" cy="1027968"/>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fld id="{A738146A-2039-4F3F-A20A-F6669A4F04EB}" type="datetimeFigureOut">
              <a:rPr lang="en-US" smtClean="0"/>
              <a:t>10/22/2013</a:t>
            </a:fld>
            <a:endParaRPr lang="en-US"/>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fld id="{92181308-8BE3-488B-81BC-0BF127706C42}" type="slidenum">
              <a:rPr lang="en-US" smtClean="0"/>
              <a:t>‹#›</a:t>
            </a:fld>
            <a:endParaRPr lang="en-US"/>
          </a:p>
        </p:txBody>
      </p:sp>
    </p:spTree>
    <p:extLst>
      <p:ext uri="{BB962C8B-B14F-4D97-AF65-F5344CB8AC3E}">
        <p14:creationId xmlns:p14="http://schemas.microsoft.com/office/powerpoint/2010/main" val="228743734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0742DA56-0DB1-4AB0-B97D-A308ACBF5D49}" type="datetimeFigureOut">
              <a:rPr lang="en-US" smtClean="0"/>
              <a:t>10/22/2013</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A6AF8EE0-6D18-4234-8197-DA8B84DCB8F6}" type="slidenum">
              <a:rPr lang="en-US" smtClean="0"/>
              <a:t>‹#›</a:t>
            </a:fld>
            <a:endParaRPr lang="en-US"/>
          </a:p>
        </p:txBody>
      </p:sp>
    </p:spTree>
    <p:extLst>
      <p:ext uri="{BB962C8B-B14F-4D97-AF65-F5344CB8AC3E}">
        <p14:creationId xmlns:p14="http://schemas.microsoft.com/office/powerpoint/2010/main" val="32732562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Specifically leadership</a:t>
            </a:r>
            <a:r>
              <a:rPr lang="en-US" baseline="0" dirty="0" smtClean="0"/>
              <a:t> development</a:t>
            </a:r>
            <a:endParaRPr lang="en-US" dirty="0"/>
          </a:p>
        </p:txBody>
      </p:sp>
      <p:sp>
        <p:nvSpPr>
          <p:cNvPr id="4" name="Slide Number Placeholder 3"/>
          <p:cNvSpPr>
            <a:spLocks noGrp="1"/>
          </p:cNvSpPr>
          <p:nvPr>
            <p:ph type="sldNum" sz="quarter" idx="10"/>
          </p:nvPr>
        </p:nvSpPr>
        <p:spPr/>
        <p:txBody>
          <a:bodyPr/>
          <a:lstStyle/>
          <a:p>
            <a:fld id="{A6AF8EE0-6D18-4234-8197-DA8B84DCB8F6}" type="slidenum">
              <a:rPr lang="en-US" smtClean="0"/>
              <a:t>2</a:t>
            </a:fld>
            <a:endParaRPr lang="en-US"/>
          </a:p>
        </p:txBody>
      </p:sp>
    </p:spTree>
    <p:extLst>
      <p:ext uri="{BB962C8B-B14F-4D97-AF65-F5344CB8AC3E}">
        <p14:creationId xmlns:p14="http://schemas.microsoft.com/office/powerpoint/2010/main" val="100872688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fld id="{821D4DB3-FD4A-854E-B4F1-893B66AEA2BA}" type="slidenum">
              <a:rPr lang="en-US" smtClean="0">
                <a:solidFill>
                  <a:prstClr val="black"/>
                </a:solidFill>
              </a:rPr>
              <a:pPr/>
              <a:t>15</a:t>
            </a:fld>
            <a:endParaRPr lang="en-US" dirty="0">
              <a:solidFill>
                <a:prstClr val="black"/>
              </a:solidFill>
            </a:endParaRPr>
          </a:p>
        </p:txBody>
      </p:sp>
      <p:sp>
        <p:nvSpPr>
          <p:cNvPr id="5" name="Notes Placeholder 4"/>
          <p:cNvSpPr>
            <a:spLocks noGrp="1"/>
          </p:cNvSpPr>
          <p:nvPr>
            <p:ph type="body" sz="quarter" idx="11"/>
          </p:nvPr>
        </p:nvSpPr>
        <p:spPr/>
        <p:txBody>
          <a:bodyPr>
            <a:normAutofit/>
          </a:bodyPr>
          <a:lstStyle/>
          <a:p>
            <a:endParaRPr lang="en-US" sz="2000"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a:ln/>
        </p:spPr>
      </p:sp>
      <p:sp>
        <p:nvSpPr>
          <p:cNvPr id="10243" name="Notes Placeholder 2"/>
          <p:cNvSpPr>
            <a:spLocks noGrp="1"/>
          </p:cNvSpPr>
          <p:nvPr>
            <p:ph type="body" idx="1"/>
          </p:nvPr>
        </p:nvSpPr>
        <p:spPr>
          <a:noFill/>
          <a:ln/>
        </p:spPr>
        <p:txBody>
          <a:bodyPr/>
          <a:lstStyle/>
          <a:p>
            <a:r>
              <a:rPr lang="en-US" smtClean="0"/>
              <a:t>Since the last time this group was convened</a:t>
            </a:r>
          </a:p>
        </p:txBody>
      </p:sp>
      <p:sp>
        <p:nvSpPr>
          <p:cNvPr id="10244" name="Slide Number Placeholder 3"/>
          <p:cNvSpPr>
            <a:spLocks noGrp="1"/>
          </p:cNvSpPr>
          <p:nvPr>
            <p:ph type="sldNum" sz="quarter" idx="5"/>
          </p:nvPr>
        </p:nvSpPr>
        <p:spPr>
          <a:noFill/>
        </p:spPr>
        <p:txBody>
          <a:bodyPr/>
          <a:lstStyle/>
          <a:p>
            <a:fld id="{B73A32A0-EEB8-4D65-90B4-DE54449F7247}" type="slidenum">
              <a:rPr lang="en-US" smtClean="0"/>
              <a:pPr/>
              <a:t>3</a:t>
            </a:fld>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ln/>
        </p:spPr>
      </p:sp>
      <p:sp>
        <p:nvSpPr>
          <p:cNvPr id="11267" name="Notes Placeholder 2"/>
          <p:cNvSpPr>
            <a:spLocks noGrp="1"/>
          </p:cNvSpPr>
          <p:nvPr>
            <p:ph type="body" idx="1"/>
          </p:nvPr>
        </p:nvSpPr>
        <p:spPr>
          <a:noFill/>
          <a:ln/>
        </p:spPr>
        <p:txBody>
          <a:bodyPr/>
          <a:lstStyle/>
          <a:p>
            <a:pPr lvl="1"/>
            <a:r>
              <a:rPr lang="en-US" smtClean="0">
                <a:latin typeface="Calibri" pitchFamily="34" charset="0"/>
              </a:rPr>
              <a:t>Initial Areas of Focus:</a:t>
            </a:r>
          </a:p>
          <a:p>
            <a:pPr lvl="2"/>
            <a:r>
              <a:rPr lang="en-US" smtClean="0">
                <a:latin typeface="Calibri" pitchFamily="34" charset="0"/>
              </a:rPr>
              <a:t>Supporting a more structured, effective approach to career advising/mentoring and expanding the Medical School’s mentoring culture</a:t>
            </a:r>
          </a:p>
          <a:p>
            <a:pPr lvl="3"/>
            <a:r>
              <a:rPr lang="en-US" smtClean="0">
                <a:latin typeface="Calibri" pitchFamily="34" charset="0"/>
              </a:rPr>
              <a:t>Tactic: Providing guidance for mentoring relationships</a:t>
            </a:r>
          </a:p>
          <a:p>
            <a:pPr lvl="3"/>
            <a:r>
              <a:rPr lang="en-US" smtClean="0">
                <a:latin typeface="Calibri" pitchFamily="34" charset="0"/>
              </a:rPr>
              <a:t>Tactic: Develop mentorship culture within the institution</a:t>
            </a:r>
          </a:p>
          <a:p>
            <a:pPr lvl="2"/>
            <a:r>
              <a:rPr lang="en-US" smtClean="0">
                <a:latin typeface="Calibri" pitchFamily="34" charset="0"/>
              </a:rPr>
              <a:t>Engage faculty in taking responsibility for their career development- (self-directed approach)</a:t>
            </a:r>
          </a:p>
          <a:p>
            <a:pPr lvl="2"/>
            <a:r>
              <a:rPr lang="en-US" smtClean="0">
                <a:latin typeface="Calibri" pitchFamily="34" charset="0"/>
              </a:rPr>
              <a:t>Improving understanding of and communications about career progression, including development of a curriculum focused on non-clinical skills</a:t>
            </a:r>
          </a:p>
          <a:p>
            <a:pPr lvl="3"/>
            <a:r>
              <a:rPr lang="en-US" smtClean="0">
                <a:latin typeface="Calibri" pitchFamily="34" charset="0"/>
              </a:rPr>
              <a:t>Tactic: Clarify career path options and requirements for progression for each track, including providing guidance about how to accomplish requirements</a:t>
            </a:r>
          </a:p>
          <a:p>
            <a:pPr lvl="2"/>
            <a:r>
              <a:rPr lang="en-US" smtClean="0">
                <a:latin typeface="Calibri" pitchFamily="34" charset="0"/>
              </a:rPr>
              <a:t>Helping faculty develop and apply leadership skills appropriate to their roles</a:t>
            </a:r>
          </a:p>
          <a:p>
            <a:endParaRPr lang="en-US" smtClean="0">
              <a:latin typeface="Calibri" pitchFamily="34" charset="0"/>
            </a:endParaRPr>
          </a:p>
        </p:txBody>
      </p:sp>
      <p:sp>
        <p:nvSpPr>
          <p:cNvPr id="11268" name="Slide Number Placeholder 3"/>
          <p:cNvSpPr>
            <a:spLocks noGrp="1"/>
          </p:cNvSpPr>
          <p:nvPr>
            <p:ph type="sldNum" sz="quarter" idx="5"/>
          </p:nvPr>
        </p:nvSpPr>
        <p:spPr>
          <a:noFill/>
        </p:spPr>
        <p:txBody>
          <a:bodyPr/>
          <a:lstStyle/>
          <a:p>
            <a:fld id="{26BA4E67-FF77-4288-8630-F7E611C58BBB}" type="slidenum">
              <a:rPr lang="en-US" smtClean="0"/>
              <a:pPr/>
              <a:t>4</a:t>
            </a:fld>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fld id="{821D4DB3-FD4A-854E-B4F1-893B66AEA2BA}" type="slidenum">
              <a:rPr lang="en-US" smtClean="0">
                <a:solidFill>
                  <a:prstClr val="black"/>
                </a:solidFill>
              </a:rPr>
              <a:pPr/>
              <a:t>5</a:t>
            </a:fld>
            <a:endParaRPr lang="en-US" dirty="0">
              <a:solidFill>
                <a:prstClr val="black"/>
              </a:solidFill>
            </a:endParaRPr>
          </a:p>
        </p:txBody>
      </p:sp>
      <p:sp>
        <p:nvSpPr>
          <p:cNvPr id="5" name="Notes Placeholder 4"/>
          <p:cNvSpPr>
            <a:spLocks noGrp="1"/>
          </p:cNvSpPr>
          <p:nvPr>
            <p:ph type="body" sz="quarter" idx="11"/>
          </p:nvPr>
        </p:nvSpPr>
        <p:spPr/>
        <p:txBody>
          <a:bodyPr>
            <a:normAutofit/>
          </a:bodyPr>
          <a:lstStyle/>
          <a:p>
            <a:endParaRPr lang="en-US" sz="2000"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a:ln/>
        </p:spPr>
      </p:sp>
      <p:sp>
        <p:nvSpPr>
          <p:cNvPr id="34819" name="Notes Placeholder 2"/>
          <p:cNvSpPr>
            <a:spLocks noGrp="1"/>
          </p:cNvSpPr>
          <p:nvPr>
            <p:ph type="body" idx="1"/>
          </p:nvPr>
        </p:nvSpPr>
        <p:spPr>
          <a:ln/>
        </p:spPr>
        <p:txBody>
          <a:bodyPr/>
          <a:lstStyle/>
          <a:p>
            <a:pPr>
              <a:defRPr/>
            </a:pPr>
            <a:r>
              <a:rPr lang="en-US" sz="1400" dirty="0" smtClean="0">
                <a:latin typeface="+mn-lt"/>
              </a:rPr>
              <a:t>Inventory of development opportunities are categories by domains; career advancement including topics such as grants writing, lab management, </a:t>
            </a:r>
          </a:p>
          <a:p>
            <a:pPr>
              <a:defRPr/>
            </a:pPr>
            <a:r>
              <a:rPr lang="en-US" sz="1400" dirty="0" smtClean="0">
                <a:latin typeface="+mn-lt"/>
              </a:rPr>
              <a:t>Team science/people management including team building, managing conflicts.</a:t>
            </a:r>
          </a:p>
          <a:p>
            <a:pPr>
              <a:defRPr/>
            </a:pPr>
            <a:r>
              <a:rPr lang="en-US" sz="1400" dirty="0" smtClean="0">
                <a:latin typeface="+mn-lt"/>
              </a:rPr>
              <a:t>Leadership development</a:t>
            </a:r>
          </a:p>
          <a:p>
            <a:pPr>
              <a:defRPr/>
            </a:pPr>
            <a:r>
              <a:rPr lang="en-US" sz="1400" dirty="0" smtClean="0">
                <a:latin typeface="+mn-lt"/>
              </a:rPr>
              <a:t>managing people, leader</a:t>
            </a:r>
          </a:p>
          <a:p>
            <a:pPr>
              <a:defRPr/>
            </a:pPr>
            <a:endParaRPr lang="en-US" sz="1400" dirty="0" smtClean="0">
              <a:latin typeface="+mn-lt"/>
            </a:endParaRPr>
          </a:p>
          <a:p>
            <a:pPr>
              <a:defRPr/>
            </a:pPr>
            <a:r>
              <a:rPr lang="en-US" sz="1400" b="1" dirty="0" smtClean="0">
                <a:latin typeface="+mn-lt"/>
              </a:rPr>
              <a:t>Some of you</a:t>
            </a:r>
            <a:r>
              <a:rPr lang="en-US" sz="1400" b="1" baseline="0" dirty="0" smtClean="0">
                <a:latin typeface="+mn-lt"/>
              </a:rPr>
              <a:t> may have received a set of slides to use during faculty meetings to introduce the site with</a:t>
            </a:r>
            <a:r>
              <a:rPr lang="en-US" sz="1400" b="1" dirty="0" smtClean="0">
                <a:latin typeface="+mn-lt"/>
              </a:rPr>
              <a:t> the link to access the site.</a:t>
            </a:r>
          </a:p>
          <a:p>
            <a:pPr>
              <a:defRPr/>
            </a:pPr>
            <a:r>
              <a:rPr lang="en-US" sz="1200" kern="1200" dirty="0" smtClean="0">
                <a:solidFill>
                  <a:schemeClr val="tx1"/>
                </a:solidFill>
                <a:latin typeface="Times New Roman" pitchFamily="18" charset="0"/>
                <a:ea typeface="+mn-ea"/>
                <a:cs typeface="+mn-cs"/>
              </a:rPr>
              <a:t>we plan to send a message and link to all faculty on Monday. </a:t>
            </a:r>
            <a:r>
              <a:rPr lang="en-US" sz="1200" kern="1200" smtClean="0">
                <a:solidFill>
                  <a:schemeClr val="tx1"/>
                </a:solidFill>
                <a:latin typeface="Times New Roman" pitchFamily="18" charset="0"/>
                <a:ea typeface="+mn-ea"/>
                <a:cs typeface="+mn-cs"/>
              </a:rPr>
              <a:t>Plus we'll get it included in the Med School's weekly E-News and Daily Bulletin and it will be included on the internal home page news carousel for a few days. </a:t>
            </a:r>
            <a:endParaRPr lang="en-US" sz="1400" b="1" dirty="0" smtClean="0">
              <a:latin typeface="+mn-lt"/>
            </a:endParaRPr>
          </a:p>
        </p:txBody>
      </p:sp>
      <p:sp>
        <p:nvSpPr>
          <p:cNvPr id="13316" name="Slide Number Placeholder 3"/>
          <p:cNvSpPr>
            <a:spLocks noGrp="1"/>
          </p:cNvSpPr>
          <p:nvPr>
            <p:ph type="sldNum" sz="quarter" idx="5"/>
          </p:nvPr>
        </p:nvSpPr>
        <p:spPr>
          <a:noFill/>
        </p:spPr>
        <p:txBody>
          <a:bodyPr/>
          <a:lstStyle/>
          <a:p>
            <a:fld id="{A3302028-50AC-4AE6-8FEF-785085A6963C}" type="slidenum">
              <a:rPr lang="en-US" smtClean="0"/>
              <a:pPr/>
              <a:t>6</a:t>
            </a:fld>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35A87F8-41DE-4772-A632-F85B70EBF279}" type="slidenum">
              <a:rPr lang="en-US" smtClean="0"/>
              <a:pPr/>
              <a:t>8</a:t>
            </a:fld>
            <a:endParaRPr lang="en-US" dirty="0"/>
          </a:p>
        </p:txBody>
      </p:sp>
    </p:spTree>
    <p:extLst>
      <p:ext uri="{BB962C8B-B14F-4D97-AF65-F5344CB8AC3E}">
        <p14:creationId xmlns:p14="http://schemas.microsoft.com/office/powerpoint/2010/main" val="176842572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35A87F8-41DE-4772-A632-F85B70EBF279}" type="slidenum">
              <a:rPr lang="en-US" smtClean="0"/>
              <a:pPr/>
              <a:t>9</a:t>
            </a:fld>
            <a:endParaRPr lang="en-US" dirty="0"/>
          </a:p>
        </p:txBody>
      </p:sp>
    </p:spTree>
    <p:extLst>
      <p:ext uri="{BB962C8B-B14F-4D97-AF65-F5344CB8AC3E}">
        <p14:creationId xmlns:p14="http://schemas.microsoft.com/office/powerpoint/2010/main" val="290088826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35A87F8-41DE-4772-A632-F85B70EBF279}" type="slidenum">
              <a:rPr lang="en-US" smtClean="0"/>
              <a:pPr/>
              <a:t>12</a:t>
            </a:fld>
            <a:endParaRPr lang="en-US" dirty="0"/>
          </a:p>
        </p:txBody>
      </p:sp>
    </p:spTree>
    <p:extLst>
      <p:ext uri="{BB962C8B-B14F-4D97-AF65-F5344CB8AC3E}">
        <p14:creationId xmlns:p14="http://schemas.microsoft.com/office/powerpoint/2010/main" val="125629995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35A87F8-41DE-4772-A632-F85B70EBF279}" type="slidenum">
              <a:rPr lang="en-US" smtClean="0"/>
              <a:pPr/>
              <a:t>13</a:t>
            </a:fld>
            <a:endParaRPr lang="en-US" dirty="0"/>
          </a:p>
        </p:txBody>
      </p:sp>
    </p:spTree>
    <p:extLst>
      <p:ext uri="{BB962C8B-B14F-4D97-AF65-F5344CB8AC3E}">
        <p14:creationId xmlns:p14="http://schemas.microsoft.com/office/powerpoint/2010/main" val="12562999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9342050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6405" y="2130426"/>
            <a:ext cx="777119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298" y="3886200"/>
            <a:ext cx="6401405"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6595" y="274638"/>
            <a:ext cx="823081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6595" y="1600201"/>
            <a:ext cx="823081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6595" y="274638"/>
            <a:ext cx="8230810" cy="1143000"/>
          </a:xfrm>
          <a:prstGeom prst="rect">
            <a:avLst/>
          </a:prstGeom>
        </p:spPr>
        <p:txBody>
          <a:bodyPr/>
          <a:lstStyle/>
          <a:p>
            <a:r>
              <a:rPr lang="en-US" smtClean="0"/>
              <a:t>Click to edit Master title style</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28767103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6405" y="2130426"/>
            <a:ext cx="777119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298" y="3886200"/>
            <a:ext cx="6401405"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6595" y="274638"/>
            <a:ext cx="823081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6595" y="1600201"/>
            <a:ext cx="823081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6595" y="274638"/>
            <a:ext cx="8230810" cy="1143000"/>
          </a:xfrm>
          <a:prstGeom prst="rect">
            <a:avLst/>
          </a:prstGeom>
        </p:spPr>
        <p:txBody>
          <a:bodyPr/>
          <a:lstStyle/>
          <a:p>
            <a:r>
              <a:rPr lang="en-US" smtClean="0"/>
              <a:t>Click to edit Master title style</a:t>
            </a: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slideLayout" Target="../slideLayouts/slideLayout3.xml"/><Relationship Id="rId7"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7.xml"/><Relationship Id="rId7" Type="http://schemas.openxmlformats.org/officeDocument/2006/relationships/image" Target="../media/image4.png"/><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image" Target="../media/image1.jpeg"/><Relationship Id="rId5" Type="http://schemas.openxmlformats.org/officeDocument/2006/relationships/theme" Target="../theme/theme2.xml"/><Relationship Id="rId4"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026" name="Picture 29" descr="11yellow-web.jpg"/>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Picture 3" descr="consider-environment.pdf"/>
          <p:cNvPicPr>
            <a:picLocks noChangeAspect="1"/>
          </p:cNvPicPr>
          <p:nvPr/>
        </p:nvPicPr>
        <p:blipFill>
          <a:blip r:embed="rId7">
            <a:extLst>
              <a:ext uri="{28A0092B-C50C-407E-A947-70E740481C1C}">
                <a14:useLocalDpi xmlns:a14="http://schemas.microsoft.com/office/drawing/2010/main" val="0"/>
              </a:ext>
            </a:extLst>
          </a:blip>
          <a:srcRect/>
          <a:stretch>
            <a:fillRect/>
          </a:stretch>
        </p:blipFill>
        <p:spPr bwMode="auto">
          <a:xfrm>
            <a:off x="2863850" y="6441017"/>
            <a:ext cx="3416300" cy="1862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8" name="Picture 4" descr="logo-ppt.pdf"/>
          <p:cNvPicPr>
            <a:picLocks noChangeAspect="1"/>
          </p:cNvPicPr>
          <p:nvPr/>
        </p:nvPicPr>
        <p:blipFill>
          <a:blip r:embed="rId8">
            <a:extLst>
              <a:ext uri="{28A0092B-C50C-407E-A947-70E740481C1C}">
                <a14:useLocalDpi xmlns:a14="http://schemas.microsoft.com/office/drawing/2010/main" val="0"/>
              </a:ext>
            </a:extLst>
          </a:blip>
          <a:srcRect/>
          <a:stretch>
            <a:fillRect/>
          </a:stretch>
        </p:blipFill>
        <p:spPr bwMode="auto">
          <a:xfrm>
            <a:off x="3543300" y="1386418"/>
            <a:ext cx="2057400" cy="24045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Lst>
  <p:txStyles>
    <p:titleStyle>
      <a:lvl1pPr algn="ctr" defTabSz="457200" rtl="0" eaLnBrk="1" fontAlgn="base" hangingPunct="1">
        <a:spcBef>
          <a:spcPct val="0"/>
        </a:spcBef>
        <a:spcAft>
          <a:spcPct val="0"/>
        </a:spcAft>
        <a:defRPr sz="4400" kern="1200">
          <a:solidFill>
            <a:schemeClr val="tx1"/>
          </a:solidFill>
          <a:latin typeface="+mj-lt"/>
          <a:ea typeface="ＭＳ Ｐゴシック" charset="-128"/>
          <a:cs typeface="ＭＳ Ｐゴシック" charset="-128"/>
        </a:defRPr>
      </a:lvl1pPr>
      <a:lvl2pPr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2pPr>
      <a:lvl3pPr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3pPr>
      <a:lvl4pPr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4pPr>
      <a:lvl5pPr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5pPr>
      <a:lvl6pPr marL="457200"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6pPr>
      <a:lvl7pPr marL="914400"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7pPr>
      <a:lvl8pPr marL="1371600"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8pPr>
      <a:lvl9pPr marL="1828800"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9pPr>
    </p:titleStyle>
    <p:bodyStyle>
      <a:lvl1pPr marL="342900" indent="-342900" algn="l" defTabSz="457200" rtl="0" eaLnBrk="1" fontAlgn="base" hangingPunct="1">
        <a:spcBef>
          <a:spcPct val="20000"/>
        </a:spcBef>
        <a:spcAft>
          <a:spcPct val="0"/>
        </a:spcAft>
        <a:buFont typeface="Arial" pitchFamily="34" charset="0"/>
        <a:buChar char="•"/>
        <a:defRPr sz="3200" kern="1200">
          <a:solidFill>
            <a:schemeClr val="tx1"/>
          </a:solidFill>
          <a:latin typeface="+mn-lt"/>
          <a:ea typeface="ＭＳ Ｐゴシック" charset="-128"/>
          <a:cs typeface="ＭＳ Ｐゴシック" charset="-128"/>
        </a:defRPr>
      </a:lvl1pPr>
      <a:lvl2pPr marL="742950" indent="-285750" algn="l" defTabSz="457200" rtl="0" eaLnBrk="1" fontAlgn="base" hangingPunct="1">
        <a:spcBef>
          <a:spcPct val="20000"/>
        </a:spcBef>
        <a:spcAft>
          <a:spcPct val="0"/>
        </a:spcAft>
        <a:buFont typeface="Arial" pitchFamily="34" charset="0"/>
        <a:buChar char="–"/>
        <a:defRPr sz="2800" kern="1200">
          <a:solidFill>
            <a:schemeClr val="tx1"/>
          </a:solidFill>
          <a:latin typeface="+mn-lt"/>
          <a:ea typeface="ＭＳ Ｐゴシック" charset="-128"/>
          <a:cs typeface="+mn-cs"/>
        </a:defRPr>
      </a:lvl2pPr>
      <a:lvl3pPr marL="1143000" indent="-228600" algn="l" defTabSz="457200" rtl="0" eaLnBrk="1" fontAlgn="base" hangingPunct="1">
        <a:spcBef>
          <a:spcPct val="20000"/>
        </a:spcBef>
        <a:spcAft>
          <a:spcPct val="0"/>
        </a:spcAft>
        <a:buFont typeface="Arial" pitchFamily="34" charset="0"/>
        <a:buChar char="•"/>
        <a:defRPr sz="2400" kern="1200">
          <a:solidFill>
            <a:schemeClr val="tx1"/>
          </a:solidFill>
          <a:latin typeface="+mn-lt"/>
          <a:ea typeface="ＭＳ Ｐゴシック" charset="-128"/>
          <a:cs typeface="+mn-cs"/>
        </a:defRPr>
      </a:lvl3pPr>
      <a:lvl4pPr marL="1600200" indent="-228600" algn="l" defTabSz="457200" rtl="0" eaLnBrk="1" fontAlgn="base" hangingPunct="1">
        <a:spcBef>
          <a:spcPct val="20000"/>
        </a:spcBef>
        <a:spcAft>
          <a:spcPct val="0"/>
        </a:spcAft>
        <a:buFont typeface="Arial" pitchFamily="34" charset="0"/>
        <a:buChar char="–"/>
        <a:defRPr sz="2000" kern="1200">
          <a:solidFill>
            <a:schemeClr val="tx1"/>
          </a:solidFill>
          <a:latin typeface="+mn-lt"/>
          <a:ea typeface="ＭＳ Ｐゴシック" charset="-128"/>
          <a:cs typeface="+mn-cs"/>
        </a:defRPr>
      </a:lvl4pPr>
      <a:lvl5pPr marL="2057400" indent="-228600" algn="l" defTabSz="457200" rtl="0" eaLnBrk="1" fontAlgn="base" hangingPunct="1">
        <a:spcBef>
          <a:spcPct val="20000"/>
        </a:spcBef>
        <a:spcAft>
          <a:spcPct val="0"/>
        </a:spcAft>
        <a:buFont typeface="Arial" pitchFamily="34" charset="0"/>
        <a:buChar char="»"/>
        <a:defRPr sz="2000" kern="1200">
          <a:solidFill>
            <a:schemeClr val="tx1"/>
          </a:solidFill>
          <a:latin typeface="+mn-lt"/>
          <a:ea typeface="ＭＳ Ｐゴシック"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3074" name="Picture 22" descr="11yellow-web.jpg"/>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5" name="Picture 8" descr="logo-horiz-ppt.pdf"/>
          <p:cNvPicPr>
            <a:picLocks noChangeAspect="1"/>
          </p:cNvPicPr>
          <p:nvPr/>
        </p:nvPicPr>
        <p:blipFill>
          <a:blip r:embed="rId7">
            <a:extLst>
              <a:ext uri="{28A0092B-C50C-407E-A947-70E740481C1C}">
                <a14:useLocalDpi xmlns:a14="http://schemas.microsoft.com/office/drawing/2010/main" val="0"/>
              </a:ext>
            </a:extLst>
          </a:blip>
          <a:srcRect/>
          <a:stretch>
            <a:fillRect/>
          </a:stretch>
        </p:blipFill>
        <p:spPr bwMode="auto">
          <a:xfrm>
            <a:off x="0" y="6079068"/>
            <a:ext cx="9144000" cy="7789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Lst>
  <p:txStyles>
    <p:titleStyle>
      <a:lvl1pPr algn="ctr" defTabSz="457200" rtl="0" eaLnBrk="1" fontAlgn="base" hangingPunct="1">
        <a:spcBef>
          <a:spcPct val="0"/>
        </a:spcBef>
        <a:spcAft>
          <a:spcPct val="0"/>
        </a:spcAft>
        <a:defRPr sz="4400" kern="1200">
          <a:solidFill>
            <a:schemeClr val="tx1"/>
          </a:solidFill>
          <a:latin typeface="+mj-lt"/>
          <a:ea typeface="ＭＳ Ｐゴシック" charset="-128"/>
          <a:cs typeface="ＭＳ Ｐゴシック" charset="-128"/>
        </a:defRPr>
      </a:lvl1pPr>
      <a:lvl2pPr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2pPr>
      <a:lvl3pPr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3pPr>
      <a:lvl4pPr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4pPr>
      <a:lvl5pPr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5pPr>
      <a:lvl6pPr marL="457200"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6pPr>
      <a:lvl7pPr marL="914400"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7pPr>
      <a:lvl8pPr marL="1371600"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8pPr>
      <a:lvl9pPr marL="1828800"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9pPr>
    </p:titleStyle>
    <p:bodyStyle>
      <a:lvl1pPr marL="342900" indent="-342900" algn="l" defTabSz="457200" rtl="0" eaLnBrk="1" fontAlgn="base" hangingPunct="1">
        <a:spcBef>
          <a:spcPct val="20000"/>
        </a:spcBef>
        <a:spcAft>
          <a:spcPct val="0"/>
        </a:spcAft>
        <a:buFont typeface="Arial" pitchFamily="34" charset="0"/>
        <a:buChar char="•"/>
        <a:defRPr sz="3200" kern="1200">
          <a:solidFill>
            <a:schemeClr val="tx1"/>
          </a:solidFill>
          <a:latin typeface="+mn-lt"/>
          <a:ea typeface="ＭＳ Ｐゴシック" charset="-128"/>
          <a:cs typeface="ＭＳ Ｐゴシック" charset="-128"/>
        </a:defRPr>
      </a:lvl1pPr>
      <a:lvl2pPr marL="742950" indent="-285750" algn="l" defTabSz="457200" rtl="0" eaLnBrk="1" fontAlgn="base" hangingPunct="1">
        <a:spcBef>
          <a:spcPct val="20000"/>
        </a:spcBef>
        <a:spcAft>
          <a:spcPct val="0"/>
        </a:spcAft>
        <a:buFont typeface="Arial" pitchFamily="34" charset="0"/>
        <a:buChar char="–"/>
        <a:defRPr sz="2800" kern="1200">
          <a:solidFill>
            <a:schemeClr val="tx1"/>
          </a:solidFill>
          <a:latin typeface="+mn-lt"/>
          <a:ea typeface="ＭＳ Ｐゴシック" charset="-128"/>
          <a:cs typeface="+mn-cs"/>
        </a:defRPr>
      </a:lvl2pPr>
      <a:lvl3pPr marL="1143000" indent="-228600" algn="l" defTabSz="457200" rtl="0" eaLnBrk="1" fontAlgn="base" hangingPunct="1">
        <a:spcBef>
          <a:spcPct val="20000"/>
        </a:spcBef>
        <a:spcAft>
          <a:spcPct val="0"/>
        </a:spcAft>
        <a:buFont typeface="Arial" pitchFamily="34" charset="0"/>
        <a:buChar char="•"/>
        <a:defRPr sz="2400" kern="1200">
          <a:solidFill>
            <a:schemeClr val="tx1"/>
          </a:solidFill>
          <a:latin typeface="+mn-lt"/>
          <a:ea typeface="ＭＳ Ｐゴシック" charset="-128"/>
          <a:cs typeface="+mn-cs"/>
        </a:defRPr>
      </a:lvl3pPr>
      <a:lvl4pPr marL="1600200" indent="-228600" algn="l" defTabSz="457200" rtl="0" eaLnBrk="1" fontAlgn="base" hangingPunct="1">
        <a:spcBef>
          <a:spcPct val="20000"/>
        </a:spcBef>
        <a:spcAft>
          <a:spcPct val="0"/>
        </a:spcAft>
        <a:buFont typeface="Arial" pitchFamily="34" charset="0"/>
        <a:buChar char="–"/>
        <a:defRPr sz="2000" kern="1200">
          <a:solidFill>
            <a:schemeClr val="tx1"/>
          </a:solidFill>
          <a:latin typeface="+mn-lt"/>
          <a:ea typeface="ＭＳ Ｐゴシック" charset="-128"/>
          <a:cs typeface="+mn-cs"/>
        </a:defRPr>
      </a:lvl4pPr>
      <a:lvl5pPr marL="2057400" indent="-228600" algn="l" defTabSz="457200" rtl="0" eaLnBrk="1" fontAlgn="base" hangingPunct="1">
        <a:spcBef>
          <a:spcPct val="20000"/>
        </a:spcBef>
        <a:spcAft>
          <a:spcPct val="0"/>
        </a:spcAft>
        <a:buFont typeface="Arial" pitchFamily="34" charset="0"/>
        <a:buChar char="»"/>
        <a:defRPr sz="2000" kern="1200">
          <a:solidFill>
            <a:schemeClr val="tx1"/>
          </a:solidFill>
          <a:latin typeface="+mn-lt"/>
          <a:ea typeface="ＭＳ Ｐゴシック"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8.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hyperlink" Target="https://wiki.umms.med.umich.edu/display/FAFD/Faculty+Career+Development" TargetMode="Externa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hyperlink" Target="https://wiki.umms.med.umich.edu/display/FAFD/Faculty+Career+Development" TargetMode="External"/><Relationship Id="rId2" Type="http://schemas.openxmlformats.org/officeDocument/2006/relationships/notesSlide" Target="../notesSlides/notesSlide6.xml"/><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7.xml"/><Relationship Id="rId1" Type="http://schemas.openxmlformats.org/officeDocument/2006/relationships/slideLayout" Target="../slideLayouts/slideLayout7.xml"/><Relationship Id="rId4" Type="http://schemas.openxmlformats.org/officeDocument/2006/relationships/image" Target="../media/image7.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2130430"/>
            <a:ext cx="7924195" cy="1603370"/>
          </a:xfrm>
          <a:noFill/>
        </p:spPr>
        <p:txBody>
          <a:bodyPr/>
          <a:lstStyle/>
          <a:p>
            <a:r>
              <a:rPr lang="en-US" sz="3200" b="1" dirty="0">
                <a:latin typeface="+mn-lt"/>
              </a:rPr>
              <a:t>Medical School Faculty Career Development </a:t>
            </a:r>
            <a:r>
              <a:rPr lang="en-US" sz="3200" b="1" dirty="0" smtClean="0">
                <a:latin typeface="+mn-lt"/>
              </a:rPr>
              <a:t>: Supporting Faculty Achievement and Enhancing the Michigan Experience</a:t>
            </a:r>
            <a:endParaRPr lang="en-US" sz="3200" dirty="0">
              <a:latin typeface="+mn-lt"/>
            </a:endParaRPr>
          </a:p>
        </p:txBody>
      </p:sp>
      <p:sp>
        <p:nvSpPr>
          <p:cNvPr id="3" name="Subtitle 2"/>
          <p:cNvSpPr>
            <a:spLocks noGrp="1"/>
          </p:cNvSpPr>
          <p:nvPr>
            <p:ph type="subTitle" idx="1"/>
          </p:nvPr>
        </p:nvSpPr>
        <p:spPr>
          <a:noFill/>
        </p:spPr>
        <p:txBody>
          <a:bodyPr/>
          <a:lstStyle/>
          <a:p>
            <a:r>
              <a:rPr lang="en-US" dirty="0" smtClean="0"/>
              <a:t>October </a:t>
            </a:r>
            <a:r>
              <a:rPr lang="en-US" dirty="0" smtClean="0"/>
              <a:t>23, </a:t>
            </a:r>
            <a:r>
              <a:rPr lang="en-US" dirty="0" smtClean="0"/>
              <a:t>2013</a:t>
            </a:r>
          </a:p>
          <a:p>
            <a:r>
              <a:rPr lang="en-US" dirty="0" smtClean="0"/>
              <a:t>Sonya Jacobs, M.S.</a:t>
            </a:r>
          </a:p>
          <a:p>
            <a:r>
              <a:rPr lang="en-US" dirty="0" smtClean="0"/>
              <a:t>Director, Faculty Development</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Skill Development Opportunities</a:t>
            </a:r>
            <a:endParaRPr lang="en-US" dirty="0"/>
          </a:p>
        </p:txBody>
      </p:sp>
      <p:graphicFrame>
        <p:nvGraphicFramePr>
          <p:cNvPr id="3" name="Diagram 2"/>
          <p:cNvGraphicFramePr/>
          <p:nvPr>
            <p:extLst>
              <p:ext uri="{D42A27DB-BD31-4B8C-83A1-F6EECF244321}">
                <p14:modId xmlns:p14="http://schemas.microsoft.com/office/powerpoint/2010/main" val="1430307886"/>
              </p:ext>
            </p:extLst>
          </p:nvPr>
        </p:nvGraphicFramePr>
        <p:xfrm>
          <a:off x="990600" y="1447800"/>
          <a:ext cx="7543800" cy="4876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2393141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0" dirty="0" smtClean="0"/>
              <a:t>Skill Development Workshops</a:t>
            </a:r>
            <a:endParaRPr lang="en-US" i="0" dirty="0"/>
          </a:p>
        </p:txBody>
      </p:sp>
      <p:sp>
        <p:nvSpPr>
          <p:cNvPr id="3" name="Text Placeholder 2"/>
          <p:cNvSpPr>
            <a:spLocks noGrp="1"/>
          </p:cNvSpPr>
          <p:nvPr>
            <p:ph idx="1"/>
          </p:nvPr>
        </p:nvSpPr>
        <p:spPr>
          <a:xfrm>
            <a:off x="456595" y="1249681"/>
            <a:ext cx="8230810" cy="4876483"/>
          </a:xfrm>
        </p:spPr>
        <p:txBody>
          <a:bodyPr/>
          <a:lstStyle/>
          <a:p>
            <a:r>
              <a:rPr lang="en-US" sz="2800" dirty="0" smtClean="0">
                <a:solidFill>
                  <a:srgbClr val="002060"/>
                </a:solidFill>
              </a:rPr>
              <a:t>Enhancing clinical teaching skills</a:t>
            </a:r>
          </a:p>
          <a:p>
            <a:r>
              <a:rPr lang="en-US" sz="2800" i="1" dirty="0" smtClean="0">
                <a:solidFill>
                  <a:srgbClr val="002060"/>
                </a:solidFill>
              </a:rPr>
              <a:t>Crucial Accountability</a:t>
            </a:r>
            <a:r>
              <a:rPr lang="en-US" sz="2800" dirty="0" smtClean="0">
                <a:solidFill>
                  <a:srgbClr val="002060"/>
                </a:solidFill>
              </a:rPr>
              <a:t>– 1-day workshop on addressing gaps in expectation</a:t>
            </a:r>
          </a:p>
          <a:p>
            <a:r>
              <a:rPr lang="en-US" sz="2800" dirty="0" smtClean="0">
                <a:solidFill>
                  <a:srgbClr val="002060"/>
                </a:solidFill>
              </a:rPr>
              <a:t>Presentation Skills</a:t>
            </a:r>
          </a:p>
          <a:p>
            <a:r>
              <a:rPr lang="en-US" sz="2800" dirty="0" smtClean="0">
                <a:solidFill>
                  <a:srgbClr val="002060"/>
                </a:solidFill>
              </a:rPr>
              <a:t>Time Management</a:t>
            </a:r>
          </a:p>
          <a:p>
            <a:r>
              <a:rPr lang="en-US" sz="2800" dirty="0" smtClean="0">
                <a:solidFill>
                  <a:srgbClr val="002060"/>
                </a:solidFill>
              </a:rPr>
              <a:t>Mentoring and Sponsorship</a:t>
            </a:r>
          </a:p>
          <a:p>
            <a:r>
              <a:rPr lang="en-US" sz="2800" dirty="0" smtClean="0">
                <a:solidFill>
                  <a:srgbClr val="002060"/>
                </a:solidFill>
              </a:rPr>
              <a:t>Writing Scientific Papers</a:t>
            </a:r>
          </a:p>
          <a:p>
            <a:r>
              <a:rPr lang="en-US" sz="2800" dirty="0" smtClean="0">
                <a:solidFill>
                  <a:srgbClr val="002060"/>
                </a:solidFill>
              </a:rPr>
              <a:t>Patient Safety and Quality Leadership Scholars Program</a:t>
            </a:r>
          </a:p>
          <a:p>
            <a:endParaRPr lang="en-US" sz="2800" dirty="0">
              <a:solidFill>
                <a:srgbClr val="002060"/>
              </a:solidFill>
            </a:endParaRPr>
          </a:p>
        </p:txBody>
      </p:sp>
    </p:spTree>
    <p:extLst>
      <p:ext uri="{BB962C8B-B14F-4D97-AF65-F5344CB8AC3E}">
        <p14:creationId xmlns:p14="http://schemas.microsoft.com/office/powerpoint/2010/main" val="353625590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0" dirty="0" smtClean="0"/>
              <a:t>Skill Developme</a:t>
            </a:r>
            <a:r>
              <a:rPr lang="en-US" dirty="0" smtClean="0"/>
              <a:t>nt</a:t>
            </a:r>
            <a:r>
              <a:rPr lang="en-US" i="0" dirty="0" smtClean="0">
                <a:solidFill>
                  <a:schemeClr val="tx1"/>
                </a:solidFill>
              </a:rPr>
              <a:t/>
            </a:r>
            <a:br>
              <a:rPr lang="en-US" i="0" dirty="0" smtClean="0">
                <a:solidFill>
                  <a:schemeClr val="tx1"/>
                </a:solidFill>
              </a:rPr>
            </a:br>
            <a:endParaRPr lang="en-US" i="0" dirty="0">
              <a:solidFill>
                <a:schemeClr val="tx1"/>
              </a:solidFill>
            </a:endParaRPr>
          </a:p>
        </p:txBody>
      </p:sp>
      <p:sp>
        <p:nvSpPr>
          <p:cNvPr id="3" name="Content Placeholder 2"/>
          <p:cNvSpPr>
            <a:spLocks noGrp="1"/>
          </p:cNvSpPr>
          <p:nvPr>
            <p:ph idx="1"/>
          </p:nvPr>
        </p:nvSpPr>
        <p:spPr>
          <a:xfrm>
            <a:off x="457200" y="1371600"/>
            <a:ext cx="8229600" cy="4953000"/>
          </a:xfrm>
        </p:spPr>
        <p:txBody>
          <a:bodyPr/>
          <a:lstStyle/>
          <a:p>
            <a:r>
              <a:rPr lang="en-US" dirty="0" smtClean="0">
                <a:solidFill>
                  <a:schemeClr val="tx1"/>
                </a:solidFill>
              </a:rPr>
              <a:t>Upcoming Workshops</a:t>
            </a:r>
          </a:p>
          <a:p>
            <a:pPr lvl="1"/>
            <a:r>
              <a:rPr lang="en-US" sz="2400" dirty="0" smtClean="0">
                <a:solidFill>
                  <a:schemeClr val="tx1"/>
                </a:solidFill>
              </a:rPr>
              <a:t>Essential Skills for Successful Leadership (Feb 24)</a:t>
            </a:r>
          </a:p>
          <a:p>
            <a:pPr lvl="1"/>
            <a:r>
              <a:rPr lang="en-US" sz="2400" dirty="0" smtClean="0">
                <a:solidFill>
                  <a:schemeClr val="tx1"/>
                </a:solidFill>
              </a:rPr>
              <a:t>Crucial Accountability (Oct 29)</a:t>
            </a:r>
          </a:p>
          <a:p>
            <a:pPr lvl="1"/>
            <a:r>
              <a:rPr lang="en-US" sz="2400" dirty="0" smtClean="0"/>
              <a:t>Writing Winning Proposals (Jan 7</a:t>
            </a:r>
            <a:r>
              <a:rPr lang="en-US" sz="2400" dirty="0" smtClean="0"/>
              <a:t>)</a:t>
            </a:r>
            <a:endParaRPr lang="en-US" sz="2400" dirty="0" smtClean="0"/>
          </a:p>
        </p:txBody>
      </p:sp>
    </p:spTree>
    <p:extLst>
      <p:ext uri="{BB962C8B-B14F-4D97-AF65-F5344CB8AC3E}">
        <p14:creationId xmlns:p14="http://schemas.microsoft.com/office/powerpoint/2010/main" val="146839626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Upcoming Offerings</a:t>
            </a:r>
            <a:endParaRPr lang="en-US" i="0" dirty="0">
              <a:solidFill>
                <a:schemeClr val="tx1"/>
              </a:solidFill>
            </a:endParaRPr>
          </a:p>
        </p:txBody>
      </p:sp>
      <p:sp>
        <p:nvSpPr>
          <p:cNvPr id="3" name="Content Placeholder 2"/>
          <p:cNvSpPr>
            <a:spLocks noGrp="1"/>
          </p:cNvSpPr>
          <p:nvPr>
            <p:ph idx="1"/>
          </p:nvPr>
        </p:nvSpPr>
        <p:spPr>
          <a:xfrm>
            <a:off x="381000" y="1143000"/>
            <a:ext cx="8229600" cy="4906963"/>
          </a:xfrm>
        </p:spPr>
        <p:txBody>
          <a:bodyPr/>
          <a:lstStyle/>
          <a:p>
            <a:pPr lvl="1"/>
            <a:r>
              <a:rPr lang="en-US" sz="2600" dirty="0" smtClean="0"/>
              <a:t>Enhancing Clinical Teaching:</a:t>
            </a:r>
          </a:p>
          <a:p>
            <a:pPr lvl="2"/>
            <a:r>
              <a:rPr lang="en-US" dirty="0" smtClean="0"/>
              <a:t>Turning </a:t>
            </a:r>
            <a:r>
              <a:rPr lang="en-US" dirty="0"/>
              <a:t>Observation into Education (Nov. 7)</a:t>
            </a:r>
            <a:endParaRPr lang="en-US" dirty="0" smtClean="0"/>
          </a:p>
          <a:p>
            <a:pPr lvl="1"/>
            <a:r>
              <a:rPr lang="en-US" sz="2600" dirty="0" smtClean="0"/>
              <a:t>Publish or Perish (October 24)</a:t>
            </a:r>
          </a:p>
          <a:p>
            <a:pPr lvl="1"/>
            <a:r>
              <a:rPr lang="en-US" sz="2600" dirty="0"/>
              <a:t>Crucial Accountability (October 29)</a:t>
            </a:r>
          </a:p>
          <a:p>
            <a:pPr lvl="1"/>
            <a:r>
              <a:rPr lang="en-US" sz="2600" dirty="0"/>
              <a:t>MERC (Nov. 6</a:t>
            </a:r>
            <a:r>
              <a:rPr lang="en-US" sz="2600" dirty="0" smtClean="0"/>
              <a:t>+)</a:t>
            </a:r>
          </a:p>
          <a:p>
            <a:pPr lvl="1"/>
            <a:r>
              <a:rPr lang="en-US" sz="2600" dirty="0" smtClean="0"/>
              <a:t>Write Winning Grant Proposals (Jan. 7)</a:t>
            </a:r>
          </a:p>
          <a:p>
            <a:pPr lvl="1"/>
            <a:r>
              <a:rPr lang="en-US" sz="2600" dirty="0"/>
              <a:t>New Faculty Onboarding (February 6)</a:t>
            </a:r>
          </a:p>
          <a:p>
            <a:pPr lvl="1"/>
            <a:r>
              <a:rPr lang="en-US" sz="2600" dirty="0" smtClean="0"/>
              <a:t>Essential Skills for Successful Leadership (February 24</a:t>
            </a:r>
            <a:r>
              <a:rPr lang="en-US" sz="2600" dirty="0" smtClean="0"/>
              <a:t>)</a:t>
            </a:r>
          </a:p>
          <a:p>
            <a:pPr lvl="1"/>
            <a:r>
              <a:rPr lang="en-US" sz="2400" dirty="0"/>
              <a:t>Presentation Skills (Feb 20)</a:t>
            </a:r>
          </a:p>
          <a:p>
            <a:pPr lvl="1"/>
            <a:r>
              <a:rPr lang="en-US" sz="2400" dirty="0"/>
              <a:t>Time Management (May 22)</a:t>
            </a:r>
          </a:p>
          <a:p>
            <a:pPr lvl="1"/>
            <a:endParaRPr lang="en-US" sz="2600" dirty="0"/>
          </a:p>
        </p:txBody>
      </p:sp>
    </p:spTree>
    <p:extLst>
      <p:ext uri="{BB962C8B-B14F-4D97-AF65-F5344CB8AC3E}">
        <p14:creationId xmlns:p14="http://schemas.microsoft.com/office/powerpoint/2010/main" val="387008231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Crucial Confrontations</a:t>
            </a:r>
            <a:endParaRPr lang="en-US" dirty="0"/>
          </a:p>
        </p:txBody>
      </p:sp>
      <p:sp>
        <p:nvSpPr>
          <p:cNvPr id="3" name="Content Placeholder 2"/>
          <p:cNvSpPr>
            <a:spLocks noGrp="1"/>
          </p:cNvSpPr>
          <p:nvPr>
            <p:ph idx="1"/>
          </p:nvPr>
        </p:nvSpPr>
        <p:spPr/>
        <p:txBody>
          <a:bodyPr/>
          <a:lstStyle/>
          <a:p>
            <a:r>
              <a:rPr lang="en-US" sz="2800" dirty="0"/>
              <a:t>This will be a 1-day workshop, with a 90 minute follow-up session, on Crucial </a:t>
            </a:r>
            <a:r>
              <a:rPr lang="en-US" sz="2800" dirty="0" smtClean="0"/>
              <a:t>Accountability. </a:t>
            </a:r>
            <a:r>
              <a:rPr lang="en-US" sz="2800" dirty="0"/>
              <a:t>Participants will work to acquire tools for resolving broken promises, violated expectations, and bad behavior. In this workshop participants will develop the skills to step up to controversial issues, and then professionally discuss them in a way that makes it safe for everyone to speak.</a:t>
            </a:r>
          </a:p>
        </p:txBody>
      </p:sp>
    </p:spTree>
    <p:extLst>
      <p:ext uri="{BB962C8B-B14F-4D97-AF65-F5344CB8AC3E}">
        <p14:creationId xmlns:p14="http://schemas.microsoft.com/office/powerpoint/2010/main" val="327867359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tabLst>
                <a:tab pos="1036638" algn="l"/>
              </a:tabLst>
            </a:pPr>
            <a:r>
              <a:rPr lang="en-US" dirty="0" smtClean="0"/>
              <a:t>Leadership Development</a:t>
            </a:r>
            <a:endParaRPr lang="en-US" dirty="0"/>
          </a:p>
        </p:txBody>
      </p:sp>
      <p:sp>
        <p:nvSpPr>
          <p:cNvPr id="5" name="Content Placeholder 4"/>
          <p:cNvSpPr>
            <a:spLocks noGrp="1"/>
          </p:cNvSpPr>
          <p:nvPr>
            <p:ph idx="1"/>
          </p:nvPr>
        </p:nvSpPr>
        <p:spPr>
          <a:xfrm>
            <a:off x="457200" y="1158240"/>
            <a:ext cx="8229600" cy="5501640"/>
          </a:xfrm>
        </p:spPr>
        <p:txBody>
          <a:bodyPr/>
          <a:lstStyle/>
          <a:p>
            <a:r>
              <a:rPr lang="en-US" dirty="0" smtClean="0"/>
              <a:t>Three levels of Leadership Development </a:t>
            </a:r>
          </a:p>
          <a:p>
            <a:pPr lvl="1"/>
            <a:r>
              <a:rPr lang="en-US" dirty="0" smtClean="0"/>
              <a:t>Early-Career Faculty – Essential Skills for Successful Leadership, 1-day workshop</a:t>
            </a:r>
          </a:p>
          <a:p>
            <a:pPr lvl="1"/>
            <a:r>
              <a:rPr lang="en-US" dirty="0" smtClean="0"/>
              <a:t>Mid-Career – UMHS Masters Series Leadership Program, 5-day immersion program</a:t>
            </a:r>
          </a:p>
          <a:p>
            <a:pPr lvl="1"/>
            <a:r>
              <a:rPr lang="en-US" dirty="0" smtClean="0"/>
              <a:t>Senior Leaders – Linkage Leadership Academy, 4-day immersion program</a:t>
            </a:r>
            <a:endParaRPr lang="en-US" dirty="0"/>
          </a:p>
        </p:txBody>
      </p:sp>
    </p:spTree>
    <p:extLst>
      <p:ext uri="{BB962C8B-B14F-4D97-AF65-F5344CB8AC3E}">
        <p14:creationId xmlns:p14="http://schemas.microsoft.com/office/powerpoint/2010/main" val="397418415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Leadership Development</a:t>
            </a:r>
            <a:endParaRPr lang="en-US" dirty="0"/>
          </a:p>
        </p:txBody>
      </p:sp>
      <p:sp>
        <p:nvSpPr>
          <p:cNvPr id="5" name="Content Placeholder 4"/>
          <p:cNvSpPr>
            <a:spLocks noGrp="1"/>
          </p:cNvSpPr>
          <p:nvPr>
            <p:ph idx="1"/>
          </p:nvPr>
        </p:nvSpPr>
        <p:spPr/>
        <p:txBody>
          <a:bodyPr/>
          <a:lstStyle/>
          <a:p>
            <a:r>
              <a:rPr lang="en-US" dirty="0" smtClean="0"/>
              <a:t>Components of each program</a:t>
            </a:r>
          </a:p>
          <a:p>
            <a:pPr lvl="1"/>
            <a:r>
              <a:rPr lang="en-US" dirty="0" smtClean="0"/>
              <a:t>Assessment (communication, conflict management and leadership behaviors)</a:t>
            </a:r>
          </a:p>
          <a:p>
            <a:pPr lvl="1"/>
            <a:r>
              <a:rPr lang="en-US" dirty="0" smtClean="0"/>
              <a:t>Workshops (1 day overview or immersion)</a:t>
            </a:r>
          </a:p>
          <a:p>
            <a:pPr lvl="1"/>
            <a:r>
              <a:rPr lang="en-US" dirty="0" smtClean="0"/>
              <a:t>Follow-up sessions – reinforce learning, reconnect and coaching</a:t>
            </a:r>
          </a:p>
          <a:p>
            <a:pPr lvl="1"/>
            <a:r>
              <a:rPr lang="en-US" dirty="0" smtClean="0"/>
              <a:t>Supplemental learning – book discussions, webcasts, etc.</a:t>
            </a:r>
          </a:p>
          <a:p>
            <a:pPr lvl="1"/>
            <a:endParaRPr lang="en-US" dirty="0"/>
          </a:p>
        </p:txBody>
      </p:sp>
    </p:spTree>
    <p:extLst>
      <p:ext uri="{BB962C8B-B14F-4D97-AF65-F5344CB8AC3E}">
        <p14:creationId xmlns:p14="http://schemas.microsoft.com/office/powerpoint/2010/main" val="263714848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z="3600" dirty="0" smtClean="0"/>
              <a:t>Essential Skills for Successful Leadership</a:t>
            </a:r>
            <a:endParaRPr lang="en-US" sz="3600" dirty="0"/>
          </a:p>
        </p:txBody>
      </p:sp>
      <p:sp>
        <p:nvSpPr>
          <p:cNvPr id="5" name="Content Placeholder 4"/>
          <p:cNvSpPr>
            <a:spLocks noGrp="1"/>
          </p:cNvSpPr>
          <p:nvPr>
            <p:ph idx="1"/>
          </p:nvPr>
        </p:nvSpPr>
        <p:spPr/>
        <p:txBody>
          <a:bodyPr/>
          <a:lstStyle/>
          <a:p>
            <a:r>
              <a:rPr lang="en-US" dirty="0"/>
              <a:t>T</a:t>
            </a:r>
            <a:r>
              <a:rPr lang="en-US" sz="2800" dirty="0"/>
              <a:t>his one-day workshop is designed to assist faculty in developing the essential leadership and management skills necessary to run a lab, start a program or manage a center or division. This workshop will highlight topics such as hiring, leadership, management, diversity, communication, conflict resolution, and managing performance.</a:t>
            </a:r>
          </a:p>
        </p:txBody>
      </p:sp>
    </p:spTree>
    <p:extLst>
      <p:ext uri="{BB962C8B-B14F-4D97-AF65-F5344CB8AC3E}">
        <p14:creationId xmlns:p14="http://schemas.microsoft.com/office/powerpoint/2010/main" val="122274112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Masters Series Leadership Program</a:t>
            </a:r>
            <a:endParaRPr lang="en-US" sz="3600" dirty="0"/>
          </a:p>
        </p:txBody>
      </p:sp>
      <p:sp>
        <p:nvSpPr>
          <p:cNvPr id="3" name="Content Placeholder 2"/>
          <p:cNvSpPr>
            <a:spLocks noGrp="1"/>
          </p:cNvSpPr>
          <p:nvPr>
            <p:ph idx="1"/>
          </p:nvPr>
        </p:nvSpPr>
        <p:spPr/>
        <p:txBody>
          <a:bodyPr/>
          <a:lstStyle/>
          <a:p>
            <a:r>
              <a:rPr lang="en-US" sz="2400" dirty="0" smtClean="0"/>
              <a:t>This 5-day immersion program is designed to </a:t>
            </a:r>
            <a:r>
              <a:rPr lang="en-US" sz="2400" dirty="0"/>
              <a:t>develop the leadership competencies necessary to lead in an ever-changing health care environment. The target audience is mid-level managers with programmatic responsibilities. Change Management serves as the foundation for this </a:t>
            </a:r>
            <a:r>
              <a:rPr lang="en-US" sz="2400" dirty="0" smtClean="0"/>
              <a:t>5-day program. </a:t>
            </a:r>
          </a:p>
          <a:p>
            <a:pPr lvl="1"/>
            <a:r>
              <a:rPr lang="en-US" sz="2000" dirty="0" smtClean="0"/>
              <a:t>Participants </a:t>
            </a:r>
            <a:r>
              <a:rPr lang="en-US" sz="2000" dirty="0"/>
              <a:t>learn through a combination of assessment, discussion, skill practice, practical application and sharing ideas with one another. </a:t>
            </a:r>
            <a:endParaRPr lang="en-US" sz="2000" dirty="0" smtClean="0"/>
          </a:p>
          <a:p>
            <a:pPr lvl="1"/>
            <a:r>
              <a:rPr lang="en-US" sz="2000" dirty="0" smtClean="0"/>
              <a:t>Participants</a:t>
            </a:r>
            <a:r>
              <a:rPr lang="en-US" sz="2000" dirty="0"/>
              <a:t>, also, identify a project on which to focus throughout the program. Each participant leaves the program with a preliminary business case for their project.</a:t>
            </a:r>
          </a:p>
        </p:txBody>
      </p:sp>
    </p:spTree>
    <p:extLst>
      <p:ext uri="{BB962C8B-B14F-4D97-AF65-F5344CB8AC3E}">
        <p14:creationId xmlns:p14="http://schemas.microsoft.com/office/powerpoint/2010/main" val="372917505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Linkage Leadership Institute </a:t>
            </a:r>
            <a:endParaRPr lang="en-US" dirty="0"/>
          </a:p>
        </p:txBody>
      </p:sp>
      <p:sp>
        <p:nvSpPr>
          <p:cNvPr id="3" name="Content Placeholder 2"/>
          <p:cNvSpPr>
            <a:spLocks noGrp="1"/>
          </p:cNvSpPr>
          <p:nvPr>
            <p:ph idx="1"/>
          </p:nvPr>
        </p:nvSpPr>
        <p:spPr>
          <a:xfrm>
            <a:off x="457200" y="1371600"/>
            <a:ext cx="8229600" cy="4876800"/>
          </a:xfrm>
        </p:spPr>
        <p:txBody>
          <a:bodyPr/>
          <a:lstStyle/>
          <a:p>
            <a:r>
              <a:rPr lang="en-US" sz="2400" dirty="0" smtClean="0"/>
              <a:t>This program focuses </a:t>
            </a:r>
            <a:r>
              <a:rPr lang="en-US" sz="2400" dirty="0"/>
              <a:t>on the development of the individual senior leader (such as Division Chiefs, Section Heads, Program or Medical Directors and Chairs). This world-class program is an accelerated 4-day immersive learning </a:t>
            </a:r>
            <a:r>
              <a:rPr lang="en-US" sz="2400" dirty="0" smtClean="0"/>
              <a:t>experience:</a:t>
            </a:r>
          </a:p>
          <a:p>
            <a:pPr lvl="1"/>
            <a:r>
              <a:rPr lang="en-US" sz="2000" dirty="0" smtClean="0"/>
              <a:t>draws </a:t>
            </a:r>
            <a:r>
              <a:rPr lang="en-US" sz="2000" dirty="0"/>
              <a:t>on the leader's 360 leadership and personality assessment data and includes 1:1 </a:t>
            </a:r>
            <a:r>
              <a:rPr lang="en-US" sz="2000" dirty="0" smtClean="0"/>
              <a:t>feedback/coaching</a:t>
            </a:r>
            <a:endParaRPr lang="en-US" sz="2000" dirty="0"/>
          </a:p>
          <a:p>
            <a:pPr lvl="1"/>
            <a:r>
              <a:rPr lang="en-US" sz="2000" dirty="0" smtClean="0"/>
              <a:t>focuses </a:t>
            </a:r>
            <a:r>
              <a:rPr lang="en-US" sz="2000" dirty="0"/>
              <a:t>on 3 major themes; Leading Self, Leading Others and Leading for Results. The first two days will concentrate on self and teams and the last two days on the organization (specifically leading/managing change and driving results). </a:t>
            </a:r>
            <a:endParaRPr lang="en-US" sz="2000" dirty="0" smtClean="0"/>
          </a:p>
          <a:p>
            <a:pPr lvl="1"/>
            <a:r>
              <a:rPr lang="en-US" sz="2000" dirty="0" smtClean="0"/>
              <a:t>includes </a:t>
            </a:r>
            <a:r>
              <a:rPr lang="en-US" sz="2000" dirty="0"/>
              <a:t>interactive and aligned development programs, leveraging a dynamic mix of concepts, activities, practical tools, self-assessments, case studies, and team learning</a:t>
            </a:r>
            <a:br>
              <a:rPr lang="en-US" sz="2000" dirty="0"/>
            </a:br>
            <a:r>
              <a:rPr lang="en-US" sz="2000" b="1" dirty="0"/>
              <a:t> </a:t>
            </a:r>
            <a:endParaRPr lang="en-US" sz="2000" dirty="0"/>
          </a:p>
        </p:txBody>
      </p:sp>
    </p:spTree>
    <p:extLst>
      <p:ext uri="{BB962C8B-B14F-4D97-AF65-F5344CB8AC3E}">
        <p14:creationId xmlns:p14="http://schemas.microsoft.com/office/powerpoint/2010/main" val="356572638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Objectives</a:t>
            </a:r>
            <a:endParaRPr lang="en-US" dirty="0"/>
          </a:p>
        </p:txBody>
      </p:sp>
      <p:sp>
        <p:nvSpPr>
          <p:cNvPr id="3" name="Content Placeholder 2"/>
          <p:cNvSpPr>
            <a:spLocks noGrp="1"/>
          </p:cNvSpPr>
          <p:nvPr>
            <p:ph idx="1"/>
          </p:nvPr>
        </p:nvSpPr>
        <p:spPr/>
        <p:txBody>
          <a:bodyPr/>
          <a:lstStyle/>
          <a:p>
            <a:r>
              <a:rPr lang="en-US" dirty="0" smtClean="0"/>
              <a:t>Share faculty development opportunities</a:t>
            </a:r>
          </a:p>
          <a:p>
            <a:r>
              <a:rPr lang="en-US" dirty="0" smtClean="0"/>
              <a:t>Understand unique challenges facing Pathology Faculty</a:t>
            </a:r>
          </a:p>
          <a:p>
            <a:r>
              <a:rPr lang="en-US" dirty="0" smtClean="0"/>
              <a:t>Discuss opportunities for synergy amongst efforts</a:t>
            </a:r>
          </a:p>
        </p:txBody>
      </p:sp>
    </p:spTree>
    <p:extLst>
      <p:ext uri="{BB962C8B-B14F-4D97-AF65-F5344CB8AC3E}">
        <p14:creationId xmlns:p14="http://schemas.microsoft.com/office/powerpoint/2010/main" val="270665090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Career Advising and Mentoring</a:t>
            </a:r>
            <a:endParaRPr lang="en-US" dirty="0"/>
          </a:p>
        </p:txBody>
      </p:sp>
      <p:sp>
        <p:nvSpPr>
          <p:cNvPr id="3" name="Content Placeholder 2"/>
          <p:cNvSpPr>
            <a:spLocks noGrp="1"/>
          </p:cNvSpPr>
          <p:nvPr>
            <p:ph idx="1"/>
          </p:nvPr>
        </p:nvSpPr>
        <p:spPr/>
        <p:txBody>
          <a:bodyPr/>
          <a:lstStyle/>
          <a:p>
            <a:r>
              <a:rPr lang="en-US" dirty="0" smtClean="0"/>
              <a:t>Supporting effective mentoring relationships</a:t>
            </a:r>
          </a:p>
          <a:p>
            <a:r>
              <a:rPr lang="en-US" dirty="0" smtClean="0"/>
              <a:t>Resources to determine the appropriate need (mentoring, sponsorship or career advising)</a:t>
            </a:r>
          </a:p>
          <a:p>
            <a:pPr marL="0" indent="0">
              <a:buNone/>
            </a:pPr>
            <a:endParaRPr lang="en-US" dirty="0"/>
          </a:p>
        </p:txBody>
      </p:sp>
    </p:spTree>
    <p:extLst>
      <p:ext uri="{BB962C8B-B14F-4D97-AF65-F5344CB8AC3E}">
        <p14:creationId xmlns:p14="http://schemas.microsoft.com/office/powerpoint/2010/main" val="325228192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0" dirty="0" smtClean="0"/>
              <a:t>Mentoring and Coaching </a:t>
            </a:r>
            <a:endParaRPr lang="en-US" i="0" dirty="0"/>
          </a:p>
        </p:txBody>
      </p:sp>
      <p:sp>
        <p:nvSpPr>
          <p:cNvPr id="7" name="Content Placeholder 6"/>
          <p:cNvSpPr>
            <a:spLocks noGrp="1"/>
          </p:cNvSpPr>
          <p:nvPr>
            <p:ph idx="1"/>
          </p:nvPr>
        </p:nvSpPr>
        <p:spPr/>
        <p:txBody>
          <a:bodyPr/>
          <a:lstStyle/>
          <a:p>
            <a:r>
              <a:rPr lang="en-US" dirty="0" smtClean="0"/>
              <a:t>Mentor matrix – help facilitate matching across domains</a:t>
            </a:r>
          </a:p>
          <a:p>
            <a:pPr lvl="1"/>
            <a:r>
              <a:rPr lang="en-US" dirty="0" smtClean="0"/>
              <a:t>Video introductions</a:t>
            </a:r>
          </a:p>
          <a:p>
            <a:pPr lvl="1"/>
            <a:r>
              <a:rPr lang="en-US" dirty="0" smtClean="0"/>
              <a:t>Resources on effective mentoring for both mentor and mentee</a:t>
            </a:r>
          </a:p>
          <a:p>
            <a:pPr lvl="1"/>
            <a:r>
              <a:rPr lang="en-US" dirty="0" smtClean="0"/>
              <a:t>Research articles</a:t>
            </a:r>
          </a:p>
          <a:p>
            <a:r>
              <a:rPr lang="en-US" dirty="0" smtClean="0"/>
              <a:t>Coaching – provide 1:1 consultation</a:t>
            </a:r>
            <a:endParaRPr lang="en-US" dirty="0"/>
          </a:p>
        </p:txBody>
      </p:sp>
    </p:spTree>
    <p:extLst>
      <p:ext uri="{BB962C8B-B14F-4D97-AF65-F5344CB8AC3E}">
        <p14:creationId xmlns:p14="http://schemas.microsoft.com/office/powerpoint/2010/main" val="271323923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Career Advising/Mentoring Areas of Expertise</a:t>
            </a:r>
            <a:endParaRPr lang="en-US" sz="2800" dirty="0"/>
          </a:p>
        </p:txBody>
      </p:sp>
      <p:sp>
        <p:nvSpPr>
          <p:cNvPr id="4" name="Content Placeholder 2"/>
          <p:cNvSpPr>
            <a:spLocks noGrp="1"/>
          </p:cNvSpPr>
          <p:nvPr>
            <p:ph idx="1"/>
          </p:nvPr>
        </p:nvSpPr>
        <p:spPr bwMode="auto">
          <a:xfrm>
            <a:off x="457200" y="1524000"/>
            <a:ext cx="3276600" cy="4373563"/>
          </a:xfrm>
          <a:noFill/>
          <a:ln>
            <a:miter lim="800000"/>
            <a:headEnd/>
            <a:tailEnd/>
          </a:ln>
        </p:spPr>
        <p:txBody>
          <a:bodyPr vert="horz" wrap="square" lIns="91440" tIns="45720" rIns="91440" bIns="45720" numCol="1" anchor="t" anchorCtr="0" compatLnSpc="1">
            <a:prstTxWarp prst="textNoShape">
              <a:avLst/>
            </a:prstTxWarp>
          </a:bodyPr>
          <a:lstStyle/>
          <a:p>
            <a:r>
              <a:rPr lang="en-US" sz="2400" dirty="0" smtClean="0">
                <a:solidFill>
                  <a:srgbClr val="002060"/>
                </a:solidFill>
              </a:rPr>
              <a:t>Mentoring across differences</a:t>
            </a:r>
          </a:p>
          <a:p>
            <a:r>
              <a:rPr lang="en-US" sz="2400" dirty="0" smtClean="0">
                <a:solidFill>
                  <a:srgbClr val="002060"/>
                </a:solidFill>
              </a:rPr>
              <a:t>Negotiation skills</a:t>
            </a:r>
          </a:p>
          <a:p>
            <a:r>
              <a:rPr lang="en-US" sz="2400" dirty="0" smtClean="0">
                <a:solidFill>
                  <a:srgbClr val="002060"/>
                </a:solidFill>
              </a:rPr>
              <a:t>Grant writing</a:t>
            </a:r>
          </a:p>
          <a:p>
            <a:r>
              <a:rPr lang="en-US" sz="2400" dirty="0" smtClean="0">
                <a:solidFill>
                  <a:srgbClr val="002060"/>
                </a:solidFill>
              </a:rPr>
              <a:t>Managing a lab</a:t>
            </a:r>
          </a:p>
          <a:p>
            <a:r>
              <a:rPr lang="en-US" sz="2400" dirty="0" smtClean="0">
                <a:solidFill>
                  <a:srgbClr val="002060"/>
                </a:solidFill>
              </a:rPr>
              <a:t>Leadership</a:t>
            </a:r>
          </a:p>
          <a:p>
            <a:r>
              <a:rPr lang="en-US" sz="2400" dirty="0" smtClean="0">
                <a:solidFill>
                  <a:srgbClr val="002060"/>
                </a:solidFill>
              </a:rPr>
              <a:t>Tenure review</a:t>
            </a:r>
          </a:p>
          <a:p>
            <a:r>
              <a:rPr lang="en-US" sz="2400" dirty="0" smtClean="0">
                <a:solidFill>
                  <a:srgbClr val="002060"/>
                </a:solidFill>
              </a:rPr>
              <a:t>Work/life balance</a:t>
            </a:r>
          </a:p>
          <a:p>
            <a:r>
              <a:rPr lang="en-US" sz="2400" dirty="0" smtClean="0">
                <a:solidFill>
                  <a:srgbClr val="002060"/>
                </a:solidFill>
              </a:rPr>
              <a:t>Life in Ann Arbor</a:t>
            </a:r>
          </a:p>
          <a:p>
            <a:endParaRPr lang="en-US" dirty="0" smtClean="0">
              <a:solidFill>
                <a:srgbClr val="002060"/>
              </a:solidFill>
            </a:endParaRPr>
          </a:p>
          <a:p>
            <a:pPr>
              <a:buFontTx/>
              <a:buNone/>
            </a:pPr>
            <a:endParaRPr lang="en-US" dirty="0" smtClean="0">
              <a:solidFill>
                <a:srgbClr val="002060"/>
              </a:solidFill>
            </a:endParaRPr>
          </a:p>
          <a:p>
            <a:endParaRPr lang="en-US" dirty="0" smtClean="0">
              <a:solidFill>
                <a:srgbClr val="002060"/>
              </a:solidFill>
            </a:endParaRPr>
          </a:p>
          <a:p>
            <a:endParaRPr lang="en-US" dirty="0" smtClean="0">
              <a:solidFill>
                <a:srgbClr val="002060"/>
              </a:solidFill>
            </a:endParaRPr>
          </a:p>
        </p:txBody>
      </p:sp>
      <p:sp>
        <p:nvSpPr>
          <p:cNvPr id="5" name="Content Placeholder 5"/>
          <p:cNvSpPr txBox="1">
            <a:spLocks/>
          </p:cNvSpPr>
          <p:nvPr/>
        </p:nvSpPr>
        <p:spPr bwMode="auto">
          <a:xfrm>
            <a:off x="4644572" y="1524000"/>
            <a:ext cx="3432627" cy="4038600"/>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buFont typeface="Wingdings" pitchFamily="2" charset="2"/>
              <a:buChar char="§"/>
            </a:pPr>
            <a:r>
              <a:rPr lang="en-US" sz="2400" dirty="0" smtClean="0">
                <a:solidFill>
                  <a:srgbClr val="002060"/>
                </a:solidFill>
                <a:latin typeface="Arial" pitchFamily="34" charset="0"/>
                <a:cs typeface="Arial" pitchFamily="34" charset="0"/>
              </a:rPr>
              <a:t>Career navigation</a:t>
            </a:r>
          </a:p>
          <a:p>
            <a:pPr>
              <a:buFont typeface="Wingdings" pitchFamily="2" charset="2"/>
              <a:buChar char="§"/>
            </a:pPr>
            <a:r>
              <a:rPr lang="en-US" sz="2400" dirty="0" smtClean="0">
                <a:solidFill>
                  <a:srgbClr val="002060"/>
                </a:solidFill>
                <a:latin typeface="Arial" pitchFamily="34" charset="0"/>
                <a:cs typeface="Arial" pitchFamily="34" charset="0"/>
              </a:rPr>
              <a:t>Teaching</a:t>
            </a:r>
          </a:p>
          <a:p>
            <a:pPr>
              <a:buFont typeface="Wingdings" pitchFamily="2" charset="2"/>
              <a:buChar char="§"/>
            </a:pPr>
            <a:r>
              <a:rPr lang="en-US" sz="2400" dirty="0" smtClean="0">
                <a:solidFill>
                  <a:srgbClr val="002060"/>
                </a:solidFill>
                <a:latin typeface="Arial" pitchFamily="34" charset="0"/>
                <a:cs typeface="Arial" pitchFamily="34" charset="0"/>
              </a:rPr>
              <a:t>Clinical Translational Health Services</a:t>
            </a:r>
          </a:p>
          <a:p>
            <a:pPr>
              <a:buFont typeface="Wingdings" pitchFamily="2" charset="2"/>
              <a:buChar char="§"/>
            </a:pPr>
            <a:r>
              <a:rPr lang="en-US" sz="2400" dirty="0" smtClean="0">
                <a:solidFill>
                  <a:srgbClr val="002060"/>
                </a:solidFill>
                <a:latin typeface="Arial" pitchFamily="34" charset="0"/>
                <a:cs typeface="Arial" pitchFamily="34" charset="0"/>
              </a:rPr>
              <a:t>Building a Database (navigating services provided by MICHR)</a:t>
            </a:r>
          </a:p>
          <a:p>
            <a:pPr>
              <a:buFont typeface="Wingdings" pitchFamily="2" charset="2"/>
              <a:buChar char="§"/>
            </a:pPr>
            <a:r>
              <a:rPr lang="en-US" sz="2400" dirty="0" smtClean="0">
                <a:solidFill>
                  <a:srgbClr val="002060"/>
                </a:solidFill>
                <a:latin typeface="Arial" pitchFamily="34" charset="0"/>
                <a:cs typeface="Arial" pitchFamily="34" charset="0"/>
              </a:rPr>
              <a:t>Navigating IRB</a:t>
            </a:r>
          </a:p>
        </p:txBody>
      </p:sp>
    </p:spTree>
    <p:extLst>
      <p:ext uri="{BB962C8B-B14F-4D97-AF65-F5344CB8AC3E}">
        <p14:creationId xmlns:p14="http://schemas.microsoft.com/office/powerpoint/2010/main" val="418501839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sp>
        <p:nvSpPr>
          <p:cNvPr id="4" name="Content Placeholder 3"/>
          <p:cNvSpPr>
            <a:spLocks noGrp="1"/>
          </p:cNvSpPr>
          <p:nvPr>
            <p:ph idx="1"/>
          </p:nvPr>
        </p:nvSpPr>
        <p:spPr/>
        <p:txBody>
          <a:bodyPr/>
          <a:lstStyle/>
          <a:p>
            <a:r>
              <a:rPr lang="en-US" dirty="0" smtClean="0"/>
              <a:t>Specific Needs of Pathology faculty</a:t>
            </a:r>
            <a:endParaRPr lang="en-US" dirty="0"/>
          </a:p>
        </p:txBody>
      </p:sp>
      <p:pic>
        <p:nvPicPr>
          <p:cNvPr id="1029" name="Picture 5" descr="C:\Documents and Settings\sonyjaco\Local Settings\Temporary Internet Files\Content.IE5\HIM6RB10\MC900383238[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850081" y="2515971"/>
            <a:ext cx="1443838" cy="182605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020199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US" i="0" dirty="0" smtClean="0"/>
              <a:t>Overarching Goals</a:t>
            </a:r>
          </a:p>
        </p:txBody>
      </p:sp>
      <p:sp>
        <p:nvSpPr>
          <p:cNvPr id="3075" name="Content Placeholder 2"/>
          <p:cNvSpPr>
            <a:spLocks noGrp="1"/>
          </p:cNvSpPr>
          <p:nvPr>
            <p:ph idx="1"/>
          </p:nvPr>
        </p:nvSpPr>
        <p:spPr bwMode="auto">
          <a:xfrm>
            <a:off x="456595" y="1395413"/>
            <a:ext cx="8230810" cy="4730750"/>
          </a:xfrm>
          <a:noFill/>
          <a:ln>
            <a:miter lim="800000"/>
            <a:headEnd/>
            <a:tailEnd/>
          </a:ln>
        </p:spPr>
        <p:txBody>
          <a:bodyPr vert="horz" wrap="square" lIns="91440" tIns="45720" rIns="91440" bIns="45720" numCol="1" anchor="t" anchorCtr="0" compatLnSpc="1">
            <a:prstTxWarp prst="textNoShape">
              <a:avLst/>
            </a:prstTxWarp>
          </a:bodyPr>
          <a:lstStyle/>
          <a:p>
            <a:r>
              <a:rPr lang="en-US" sz="2800" dirty="0" smtClean="0">
                <a:ea typeface="Calibri" pitchFamily="34" charset="0"/>
                <a:cs typeface="Times New Roman" pitchFamily="18" charset="0"/>
              </a:rPr>
              <a:t>To support faculty skill acquisition in teaching, research and navigating the complex organizational structures in which they practice</a:t>
            </a:r>
          </a:p>
          <a:p>
            <a:r>
              <a:rPr lang="en-US" sz="2800" dirty="0" smtClean="0">
                <a:ea typeface="Calibri" pitchFamily="34" charset="0"/>
                <a:cs typeface="Times New Roman" pitchFamily="18" charset="0"/>
              </a:rPr>
              <a:t>To maintain high levels of faculty satisfaction with their professional experience at UMMS</a:t>
            </a:r>
          </a:p>
          <a:p>
            <a:r>
              <a:rPr lang="en-US" sz="2800" dirty="0" smtClean="0">
                <a:ea typeface="Calibri" pitchFamily="34" charset="0"/>
                <a:cs typeface="Times New Roman" pitchFamily="18" charset="0"/>
              </a:rPr>
              <a:t>To remain competitive with our peer Medical Schools</a:t>
            </a:r>
          </a:p>
          <a:p>
            <a:pPr marL="342900" lvl="1" indent="-342900">
              <a:buFontTx/>
              <a:buChar char="•"/>
            </a:pPr>
            <a:r>
              <a:rPr lang="en-US" dirty="0">
                <a:ea typeface="Calibri" pitchFamily="34" charset="0"/>
                <a:cs typeface="Times New Roman" pitchFamily="18" charset="0"/>
              </a:rPr>
              <a:t>To maximize UMMS’ ability to recruit and retain high quality faculty</a:t>
            </a:r>
          </a:p>
          <a:p>
            <a:endParaRPr lang="en-US" sz="2800" dirty="0" smtClean="0">
              <a:ea typeface="Calibri" pitchFamily="34" charset="0"/>
              <a:cs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US" sz="4000" i="0" dirty="0" smtClean="0">
                <a:cs typeface="Arial" charset="0"/>
              </a:rPr>
              <a:t>Areas of Focus</a:t>
            </a:r>
          </a:p>
        </p:txBody>
      </p:sp>
      <p:sp>
        <p:nvSpPr>
          <p:cNvPr id="4099" name="Content Placeholder 2"/>
          <p:cNvSpPr>
            <a:spLocks noGrp="1"/>
          </p:cNvSpPr>
          <p:nvPr>
            <p:ph idx="1"/>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US" sz="3200" dirty="0" smtClean="0">
                <a:cs typeface="Arial" charset="0"/>
              </a:rPr>
              <a:t>Engaging faculty in their </a:t>
            </a:r>
            <a:r>
              <a:rPr lang="en-US" sz="3200" b="1" dirty="0" smtClean="0">
                <a:solidFill>
                  <a:schemeClr val="tx2">
                    <a:lumMod val="75000"/>
                  </a:schemeClr>
                </a:solidFill>
                <a:cs typeface="Arial" charset="0"/>
              </a:rPr>
              <a:t>career development</a:t>
            </a:r>
          </a:p>
          <a:p>
            <a:r>
              <a:rPr lang="en-US" sz="3200" dirty="0" smtClean="0">
                <a:cs typeface="Arial" charset="0"/>
              </a:rPr>
              <a:t>Improving understanding of and communications about </a:t>
            </a:r>
            <a:r>
              <a:rPr lang="en-US" sz="3200" b="1" dirty="0" smtClean="0">
                <a:solidFill>
                  <a:schemeClr val="tx2">
                    <a:lumMod val="75000"/>
                  </a:schemeClr>
                </a:solidFill>
                <a:cs typeface="Arial" charset="0"/>
              </a:rPr>
              <a:t>career progression</a:t>
            </a:r>
          </a:p>
          <a:p>
            <a:r>
              <a:rPr lang="en-US" dirty="0" smtClean="0">
                <a:cs typeface="Arial" charset="0"/>
              </a:rPr>
              <a:t>A </a:t>
            </a:r>
            <a:r>
              <a:rPr lang="en-US" dirty="0">
                <a:cs typeface="Arial" charset="0"/>
              </a:rPr>
              <a:t>structured, effective approach to </a:t>
            </a:r>
            <a:r>
              <a:rPr lang="en-US" dirty="0">
                <a:solidFill>
                  <a:schemeClr val="tx2">
                    <a:lumMod val="50000"/>
                  </a:schemeClr>
                </a:solidFill>
                <a:cs typeface="Arial" charset="0"/>
              </a:rPr>
              <a:t>career advising/mentoring</a:t>
            </a:r>
          </a:p>
          <a:p>
            <a:r>
              <a:rPr lang="en-US" sz="3200" dirty="0" smtClean="0">
                <a:cs typeface="Arial" charset="0"/>
              </a:rPr>
              <a:t>Faculty</a:t>
            </a:r>
            <a:r>
              <a:rPr lang="en-US" sz="3200" b="1" dirty="0" smtClean="0">
                <a:solidFill>
                  <a:srgbClr val="002060"/>
                </a:solidFill>
                <a:cs typeface="Arial" charset="0"/>
              </a:rPr>
              <a:t> </a:t>
            </a:r>
            <a:r>
              <a:rPr lang="en-US" sz="3200" b="1" dirty="0" smtClean="0">
                <a:solidFill>
                  <a:schemeClr val="tx2">
                    <a:lumMod val="75000"/>
                  </a:schemeClr>
                </a:solidFill>
                <a:cs typeface="Arial" charset="0"/>
              </a:rPr>
              <a:t>leadership development</a:t>
            </a:r>
          </a:p>
          <a:p>
            <a:endParaRPr lang="en-US" sz="3200"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tabLst>
                <a:tab pos="1036638" algn="l"/>
              </a:tabLst>
            </a:pPr>
            <a:r>
              <a:rPr lang="en-US" b="1" dirty="0" smtClean="0"/>
              <a:t>Faculty Career Development</a:t>
            </a:r>
            <a:endParaRPr lang="en-US" b="1" dirty="0"/>
          </a:p>
        </p:txBody>
      </p:sp>
      <p:sp>
        <p:nvSpPr>
          <p:cNvPr id="5" name="Content Placeholder 4"/>
          <p:cNvSpPr>
            <a:spLocks noGrp="1"/>
          </p:cNvSpPr>
          <p:nvPr>
            <p:ph idx="1"/>
          </p:nvPr>
        </p:nvSpPr>
        <p:spPr>
          <a:xfrm>
            <a:off x="457200" y="1158240"/>
            <a:ext cx="8229600" cy="5501640"/>
          </a:xfrm>
        </p:spPr>
        <p:txBody>
          <a:bodyPr/>
          <a:lstStyle/>
          <a:p>
            <a:pPr marL="0" indent="0">
              <a:buNone/>
            </a:pPr>
            <a:r>
              <a:rPr lang="en-US" dirty="0" smtClean="0"/>
              <a:t>Faculty </a:t>
            </a:r>
            <a:r>
              <a:rPr lang="en-US" dirty="0"/>
              <a:t>Development supports the academic careers </a:t>
            </a:r>
            <a:r>
              <a:rPr lang="en-US" dirty="0" smtClean="0"/>
              <a:t>of </a:t>
            </a:r>
            <a:r>
              <a:rPr lang="en-US" dirty="0"/>
              <a:t>our faculty through</a:t>
            </a:r>
          </a:p>
          <a:p>
            <a:pPr lvl="1"/>
            <a:r>
              <a:rPr lang="en-US" dirty="0"/>
              <a:t>Skill development </a:t>
            </a:r>
            <a:r>
              <a:rPr lang="en-US" dirty="0" smtClean="0"/>
              <a:t>workshops (teaching, research, conflict management, management/leadership development)</a:t>
            </a:r>
          </a:p>
          <a:p>
            <a:pPr lvl="2"/>
            <a:r>
              <a:rPr lang="en-US" dirty="0" smtClean="0"/>
              <a:t>Follow-up sessions to reinforce learning</a:t>
            </a:r>
            <a:endParaRPr lang="en-US" dirty="0"/>
          </a:p>
          <a:p>
            <a:pPr lvl="1"/>
            <a:r>
              <a:rPr lang="en-US" dirty="0"/>
              <a:t>Mentoring and Coaching</a:t>
            </a:r>
          </a:p>
          <a:p>
            <a:pPr lvl="1"/>
            <a:r>
              <a:rPr lang="en-US" dirty="0"/>
              <a:t>One on One </a:t>
            </a:r>
            <a:r>
              <a:rPr lang="en-US" dirty="0" smtClean="0"/>
              <a:t>consultation</a:t>
            </a:r>
          </a:p>
          <a:p>
            <a:pPr lvl="1"/>
            <a:r>
              <a:rPr lang="en-US" dirty="0" smtClean="0"/>
              <a:t>Level-specific leadership development</a:t>
            </a:r>
            <a:endParaRPr lang="en-US" dirty="0"/>
          </a:p>
          <a:p>
            <a:endParaRPr lang="en-US" dirty="0">
              <a:solidFill>
                <a:schemeClr val="tx2">
                  <a:lumMod val="50000"/>
                </a:schemeClr>
              </a:solidFill>
            </a:endParaRPr>
          </a:p>
        </p:txBody>
      </p:sp>
    </p:spTree>
    <p:extLst>
      <p:ext uri="{BB962C8B-B14F-4D97-AF65-F5344CB8AC3E}">
        <p14:creationId xmlns:p14="http://schemas.microsoft.com/office/powerpoint/2010/main" val="242847186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US" sz="4000" i="0" dirty="0" smtClean="0"/>
              <a:t>Career Progression/Advancement</a:t>
            </a:r>
          </a:p>
        </p:txBody>
      </p:sp>
      <p:sp>
        <p:nvSpPr>
          <p:cNvPr id="6147" name="Content Placeholder 2"/>
          <p:cNvSpPr>
            <a:spLocks noGrp="1"/>
          </p:cNvSpPr>
          <p:nvPr>
            <p:ph idx="1"/>
          </p:nvPr>
        </p:nvSpPr>
        <p:spPr bwMode="auto">
          <a:xfrm>
            <a:off x="514653" y="1463041"/>
            <a:ext cx="8354786" cy="4663123"/>
          </a:xfrm>
          <a:noFill/>
          <a:ln>
            <a:miter lim="800000"/>
            <a:headEnd/>
            <a:tailEnd/>
          </a:ln>
        </p:spPr>
        <p:txBody>
          <a:bodyPr vert="horz" wrap="square" lIns="91440" tIns="45720" rIns="91440" bIns="45720" numCol="1" anchor="t" anchorCtr="0" compatLnSpc="1">
            <a:prstTxWarp prst="textNoShape">
              <a:avLst/>
            </a:prstTxWarp>
          </a:bodyPr>
          <a:lstStyle/>
          <a:p>
            <a:pPr>
              <a:buFontTx/>
              <a:buNone/>
            </a:pPr>
            <a:r>
              <a:rPr lang="en-US" sz="2800" dirty="0" smtClean="0">
                <a:solidFill>
                  <a:srgbClr val="002060"/>
                </a:solidFill>
              </a:rPr>
              <a:t>One-Stop-Shopping Wiki site and mobile app</a:t>
            </a:r>
          </a:p>
          <a:p>
            <a:pPr marL="342900" lvl="1" indent="-342900">
              <a:buFontTx/>
              <a:buChar char="•"/>
            </a:pPr>
            <a:r>
              <a:rPr lang="en-US" sz="2800" dirty="0" smtClean="0">
                <a:solidFill>
                  <a:srgbClr val="002060"/>
                </a:solidFill>
              </a:rPr>
              <a:t>Promotional benchmarks</a:t>
            </a:r>
          </a:p>
          <a:p>
            <a:pPr marL="342900" lvl="1" indent="-342900">
              <a:buFontTx/>
              <a:buChar char="•"/>
            </a:pPr>
            <a:r>
              <a:rPr lang="en-US" sz="2800" dirty="0" smtClean="0">
                <a:solidFill>
                  <a:srgbClr val="002060"/>
                </a:solidFill>
              </a:rPr>
              <a:t>Inventory of skill development opportunities (career advancement, people management, </a:t>
            </a:r>
            <a:r>
              <a:rPr lang="en-US" dirty="0" smtClean="0">
                <a:solidFill>
                  <a:srgbClr val="002060"/>
                </a:solidFill>
              </a:rPr>
              <a:t>leadership, clinical </a:t>
            </a:r>
            <a:r>
              <a:rPr lang="en-US" dirty="0">
                <a:solidFill>
                  <a:srgbClr val="002060"/>
                </a:solidFill>
              </a:rPr>
              <a:t>teaching, publishing, grant writing, mentoring, </a:t>
            </a:r>
            <a:r>
              <a:rPr lang="en-US" dirty="0" smtClean="0">
                <a:solidFill>
                  <a:srgbClr val="002060"/>
                </a:solidFill>
              </a:rPr>
              <a:t>etc.) </a:t>
            </a:r>
            <a:endParaRPr lang="en-US" sz="2800" dirty="0" smtClean="0">
              <a:solidFill>
                <a:srgbClr val="002060"/>
              </a:solidFill>
            </a:endParaRPr>
          </a:p>
          <a:p>
            <a:pPr marL="857250" lvl="2" indent="-457200"/>
            <a:r>
              <a:rPr lang="en-US" sz="2800" dirty="0" smtClean="0">
                <a:solidFill>
                  <a:srgbClr val="002060"/>
                </a:solidFill>
              </a:rPr>
              <a:t>Multi-modal approach (videos, links to instructor led courses, leader panel workshops, on-line learning, etc.)</a:t>
            </a:r>
          </a:p>
          <a:p>
            <a:pPr marL="457200" lvl="1" indent="-457200"/>
            <a:r>
              <a:rPr lang="en-US" dirty="0" smtClean="0">
                <a:solidFill>
                  <a:srgbClr val="002060"/>
                </a:solidFill>
              </a:rPr>
              <a:t>Mentoring</a:t>
            </a:r>
          </a:p>
          <a:p>
            <a:pPr lvl="1">
              <a:buFontTx/>
              <a:buNone/>
            </a:pPr>
            <a:endParaRPr lang="en-US" sz="2800" dirty="0" smtClean="0">
              <a:solidFill>
                <a:srgbClr val="002060"/>
              </a:solidFill>
            </a:endParaRPr>
          </a:p>
          <a:p>
            <a:endParaRPr lang="en-US" sz="2800" dirty="0" smtClean="0">
              <a:solidFill>
                <a:srgbClr val="002060"/>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Accessing the Site</a:t>
            </a:r>
            <a:endParaRPr lang="en-US" dirty="0"/>
          </a:p>
        </p:txBody>
      </p:sp>
      <p:sp>
        <p:nvSpPr>
          <p:cNvPr id="4" name="Content Placeholder 3"/>
          <p:cNvSpPr>
            <a:spLocks noGrp="1"/>
          </p:cNvSpPr>
          <p:nvPr>
            <p:ph idx="1"/>
          </p:nvPr>
        </p:nvSpPr>
        <p:spPr/>
        <p:txBody>
          <a:bodyPr/>
          <a:lstStyle/>
          <a:p>
            <a:r>
              <a:rPr lang="en-US" dirty="0" smtClean="0"/>
              <a:t>Two ways to quickly access the site:</a:t>
            </a:r>
          </a:p>
          <a:p>
            <a:pPr marL="365760"/>
            <a:r>
              <a:rPr lang="en-US" dirty="0" smtClean="0">
                <a:hlinkClick r:id="rId2"/>
              </a:rPr>
              <a:t>https://wiki.umms.med.umich.edu/display/</a:t>
            </a:r>
          </a:p>
          <a:p>
            <a:pPr marL="365760" indent="0">
              <a:buNone/>
            </a:pPr>
            <a:r>
              <a:rPr lang="en-US" dirty="0" smtClean="0">
                <a:hlinkClick r:id="rId2"/>
              </a:rPr>
              <a:t>FAFD/</a:t>
            </a:r>
            <a:r>
              <a:rPr lang="en-US" dirty="0" err="1" smtClean="0">
                <a:hlinkClick r:id="rId2"/>
              </a:rPr>
              <a:t>Faculty+Career+Development</a:t>
            </a:r>
            <a:r>
              <a:rPr lang="en-US" dirty="0" smtClean="0"/>
              <a:t> </a:t>
            </a:r>
          </a:p>
          <a:p>
            <a:pPr>
              <a:buNone/>
            </a:pPr>
            <a:r>
              <a:rPr lang="en-US" dirty="0" smtClean="0"/>
              <a:t>Or</a:t>
            </a:r>
          </a:p>
          <a:p>
            <a:r>
              <a:rPr lang="en-US" dirty="0" smtClean="0"/>
              <a:t>Via Medical School home page in the yellow bar at the bottom of the page, “Faculty”</a:t>
            </a:r>
          </a:p>
          <a:p>
            <a:pPr marL="0" indent="0">
              <a:buNone/>
            </a:pPr>
            <a:r>
              <a:rPr lang="en-US" sz="2800" dirty="0" smtClean="0"/>
              <a:t>Contact Sonya Jacobs at sonyjaco@umich.edu</a:t>
            </a:r>
            <a:endParaRPr lang="en-US" sz="2800" dirty="0"/>
          </a:p>
        </p:txBody>
      </p:sp>
    </p:spTree>
  </p:cSld>
  <p:clrMapOvr>
    <a:masterClrMapping/>
  </p:clrMapOvr>
  <p:transition advTm="16109"/>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575" y="381000"/>
            <a:ext cx="8229600" cy="838200"/>
          </a:xfrm>
        </p:spPr>
        <p:txBody>
          <a:bodyPr>
            <a:normAutofit fontScale="90000"/>
          </a:bodyPr>
          <a:lstStyle/>
          <a:p>
            <a:r>
              <a:rPr lang="en-US" sz="3200" dirty="0" smtClean="0"/>
              <a:t>Faculty Development Web Portal Home Page </a:t>
            </a:r>
            <a:br>
              <a:rPr lang="en-US" sz="3200" dirty="0" smtClean="0"/>
            </a:br>
            <a:r>
              <a:rPr lang="en-US" sz="3200" dirty="0" smtClean="0">
                <a:solidFill>
                  <a:schemeClr val="accent2"/>
                </a:solidFill>
              </a:rPr>
              <a:t/>
            </a:r>
            <a:br>
              <a:rPr lang="en-US" sz="3200" dirty="0" smtClean="0">
                <a:solidFill>
                  <a:schemeClr val="accent2"/>
                </a:solidFill>
              </a:rPr>
            </a:br>
            <a:endParaRPr lang="en-US" sz="2800" dirty="0">
              <a:solidFill>
                <a:schemeClr val="accent2"/>
              </a:solidFill>
            </a:endParaRPr>
          </a:p>
        </p:txBody>
      </p:sp>
      <p:sp>
        <p:nvSpPr>
          <p:cNvPr id="11" name="TextBox 10"/>
          <p:cNvSpPr txBox="1"/>
          <p:nvPr/>
        </p:nvSpPr>
        <p:spPr>
          <a:xfrm>
            <a:off x="314328" y="5552396"/>
            <a:ext cx="7915275" cy="646331"/>
          </a:xfrm>
          <a:prstGeom prst="rect">
            <a:avLst/>
          </a:prstGeom>
          <a:solidFill>
            <a:schemeClr val="accent1"/>
          </a:solidFill>
        </p:spPr>
        <p:txBody>
          <a:bodyPr wrap="square" rtlCol="0">
            <a:spAutoFit/>
          </a:bodyPr>
          <a:lstStyle/>
          <a:p>
            <a:r>
              <a:rPr lang="en-US" dirty="0">
                <a:hlinkClick r:id="rId3"/>
              </a:rPr>
              <a:t>https://</a:t>
            </a:r>
            <a:r>
              <a:rPr lang="en-US" dirty="0" smtClean="0">
                <a:hlinkClick r:id="rId3"/>
              </a:rPr>
              <a:t>wiki.umms.med.umich.edu/display/FAFD/Faculty+Career+Development</a:t>
            </a:r>
            <a:endParaRPr lang="en-US" dirty="0" smtClean="0"/>
          </a:p>
          <a:p>
            <a:endParaRPr lang="en-US" dirty="0"/>
          </a:p>
        </p:txBody>
      </p:sp>
      <p:pic>
        <p:nvPicPr>
          <p:cNvPr id="23554"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14328" y="1219200"/>
            <a:ext cx="8077200" cy="397176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ransition advTm="15328"/>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Search by Track or Development Topic</a:t>
            </a:r>
            <a:endParaRPr lang="en-US" dirty="0"/>
          </a:p>
        </p:txBody>
      </p:sp>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0" y="1905006"/>
            <a:ext cx="5918200" cy="3704437"/>
          </a:xfrm>
        </p:spPr>
      </p:pic>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346834" y="914401"/>
            <a:ext cx="3797166" cy="5105400"/>
          </a:xfrm>
          <a:prstGeom prst="rect">
            <a:avLst/>
          </a:prstGeom>
        </p:spPr>
      </p:pic>
    </p:spTree>
  </p:cSld>
  <p:clrMapOvr>
    <a:masterClrMapping/>
  </p:clrMapOvr>
  <p:transition advTm="15375"/>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7.0&quot;&gt;&lt;object type=&quot;1&quot; unique_id=&quot;10001&quot;&gt;&lt;object type=&quot;2&quot; unique_id=&quot;10002&quot;&gt;&lt;object type=&quot;3&quot; unique_id=&quot;10003&quot;&gt;&lt;property id=&quot;20148&quot; value=&quot;5&quot;/&gt;&lt;property id=&quot;20300&quot; value=&quot;Slide 1 - &amp;quot;Faculty Development&amp;quot;&quot;/&gt;&lt;property id=&quot;20307&quot; value=&quot;257&quot;/&gt;&lt;/object&gt;&lt;object type=&quot;3&quot; unique_id=&quot;10004&quot;&gt;&lt;property id=&quot;20148&quot; value=&quot;5&quot;/&gt;&lt;property id=&quot;20300&quot; value=&quot;Slide 3 - &amp;quot;Faculty Development&amp;quot;&quot;/&gt;&lt;property id=&quot;20307&quot; value=&quot;264&quot;/&gt;&lt;/object&gt;&lt;object type=&quot;3&quot; unique_id=&quot;10005&quot;&gt;&lt;property id=&quot;20148&quot; value=&quot;5&quot;/&gt;&lt;property id=&quot;20300&quot; value=&quot;Slide 4 - &amp;quot;Faculty Development Web Portal Home Page &amp;#x0D;&amp;#x0A;&amp;#x0D;&amp;#x0A;https://wiki.umms.med.umich.edu/display/FAFD/&amp;#x0D;&amp;#x0A;Faculty+Career+Development&quot;/&gt;&lt;property id=&quot;20307&quot; value=&quot;258&quot;/&gt;&lt;/object&gt;&lt;object type=&quot;3&quot; unique_id=&quot;10006&quot;&gt;&lt;property id=&quot;20148&quot; value=&quot;5&quot;/&gt;&lt;property id=&quot;20300&quot; value=&quot;Slide 5 - &amp;quot;Search by Track or Development Topic&amp;quot;&quot;/&gt;&lt;property id=&quot;20307&quot; value=&quot;259&quot;/&gt;&lt;/object&gt;&lt;object type=&quot;3&quot; unique_id=&quot;10007&quot;&gt;&lt;property id=&quot;20148&quot; value=&quot;5&quot;/&gt;&lt;property id=&quot;20300&quot; value=&quot;Slide 6 - &amp;quot;Accessing the Site&amp;quot;&quot;/&gt;&lt;property id=&quot;20307&quot; value=&quot;260&quot;/&gt;&lt;/object&gt;&lt;object type=&quot;3&quot; unique_id=&quot;10008&quot;&gt;&lt;property id=&quot;20148&quot; value=&quot;5&quot;/&gt;&lt;property id=&quot;20300&quot; value=&quot;Slide 7&quot;/&gt;&lt;property id=&quot;20307&quot; value=&quot;261&quot;/&gt;&lt;/object&gt;&lt;object type=&quot;3&quot; unique_id=&quot;10033&quot;&gt;&lt;property id=&quot;20148&quot; value=&quot;5&quot;/&gt;&lt;property id=&quot;20300&quot; value=&quot;Slide 2 - &amp;quot;Faculty Development&amp;quot;&quot;/&gt;&lt;property id=&quot;20307&quot; value=&quot;265&quot;/&gt;&lt;/object&gt;&lt;/object&gt;&lt;object type=&quot;8&quot; unique_id=&quot;10016&quot;&gt;&lt;/object&gt;&lt;/object&gt;&lt;/database&gt;"/>
  <p:tag name="SECTOMILLISECCONVERTED" val="1"/>
</p:tagLst>
</file>

<file path=ppt/theme/theme1.xml><?xml version="1.0" encoding="utf-8"?>
<a:theme xmlns:a="http://schemas.openxmlformats.org/drawingml/2006/main" name="Template-11yellow lined">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12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template 11 background</Template>
  <TotalTime>704</TotalTime>
  <Words>1188</Words>
  <Application>Microsoft Office PowerPoint</Application>
  <PresentationFormat>On-screen Show (4:3)</PresentationFormat>
  <Paragraphs>163</Paragraphs>
  <Slides>23</Slides>
  <Notes>10</Notes>
  <HiddenSlides>0</HiddenSlides>
  <MMClips>0</MMClips>
  <ScaleCrop>false</ScaleCrop>
  <HeadingPairs>
    <vt:vector size="4" baseType="variant">
      <vt:variant>
        <vt:lpstr>Theme</vt:lpstr>
      </vt:variant>
      <vt:variant>
        <vt:i4>2</vt:i4>
      </vt:variant>
      <vt:variant>
        <vt:lpstr>Slide Titles</vt:lpstr>
      </vt:variant>
      <vt:variant>
        <vt:i4>23</vt:i4>
      </vt:variant>
    </vt:vector>
  </HeadingPairs>
  <TitlesOfParts>
    <vt:vector size="25" baseType="lpstr">
      <vt:lpstr>Template-11yellow lined</vt:lpstr>
      <vt:lpstr>12_Custom Design</vt:lpstr>
      <vt:lpstr>Medical School Faculty Career Development : Supporting Faculty Achievement and Enhancing the Michigan Experience</vt:lpstr>
      <vt:lpstr>Objectives</vt:lpstr>
      <vt:lpstr>Overarching Goals</vt:lpstr>
      <vt:lpstr>Areas of Focus</vt:lpstr>
      <vt:lpstr>Faculty Career Development</vt:lpstr>
      <vt:lpstr>Career Progression/Advancement</vt:lpstr>
      <vt:lpstr>Accessing the Site</vt:lpstr>
      <vt:lpstr>Faculty Development Web Portal Home Page   </vt:lpstr>
      <vt:lpstr>Search by Track or Development Topic</vt:lpstr>
      <vt:lpstr>Skill Development Opportunities</vt:lpstr>
      <vt:lpstr>Skill Development Workshops</vt:lpstr>
      <vt:lpstr>Skill Development </vt:lpstr>
      <vt:lpstr>Upcoming Offerings</vt:lpstr>
      <vt:lpstr>Crucial Confrontations</vt:lpstr>
      <vt:lpstr>Leadership Development</vt:lpstr>
      <vt:lpstr>Leadership Development</vt:lpstr>
      <vt:lpstr>Essential Skills for Successful Leadership</vt:lpstr>
      <vt:lpstr>Masters Series Leadership Program</vt:lpstr>
      <vt:lpstr>Linkage Leadership Institute </vt:lpstr>
      <vt:lpstr>Career Advising and Mentoring</vt:lpstr>
      <vt:lpstr>Mentoring and Coaching </vt:lpstr>
      <vt:lpstr>Career Advising/Mentoring Areas of Expertise</vt:lpstr>
      <vt:lpstr>Questions</vt:lpstr>
    </vt:vector>
  </TitlesOfParts>
  <Company>University of Michigan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edaniels</dc:creator>
  <cp:lastModifiedBy>Sonya Jacobs</cp:lastModifiedBy>
  <cp:revision>33</cp:revision>
  <cp:lastPrinted>2012-10-25T15:32:24Z</cp:lastPrinted>
  <dcterms:created xsi:type="dcterms:W3CDTF">2012-09-20T13:21:47Z</dcterms:created>
  <dcterms:modified xsi:type="dcterms:W3CDTF">2013-10-22T14:17:04Z</dcterms:modified>
</cp:coreProperties>
</file>