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6" r:id="rId1"/>
  </p:sldMasterIdLst>
  <p:sldIdLst>
    <p:sldId id="259" r:id="rId2"/>
    <p:sldId id="258" r:id="rId3"/>
    <p:sldId id="281" r:id="rId4"/>
    <p:sldId id="282" r:id="rId5"/>
    <p:sldId id="283" r:id="rId6"/>
    <p:sldId id="257" r:id="rId7"/>
    <p:sldId id="280" r:id="rId8"/>
    <p:sldId id="261" r:id="rId9"/>
    <p:sldId id="263" r:id="rId10"/>
    <p:sldId id="262" r:id="rId11"/>
    <p:sldId id="265" r:id="rId12"/>
    <p:sldId id="264" r:id="rId13"/>
    <p:sldId id="266" r:id="rId14"/>
    <p:sldId id="267" r:id="rId15"/>
    <p:sldId id="268" r:id="rId16"/>
    <p:sldId id="260" r:id="rId17"/>
    <p:sldId id="270" r:id="rId18"/>
    <p:sldId id="269" r:id="rId19"/>
    <p:sldId id="271" r:id="rId20"/>
    <p:sldId id="272" r:id="rId21"/>
    <p:sldId id="273" r:id="rId22"/>
    <p:sldId id="274" r:id="rId23"/>
    <p:sldId id="275" r:id="rId24"/>
    <p:sldId id="279" r:id="rId25"/>
    <p:sldId id="276" r:id="rId26"/>
    <p:sldId id="284" r:id="rId27"/>
    <p:sldId id="286" r:id="rId28"/>
    <p:sldId id="277" r:id="rId29"/>
    <p:sldId id="278" r:id="rId30"/>
    <p:sldId id="285"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6" autoAdjust="0"/>
    <p:restoredTop sz="94718" autoAdjust="0"/>
  </p:normalViewPr>
  <p:slideViewPr>
    <p:cSldViewPr snapToGrid="0" snapToObjects="1">
      <p:cViewPr varScale="1">
        <p:scale>
          <a:sx n="111" d="100"/>
          <a:sy n="111" d="100"/>
        </p:scale>
        <p:origin x="-259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2D7898-59D6-064F-B56E-08A746A206F3}" type="datetimeFigureOut">
              <a:rPr lang="en-US" smtClean="0"/>
              <a:t>10/24/13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0DF60-519D-0447-BBB7-0B68F0984185}" type="slidenum">
              <a:rPr lang="en-US" smtClean="0"/>
              <a:t>‹#›</a:t>
            </a:fld>
            <a:endParaRPr lang="en-US"/>
          </a:p>
        </p:txBody>
      </p:sp>
    </p:spTree>
    <p:extLst>
      <p:ext uri="{BB962C8B-B14F-4D97-AF65-F5344CB8AC3E}">
        <p14:creationId xmlns:p14="http://schemas.microsoft.com/office/powerpoint/2010/main" val="1443274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2D7898-59D6-064F-B56E-08A746A206F3}" type="datetimeFigureOut">
              <a:rPr lang="en-US" smtClean="0"/>
              <a:t>10/24/13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0DF60-519D-0447-BBB7-0B68F0984185}" type="slidenum">
              <a:rPr lang="en-US" smtClean="0"/>
              <a:t>‹#›</a:t>
            </a:fld>
            <a:endParaRPr lang="en-US"/>
          </a:p>
        </p:txBody>
      </p:sp>
    </p:spTree>
    <p:extLst>
      <p:ext uri="{BB962C8B-B14F-4D97-AF65-F5344CB8AC3E}">
        <p14:creationId xmlns:p14="http://schemas.microsoft.com/office/powerpoint/2010/main" val="3348821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2D7898-59D6-064F-B56E-08A746A206F3}" type="datetimeFigureOut">
              <a:rPr lang="en-US" smtClean="0"/>
              <a:t>10/24/13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0DF60-519D-0447-BBB7-0B68F0984185}" type="slidenum">
              <a:rPr lang="en-US" smtClean="0"/>
              <a:t>‹#›</a:t>
            </a:fld>
            <a:endParaRPr lang="en-US"/>
          </a:p>
        </p:txBody>
      </p:sp>
    </p:spTree>
    <p:extLst>
      <p:ext uri="{BB962C8B-B14F-4D97-AF65-F5344CB8AC3E}">
        <p14:creationId xmlns:p14="http://schemas.microsoft.com/office/powerpoint/2010/main" val="1692593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32D7898-59D6-064F-B56E-08A746A206F3}" type="datetimeFigureOut">
              <a:rPr lang="en-US" smtClean="0"/>
              <a:t>10/24/13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0DF60-519D-0447-BBB7-0B68F0984185}"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332D7898-59D6-064F-B56E-08A746A206F3}" type="datetimeFigureOut">
              <a:rPr lang="en-US" smtClean="0"/>
              <a:t>10/24/13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0DF60-519D-0447-BBB7-0B68F0984185}"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2D7898-59D6-064F-B56E-08A746A206F3}" type="datetimeFigureOut">
              <a:rPr lang="en-US" smtClean="0"/>
              <a:t>10/24/13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0DF60-519D-0447-BBB7-0B68F0984185}" type="slidenum">
              <a:rPr lang="en-US" smtClean="0"/>
              <a:t>‹#›</a:t>
            </a:fld>
            <a:endParaRPr lang="en-US"/>
          </a:p>
        </p:txBody>
      </p:sp>
    </p:spTree>
    <p:extLst>
      <p:ext uri="{BB962C8B-B14F-4D97-AF65-F5344CB8AC3E}">
        <p14:creationId xmlns:p14="http://schemas.microsoft.com/office/powerpoint/2010/main" val="2959446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2D7898-59D6-064F-B56E-08A746A206F3}" type="datetimeFigureOut">
              <a:rPr lang="en-US" smtClean="0"/>
              <a:t>10/24/13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0DF60-519D-0447-BBB7-0B68F0984185}" type="slidenum">
              <a:rPr lang="en-US" smtClean="0"/>
              <a:t>‹#›</a:t>
            </a:fld>
            <a:endParaRPr lang="en-US"/>
          </a:p>
        </p:txBody>
      </p:sp>
    </p:spTree>
    <p:extLst>
      <p:ext uri="{BB962C8B-B14F-4D97-AF65-F5344CB8AC3E}">
        <p14:creationId xmlns:p14="http://schemas.microsoft.com/office/powerpoint/2010/main" val="375903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2D7898-59D6-064F-B56E-08A746A206F3}" type="datetimeFigureOut">
              <a:rPr lang="en-US" smtClean="0"/>
              <a:t>10/24/13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0DF60-519D-0447-BBB7-0B68F0984185}" type="slidenum">
              <a:rPr lang="en-US" smtClean="0"/>
              <a:t>‹#›</a:t>
            </a:fld>
            <a:endParaRPr lang="en-US"/>
          </a:p>
        </p:txBody>
      </p:sp>
    </p:spTree>
    <p:extLst>
      <p:ext uri="{BB962C8B-B14F-4D97-AF65-F5344CB8AC3E}">
        <p14:creationId xmlns:p14="http://schemas.microsoft.com/office/powerpoint/2010/main" val="1388776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2D7898-59D6-064F-B56E-08A746A206F3}" type="datetimeFigureOut">
              <a:rPr lang="en-US" smtClean="0"/>
              <a:t>10/24/13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B0DF60-519D-0447-BBB7-0B68F0984185}" type="slidenum">
              <a:rPr lang="en-US" smtClean="0"/>
              <a:t>‹#›</a:t>
            </a:fld>
            <a:endParaRPr lang="en-US"/>
          </a:p>
        </p:txBody>
      </p:sp>
    </p:spTree>
    <p:extLst>
      <p:ext uri="{BB962C8B-B14F-4D97-AF65-F5344CB8AC3E}">
        <p14:creationId xmlns:p14="http://schemas.microsoft.com/office/powerpoint/2010/main" val="2618836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2D7898-59D6-064F-B56E-08A746A206F3}" type="datetimeFigureOut">
              <a:rPr lang="en-US" smtClean="0"/>
              <a:t>10/24/13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B0DF60-519D-0447-BBB7-0B68F0984185}" type="slidenum">
              <a:rPr lang="en-US" smtClean="0"/>
              <a:t>‹#›</a:t>
            </a:fld>
            <a:endParaRPr lang="en-US"/>
          </a:p>
        </p:txBody>
      </p:sp>
    </p:spTree>
    <p:extLst>
      <p:ext uri="{BB962C8B-B14F-4D97-AF65-F5344CB8AC3E}">
        <p14:creationId xmlns:p14="http://schemas.microsoft.com/office/powerpoint/2010/main" val="3850671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2D7898-59D6-064F-B56E-08A746A206F3}" type="datetimeFigureOut">
              <a:rPr lang="en-US" smtClean="0"/>
              <a:t>10/24/13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B0DF60-519D-0447-BBB7-0B68F0984185}" type="slidenum">
              <a:rPr lang="en-US" smtClean="0"/>
              <a:t>‹#›</a:t>
            </a:fld>
            <a:endParaRPr lang="en-US"/>
          </a:p>
        </p:txBody>
      </p:sp>
    </p:spTree>
    <p:extLst>
      <p:ext uri="{BB962C8B-B14F-4D97-AF65-F5344CB8AC3E}">
        <p14:creationId xmlns:p14="http://schemas.microsoft.com/office/powerpoint/2010/main" val="977896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2D7898-59D6-064F-B56E-08A746A206F3}" type="datetimeFigureOut">
              <a:rPr lang="en-US" smtClean="0"/>
              <a:t>10/24/13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0DF60-519D-0447-BBB7-0B68F0984185}" type="slidenum">
              <a:rPr lang="en-US" smtClean="0"/>
              <a:t>‹#›</a:t>
            </a:fld>
            <a:endParaRPr lang="en-US"/>
          </a:p>
        </p:txBody>
      </p:sp>
    </p:spTree>
    <p:extLst>
      <p:ext uri="{BB962C8B-B14F-4D97-AF65-F5344CB8AC3E}">
        <p14:creationId xmlns:p14="http://schemas.microsoft.com/office/powerpoint/2010/main" val="1913902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2D7898-59D6-064F-B56E-08A746A206F3}" type="datetimeFigureOut">
              <a:rPr lang="en-US" smtClean="0"/>
              <a:t>10/24/13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0DF60-519D-0447-BBB7-0B68F0984185}" type="slidenum">
              <a:rPr lang="en-US" smtClean="0"/>
              <a:t>‹#›</a:t>
            </a:fld>
            <a:endParaRPr lang="en-US"/>
          </a:p>
        </p:txBody>
      </p:sp>
    </p:spTree>
    <p:extLst>
      <p:ext uri="{BB962C8B-B14F-4D97-AF65-F5344CB8AC3E}">
        <p14:creationId xmlns:p14="http://schemas.microsoft.com/office/powerpoint/2010/main" val="26952193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2D7898-59D6-064F-B56E-08A746A206F3}" type="datetimeFigureOut">
              <a:rPr lang="en-US" smtClean="0"/>
              <a:t>10/24/13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B0DF60-519D-0447-BBB7-0B68F0984185}" type="slidenum">
              <a:rPr lang="en-US" smtClean="0"/>
              <a:t>‹#›</a:t>
            </a:fld>
            <a:endParaRPr lang="en-US"/>
          </a:p>
        </p:txBody>
      </p:sp>
    </p:spTree>
    <p:extLst>
      <p:ext uri="{BB962C8B-B14F-4D97-AF65-F5344CB8AC3E}">
        <p14:creationId xmlns:p14="http://schemas.microsoft.com/office/powerpoint/2010/main" val="2504681535"/>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a:t>New Medical School and UMHS Logos for Pathology</a:t>
            </a:r>
          </a:p>
        </p:txBody>
      </p:sp>
      <p:sp>
        <p:nvSpPr>
          <p:cNvPr id="4" name="Subtitle 3"/>
          <p:cNvSpPr>
            <a:spLocks noGrp="1"/>
          </p:cNvSpPr>
          <p:nvPr>
            <p:ph type="subTitle" idx="1"/>
          </p:nvPr>
        </p:nvSpPr>
        <p:spPr/>
        <p:txBody>
          <a:bodyPr/>
          <a:lstStyle/>
          <a:p>
            <a:pPr algn="l"/>
            <a:r>
              <a:rPr lang="en-US" dirty="0" smtClean="0"/>
              <a:t>Elizabeth Walker</a:t>
            </a:r>
            <a:endParaRPr lang="en-US" dirty="0"/>
          </a:p>
        </p:txBody>
      </p:sp>
    </p:spTree>
    <p:extLst>
      <p:ext uri="{BB962C8B-B14F-4D97-AF65-F5344CB8AC3E}">
        <p14:creationId xmlns:p14="http://schemas.microsoft.com/office/powerpoint/2010/main" val="2425614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 – Stationery (Formal)</a:t>
            </a:r>
            <a:endParaRPr lang="en-US" dirty="0"/>
          </a:p>
        </p:txBody>
      </p:sp>
      <p:pic>
        <p:nvPicPr>
          <p:cNvPr id="11" name="Content Placeholder 10" descr="signature-stationery-white.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80698" r="-383" b="-46204"/>
          <a:stretch/>
        </p:blipFill>
        <p:spPr/>
      </p:pic>
      <p:sp>
        <p:nvSpPr>
          <p:cNvPr id="5" name="Text Placeholder 4"/>
          <p:cNvSpPr>
            <a:spLocks noGrp="1"/>
          </p:cNvSpPr>
          <p:nvPr>
            <p:ph sz="half" idx="13"/>
          </p:nvPr>
        </p:nvSpPr>
        <p:spPr/>
        <p:txBody>
          <a:bodyPr/>
          <a:lstStyle/>
          <a:p>
            <a:pPr marL="0" indent="0">
              <a:buNone/>
            </a:pPr>
            <a:r>
              <a:rPr lang="en-US" sz="2400" b="1" dirty="0" smtClean="0"/>
              <a:t>Med School</a:t>
            </a:r>
            <a:r>
              <a:rPr lang="en-US" dirty="0" smtClean="0"/>
              <a:t>	</a:t>
            </a:r>
          </a:p>
          <a:p>
            <a:pPr marL="0" indent="0">
              <a:buNone/>
            </a:pPr>
            <a:endParaRPr lang="en-US" dirty="0"/>
          </a:p>
        </p:txBody>
      </p:sp>
      <p:sp>
        <p:nvSpPr>
          <p:cNvPr id="12" name="TextBox 11"/>
          <p:cNvSpPr txBox="1"/>
          <p:nvPr/>
        </p:nvSpPr>
        <p:spPr>
          <a:xfrm>
            <a:off x="871986" y="1966678"/>
            <a:ext cx="990325" cy="461665"/>
          </a:xfrm>
          <a:prstGeom prst="rect">
            <a:avLst/>
          </a:prstGeom>
          <a:noFill/>
        </p:spPr>
        <p:txBody>
          <a:bodyPr wrap="none" rtlCol="0">
            <a:spAutoFit/>
          </a:bodyPr>
          <a:lstStyle/>
          <a:p>
            <a:r>
              <a:rPr lang="en-US" sz="2400" b="1" dirty="0" smtClean="0"/>
              <a:t>UMHS</a:t>
            </a:r>
            <a:endParaRPr lang="en-US" sz="2400" b="1" dirty="0"/>
          </a:p>
        </p:txBody>
      </p:sp>
      <p:pic>
        <p:nvPicPr>
          <p:cNvPr id="13" name="Picture 12" descr="signature-stationery-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986" y="4558368"/>
            <a:ext cx="7285511" cy="874261"/>
          </a:xfrm>
          <a:prstGeom prst="rect">
            <a:avLst/>
          </a:prstGeom>
        </p:spPr>
      </p:pic>
    </p:spTree>
    <p:extLst>
      <p:ext uri="{BB962C8B-B14F-4D97-AF65-F5344CB8AC3E}">
        <p14:creationId xmlns:p14="http://schemas.microsoft.com/office/powerpoint/2010/main" val="2548542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 Marketing</a:t>
            </a:r>
            <a:endParaRPr lang="en-US" dirty="0"/>
          </a:p>
        </p:txBody>
      </p:sp>
      <p:sp>
        <p:nvSpPr>
          <p:cNvPr id="3" name="Content Placeholder 2"/>
          <p:cNvSpPr>
            <a:spLocks noGrp="1"/>
          </p:cNvSpPr>
          <p:nvPr>
            <p:ph idx="1"/>
          </p:nvPr>
        </p:nvSpPr>
        <p:spPr/>
        <p:txBody>
          <a:bodyPr/>
          <a:lstStyle/>
          <a:p>
            <a:pPr marL="0" indent="0">
              <a:buNone/>
            </a:pPr>
            <a:r>
              <a:rPr lang="en-US" dirty="0" smtClean="0"/>
              <a:t>This logo features a large unit name in a heavier weight font than the Stationery (Formal) logo, with a secondary line providing the branding in the form of the University of Michigan Health System (or, the Medical School, the University of Michigan) set in the Victors font. Appropriate for all internal and external communications including </a:t>
            </a:r>
            <a:r>
              <a:rPr lang="en-US" dirty="0" err="1" smtClean="0"/>
              <a:t>PowerPoints</a:t>
            </a:r>
            <a:r>
              <a:rPr lang="en-US" dirty="0" smtClean="0"/>
              <a:t> and web pages.</a:t>
            </a:r>
            <a:endParaRPr lang="en-US" dirty="0"/>
          </a:p>
        </p:txBody>
      </p:sp>
    </p:spTree>
    <p:extLst>
      <p:ext uri="{BB962C8B-B14F-4D97-AF65-F5344CB8AC3E}">
        <p14:creationId xmlns:p14="http://schemas.microsoft.com/office/powerpoint/2010/main" val="3413493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#2 - Marketing</a:t>
            </a:r>
            <a:endParaRPr lang="en-US" dirty="0"/>
          </a:p>
        </p:txBody>
      </p:sp>
      <p:sp>
        <p:nvSpPr>
          <p:cNvPr id="5" name="Content Placeholder 4"/>
          <p:cNvSpPr txBox="1">
            <a:spLocks noGrp="1"/>
          </p:cNvSpPr>
          <p:nvPr>
            <p:ph sz="half" idx="1"/>
          </p:nvPr>
        </p:nvSpPr>
        <p:spPr>
          <a:xfrm>
            <a:off x="779462" y="1828801"/>
            <a:ext cx="994233" cy="904863"/>
          </a:xfrm>
          <a:prstGeom prst="rect">
            <a:avLst/>
          </a:prstGeom>
          <a:noFill/>
        </p:spPr>
        <p:txBody>
          <a:bodyPr wrap="none" rtlCol="0">
            <a:spAutoFit/>
          </a:bodyPr>
          <a:lstStyle/>
          <a:p>
            <a:pPr marL="0" indent="0">
              <a:buNone/>
            </a:pPr>
            <a:r>
              <a:rPr lang="en-US" sz="2400" b="1" dirty="0" smtClean="0">
                <a:solidFill>
                  <a:srgbClr val="FFFFFF"/>
                </a:solidFill>
              </a:rPr>
              <a:t>UMHS</a:t>
            </a:r>
          </a:p>
          <a:p>
            <a:pPr marL="0" indent="0">
              <a:buNone/>
            </a:pPr>
            <a:endParaRPr lang="en-US" sz="2400" b="1" dirty="0">
              <a:solidFill>
                <a:schemeClr val="bg1"/>
              </a:solidFill>
            </a:endParaRPr>
          </a:p>
        </p:txBody>
      </p:sp>
      <p:sp>
        <p:nvSpPr>
          <p:cNvPr id="4" name="Content Placeholder 3"/>
          <p:cNvSpPr>
            <a:spLocks noGrp="1"/>
          </p:cNvSpPr>
          <p:nvPr>
            <p:ph sz="half" idx="13"/>
          </p:nvPr>
        </p:nvSpPr>
        <p:spPr/>
        <p:txBody>
          <a:bodyPr/>
          <a:lstStyle/>
          <a:p>
            <a:pPr marL="0" indent="0">
              <a:buNone/>
            </a:pPr>
            <a:r>
              <a:rPr lang="en-US" sz="2400" b="1" dirty="0"/>
              <a:t>Med </a:t>
            </a:r>
            <a:r>
              <a:rPr lang="en-US" sz="2400" b="1" dirty="0" smtClean="0"/>
              <a:t>School</a:t>
            </a:r>
          </a:p>
          <a:p>
            <a:pPr marL="0" indent="0">
              <a:buNone/>
            </a:pPr>
            <a:endParaRPr lang="en-US" dirty="0"/>
          </a:p>
        </p:txBody>
      </p:sp>
      <p:pic>
        <p:nvPicPr>
          <p:cNvPr id="6" name="Picture 5" descr="signature-marketing-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166" y="4530555"/>
            <a:ext cx="7340628" cy="623953"/>
          </a:xfrm>
          <a:prstGeom prst="rect">
            <a:avLst/>
          </a:prstGeom>
        </p:spPr>
      </p:pic>
      <p:pic>
        <p:nvPicPr>
          <p:cNvPr id="7" name="Picture 6" descr="signature-marketing-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166" y="2429345"/>
            <a:ext cx="7433159" cy="639252"/>
          </a:xfrm>
          <a:prstGeom prst="rect">
            <a:avLst/>
          </a:prstGeom>
        </p:spPr>
      </p:pic>
    </p:spTree>
    <p:extLst>
      <p:ext uri="{BB962C8B-B14F-4D97-AF65-F5344CB8AC3E}">
        <p14:creationId xmlns:p14="http://schemas.microsoft.com/office/powerpoint/2010/main" val="1828564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 Informal</a:t>
            </a:r>
            <a:endParaRPr lang="en-US" dirty="0"/>
          </a:p>
        </p:txBody>
      </p:sp>
      <p:sp>
        <p:nvSpPr>
          <p:cNvPr id="3" name="Content Placeholder 2"/>
          <p:cNvSpPr>
            <a:spLocks noGrp="1"/>
          </p:cNvSpPr>
          <p:nvPr>
            <p:ph idx="1"/>
          </p:nvPr>
        </p:nvSpPr>
        <p:spPr/>
        <p:txBody>
          <a:bodyPr/>
          <a:lstStyle/>
          <a:p>
            <a:pPr marL="0" indent="0">
              <a:buNone/>
            </a:pPr>
            <a:r>
              <a:rPr lang="en-US" dirty="0" smtClean="0"/>
              <a:t>As the title suggests, this logo is intended for informal representation of a unit. This is appropriate for all internal communications and limited external communications, including posters, </a:t>
            </a:r>
            <a:r>
              <a:rPr lang="en-US" dirty="0" err="1" smtClean="0"/>
              <a:t>PowerPoints</a:t>
            </a:r>
            <a:r>
              <a:rPr lang="en-US" dirty="0" smtClean="0"/>
              <a:t> and swag.</a:t>
            </a:r>
            <a:endParaRPr lang="en-US" dirty="0"/>
          </a:p>
        </p:txBody>
      </p:sp>
    </p:spTree>
    <p:extLst>
      <p:ext uri="{BB962C8B-B14F-4D97-AF65-F5344CB8AC3E}">
        <p14:creationId xmlns:p14="http://schemas.microsoft.com/office/powerpoint/2010/main" val="3639672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 Informal</a:t>
            </a:r>
            <a:endParaRPr lang="en-US" dirty="0"/>
          </a:p>
        </p:txBody>
      </p:sp>
      <p:sp>
        <p:nvSpPr>
          <p:cNvPr id="3" name="Content Placeholder 2"/>
          <p:cNvSpPr>
            <a:spLocks noGrp="1"/>
          </p:cNvSpPr>
          <p:nvPr>
            <p:ph sz="half" idx="1"/>
          </p:nvPr>
        </p:nvSpPr>
        <p:spPr/>
        <p:txBody>
          <a:bodyPr/>
          <a:lstStyle/>
          <a:p>
            <a:pPr marL="0" indent="0">
              <a:buNone/>
            </a:pPr>
            <a:r>
              <a:rPr lang="en-US" b="1" dirty="0" smtClean="0"/>
              <a:t>UMHS</a:t>
            </a:r>
          </a:p>
          <a:p>
            <a:pPr marL="0" indent="0">
              <a:buNone/>
            </a:pPr>
            <a:endParaRPr lang="en-US" b="1" dirty="0" smtClean="0"/>
          </a:p>
          <a:p>
            <a:pPr marL="0" indent="0">
              <a:buNone/>
            </a:pPr>
            <a:endParaRPr lang="en-US" dirty="0"/>
          </a:p>
        </p:txBody>
      </p:sp>
      <p:sp>
        <p:nvSpPr>
          <p:cNvPr id="8" name="Content Placeholder 7"/>
          <p:cNvSpPr>
            <a:spLocks noGrp="1"/>
          </p:cNvSpPr>
          <p:nvPr>
            <p:ph sz="half" idx="13"/>
          </p:nvPr>
        </p:nvSpPr>
        <p:spPr/>
        <p:txBody>
          <a:bodyPr/>
          <a:lstStyle/>
          <a:p>
            <a:pPr marL="0" indent="0">
              <a:buNone/>
            </a:pPr>
            <a:r>
              <a:rPr lang="en-US" b="1" dirty="0"/>
              <a:t>Med </a:t>
            </a:r>
            <a:r>
              <a:rPr lang="en-US" b="1" dirty="0" smtClean="0"/>
              <a:t>School</a:t>
            </a:r>
          </a:p>
          <a:p>
            <a:pPr marL="0" indent="0">
              <a:buNone/>
            </a:pPr>
            <a:endParaRPr lang="en-US" dirty="0"/>
          </a:p>
        </p:txBody>
      </p:sp>
      <p:pic>
        <p:nvPicPr>
          <p:cNvPr id="9" name="Picture 8" descr="signature-informal-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493" y="2329971"/>
            <a:ext cx="7260108" cy="660669"/>
          </a:xfrm>
          <a:prstGeom prst="rect">
            <a:avLst/>
          </a:prstGeom>
        </p:spPr>
      </p:pic>
      <p:pic>
        <p:nvPicPr>
          <p:cNvPr id="10" name="Picture 9" descr="signature-informal-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623" y="4545667"/>
            <a:ext cx="7301819" cy="664465"/>
          </a:xfrm>
          <a:prstGeom prst="rect">
            <a:avLst/>
          </a:prstGeom>
        </p:spPr>
      </p:pic>
    </p:spTree>
    <p:extLst>
      <p:ext uri="{BB962C8B-B14F-4D97-AF65-F5344CB8AC3E}">
        <p14:creationId xmlns:p14="http://schemas.microsoft.com/office/powerpoint/2010/main" val="269200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 Vertical</a:t>
            </a:r>
            <a:endParaRPr lang="en-US" dirty="0"/>
          </a:p>
        </p:txBody>
      </p:sp>
      <p:sp>
        <p:nvSpPr>
          <p:cNvPr id="3" name="Content Placeholder 2"/>
          <p:cNvSpPr>
            <a:spLocks noGrp="1"/>
          </p:cNvSpPr>
          <p:nvPr>
            <p:ph idx="1"/>
          </p:nvPr>
        </p:nvSpPr>
        <p:spPr/>
        <p:txBody>
          <a:bodyPr/>
          <a:lstStyle/>
          <a:p>
            <a:pPr marL="0" indent="0">
              <a:buNone/>
            </a:pPr>
            <a:r>
              <a:rPr lang="en-US" dirty="0" smtClean="0"/>
              <a:t>This logo should be used in settings in which there is limited space and the horizontal would not be legible. It can also be used for business cards, print collateral, </a:t>
            </a:r>
            <a:r>
              <a:rPr lang="en-US" dirty="0" err="1" smtClean="0"/>
              <a:t>PowerPoints</a:t>
            </a:r>
            <a:r>
              <a:rPr lang="en-US" dirty="0" smtClean="0"/>
              <a:t> and swag.</a:t>
            </a:r>
            <a:endParaRPr lang="en-US" dirty="0"/>
          </a:p>
        </p:txBody>
      </p:sp>
    </p:spTree>
    <p:extLst>
      <p:ext uri="{BB962C8B-B14F-4D97-AF65-F5344CB8AC3E}">
        <p14:creationId xmlns:p14="http://schemas.microsoft.com/office/powerpoint/2010/main" val="1864906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US" dirty="0" smtClean="0"/>
              <a:t>#4 - Vertical</a:t>
            </a:r>
            <a:endParaRPr lang="en-US" dirty="0"/>
          </a:p>
        </p:txBody>
      </p:sp>
      <p:pic>
        <p:nvPicPr>
          <p:cNvPr id="19" name="Content Placeholder 18" descr="signature-vertical-white.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858" t="-58257" b="-63822"/>
          <a:stretch/>
        </p:blipFill>
        <p:spPr/>
      </p:pic>
      <p:pic>
        <p:nvPicPr>
          <p:cNvPr id="20" name="Content Placeholder 19" descr="signature-vertical-white.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020" t="-57910" r="-1792" b="-62841"/>
          <a:stretch/>
        </p:blipFill>
        <p:spPr>
          <a:xfrm>
            <a:off x="4648200" y="1618742"/>
            <a:ext cx="4038600" cy="4525963"/>
          </a:xfrm>
        </p:spPr>
      </p:pic>
      <p:sp>
        <p:nvSpPr>
          <p:cNvPr id="15" name="Text Placeholder 14"/>
          <p:cNvSpPr>
            <a:spLocks noGrp="1"/>
          </p:cNvSpPr>
          <p:nvPr>
            <p:ph type="body" sz="quarter" idx="4294967295"/>
          </p:nvPr>
        </p:nvSpPr>
        <p:spPr>
          <a:xfrm>
            <a:off x="5820120" y="2049463"/>
            <a:ext cx="3657600" cy="790575"/>
          </a:xfrm>
        </p:spPr>
        <p:txBody>
          <a:bodyPr>
            <a:normAutofit/>
          </a:bodyPr>
          <a:lstStyle/>
          <a:p>
            <a:pPr marL="0" indent="0">
              <a:buNone/>
            </a:pPr>
            <a:r>
              <a:rPr lang="en-US" sz="2400" b="1" dirty="0" smtClean="0"/>
              <a:t>Med School</a:t>
            </a:r>
            <a:endParaRPr lang="en-US" sz="2400" b="1" dirty="0"/>
          </a:p>
        </p:txBody>
      </p:sp>
      <p:sp>
        <p:nvSpPr>
          <p:cNvPr id="24" name="TextBox 23"/>
          <p:cNvSpPr txBox="1"/>
          <p:nvPr/>
        </p:nvSpPr>
        <p:spPr>
          <a:xfrm>
            <a:off x="2076509" y="2048825"/>
            <a:ext cx="990325" cy="738664"/>
          </a:xfrm>
          <a:prstGeom prst="rect">
            <a:avLst/>
          </a:prstGeom>
          <a:noFill/>
        </p:spPr>
        <p:txBody>
          <a:bodyPr wrap="none" rtlCol="0">
            <a:spAutoFit/>
          </a:bodyPr>
          <a:lstStyle/>
          <a:p>
            <a:r>
              <a:rPr lang="en-US" sz="2400" b="1" dirty="0" smtClean="0">
                <a:solidFill>
                  <a:srgbClr val="FFFFFF"/>
                </a:solidFill>
              </a:rPr>
              <a:t>UMHS</a:t>
            </a:r>
          </a:p>
          <a:p>
            <a:endParaRPr lang="en-US" dirty="0"/>
          </a:p>
        </p:txBody>
      </p:sp>
    </p:spTree>
    <p:extLst>
      <p:ext uri="{BB962C8B-B14F-4D97-AF65-F5344CB8AC3E}">
        <p14:creationId xmlns:p14="http://schemas.microsoft.com/office/powerpoint/2010/main" val="459066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5 – Special Uses</a:t>
            </a:r>
            <a:endParaRPr lang="en-US" dirty="0"/>
          </a:p>
        </p:txBody>
      </p:sp>
      <p:sp>
        <p:nvSpPr>
          <p:cNvPr id="6" name="Content Placeholder 5"/>
          <p:cNvSpPr>
            <a:spLocks noGrp="1"/>
          </p:cNvSpPr>
          <p:nvPr>
            <p:ph idx="1"/>
          </p:nvPr>
        </p:nvSpPr>
        <p:spPr/>
        <p:txBody>
          <a:bodyPr/>
          <a:lstStyle/>
          <a:p>
            <a:pPr marL="0" indent="0">
              <a:buNone/>
            </a:pPr>
            <a:r>
              <a:rPr lang="en-US" dirty="0" smtClean="0"/>
              <a:t>Special logos have been created for embroidery and </a:t>
            </a:r>
            <a:r>
              <a:rPr lang="en-US" dirty="0" err="1" smtClean="0"/>
              <a:t>screenprinting</a:t>
            </a:r>
            <a:r>
              <a:rPr lang="en-US" dirty="0" smtClean="0"/>
              <a:t> and for use in social media. These logos are not customizable for Pathology but are available. If you send these files to a vendor, tell them the font is Univers67 condensed bold and the colors are PMS282 and PMS7406.</a:t>
            </a:r>
            <a:endParaRPr lang="en-US" dirty="0"/>
          </a:p>
        </p:txBody>
      </p:sp>
    </p:spTree>
    <p:extLst>
      <p:ext uri="{BB962C8B-B14F-4D97-AF65-F5344CB8AC3E}">
        <p14:creationId xmlns:p14="http://schemas.microsoft.com/office/powerpoint/2010/main" val="341375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#5 – Special Uses</a:t>
            </a:r>
            <a:endParaRPr lang="en-US" dirty="0"/>
          </a:p>
        </p:txBody>
      </p:sp>
      <p:pic>
        <p:nvPicPr>
          <p:cNvPr id="6" name="Picture 5" descr="LOGO SHE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8380" y="1601531"/>
            <a:ext cx="6096203" cy="4572153"/>
          </a:xfrm>
          <a:prstGeom prst="rect">
            <a:avLst/>
          </a:prstGeom>
        </p:spPr>
      </p:pic>
    </p:spTree>
    <p:extLst>
      <p:ext uri="{BB962C8B-B14F-4D97-AF65-F5344CB8AC3E}">
        <p14:creationId xmlns:p14="http://schemas.microsoft.com/office/powerpoint/2010/main" val="2031960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528626"/>
            <a:ext cx="8229600" cy="1143000"/>
          </a:xfrm>
        </p:spPr>
        <p:txBody>
          <a:bodyPr>
            <a:normAutofit fontScale="90000"/>
          </a:bodyPr>
          <a:lstStyle/>
          <a:p>
            <a:pPr algn="l"/>
            <a:r>
              <a:rPr lang="en-US" dirty="0" smtClean="0"/>
              <a:t>The following division logos are available for UMHS</a:t>
            </a:r>
            <a:endParaRPr lang="en-US" dirty="0"/>
          </a:p>
        </p:txBody>
      </p:sp>
      <p:sp>
        <p:nvSpPr>
          <p:cNvPr id="10" name="Content Placeholder 9"/>
          <p:cNvSpPr>
            <a:spLocks noGrp="1"/>
          </p:cNvSpPr>
          <p:nvPr>
            <p:ph idx="1"/>
          </p:nvPr>
        </p:nvSpPr>
        <p:spPr>
          <a:xfrm>
            <a:off x="457200" y="1908614"/>
            <a:ext cx="8229600" cy="4525963"/>
          </a:xfrm>
        </p:spPr>
        <p:txBody>
          <a:bodyPr/>
          <a:lstStyle/>
          <a:p>
            <a:pPr lvl="1"/>
            <a:r>
              <a:rPr lang="en-US" dirty="0" smtClean="0"/>
              <a:t>Division of Anatomic Pathology</a:t>
            </a:r>
          </a:p>
          <a:p>
            <a:pPr lvl="1"/>
            <a:r>
              <a:rPr lang="en-US" dirty="0" smtClean="0"/>
              <a:t>Division of Clinical Pathology</a:t>
            </a:r>
          </a:p>
          <a:p>
            <a:pPr lvl="1"/>
            <a:r>
              <a:rPr lang="en-US" dirty="0" smtClean="0"/>
              <a:t>Division of Finance and Administration</a:t>
            </a:r>
          </a:p>
          <a:p>
            <a:pPr lvl="1"/>
            <a:r>
              <a:rPr lang="en-US" dirty="0" smtClean="0"/>
              <a:t>Division of Informatics</a:t>
            </a:r>
          </a:p>
          <a:p>
            <a:pPr lvl="1"/>
            <a:r>
              <a:rPr lang="en-US" dirty="0" smtClean="0"/>
              <a:t>Division of Translational Pathology</a:t>
            </a:r>
          </a:p>
          <a:p>
            <a:pPr lvl="1"/>
            <a:r>
              <a:rPr lang="en-US" dirty="0" smtClean="0"/>
              <a:t>Office of the Chair</a:t>
            </a:r>
          </a:p>
          <a:p>
            <a:pPr lvl="1"/>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133383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4525"/>
            <a:ext cx="8229600" cy="1143000"/>
          </a:xfrm>
        </p:spPr>
        <p:txBody>
          <a:bodyPr>
            <a:normAutofit fontScale="90000"/>
          </a:bodyPr>
          <a:lstStyle/>
          <a:p>
            <a:pPr algn="l"/>
            <a:r>
              <a:rPr lang="en-US" dirty="0" smtClean="0"/>
              <a:t>The University just released new logos for the Health System, Medical School and Hospitals and Health Centers.</a:t>
            </a:r>
            <a:endParaRPr lang="en-US" dirty="0"/>
          </a:p>
        </p:txBody>
      </p:sp>
    </p:spTree>
    <p:extLst>
      <p:ext uri="{BB962C8B-B14F-4D97-AF65-F5344CB8AC3E}">
        <p14:creationId xmlns:p14="http://schemas.microsoft.com/office/powerpoint/2010/main" val="1410717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UMHS Division Logos</a:t>
            </a:r>
            <a:endParaRPr lang="en-US" dirty="0"/>
          </a:p>
        </p:txBody>
      </p:sp>
      <p:pic>
        <p:nvPicPr>
          <p:cNvPr id="6" name="Picture 5" descr="LOGO SHEET UMH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5698" y="1593835"/>
            <a:ext cx="7219751" cy="5414814"/>
          </a:xfrm>
          <a:prstGeom prst="rect">
            <a:avLst/>
          </a:prstGeom>
        </p:spPr>
      </p:pic>
    </p:spTree>
    <p:extLst>
      <p:ext uri="{BB962C8B-B14F-4D97-AF65-F5344CB8AC3E}">
        <p14:creationId xmlns:p14="http://schemas.microsoft.com/office/powerpoint/2010/main" val="3499233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UMHS Division Logos cont.</a:t>
            </a:r>
            <a:endParaRPr lang="en-US" dirty="0"/>
          </a:p>
        </p:txBody>
      </p:sp>
      <p:pic>
        <p:nvPicPr>
          <p:cNvPr id="4" name="Picture 3" descr="LOGO SHEET UMHS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143" y="1529665"/>
            <a:ext cx="7243506" cy="5432630"/>
          </a:xfrm>
          <a:prstGeom prst="rect">
            <a:avLst/>
          </a:prstGeom>
        </p:spPr>
      </p:pic>
    </p:spTree>
    <p:extLst>
      <p:ext uri="{BB962C8B-B14F-4D97-AF65-F5344CB8AC3E}">
        <p14:creationId xmlns:p14="http://schemas.microsoft.com/office/powerpoint/2010/main" val="1746516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t>The following division logos are available for the Med School</a:t>
            </a:r>
            <a:endParaRPr lang="en-US" dirty="0"/>
          </a:p>
        </p:txBody>
      </p:sp>
      <p:sp>
        <p:nvSpPr>
          <p:cNvPr id="10" name="Content Placeholder 9"/>
          <p:cNvSpPr>
            <a:spLocks noGrp="1"/>
          </p:cNvSpPr>
          <p:nvPr>
            <p:ph idx="1"/>
          </p:nvPr>
        </p:nvSpPr>
        <p:spPr/>
        <p:txBody>
          <a:bodyPr/>
          <a:lstStyle/>
          <a:p>
            <a:pPr lvl="1"/>
            <a:r>
              <a:rPr lang="en-US" dirty="0" smtClean="0"/>
              <a:t>Division </a:t>
            </a:r>
            <a:r>
              <a:rPr lang="en-US" dirty="0"/>
              <a:t>of Anatomic Pathology</a:t>
            </a:r>
          </a:p>
          <a:p>
            <a:pPr lvl="1"/>
            <a:r>
              <a:rPr lang="en-US" dirty="0"/>
              <a:t>Division of Clinical </a:t>
            </a:r>
            <a:r>
              <a:rPr lang="en-US" dirty="0" smtClean="0"/>
              <a:t>Pathology</a:t>
            </a:r>
          </a:p>
          <a:p>
            <a:pPr lvl="1"/>
            <a:r>
              <a:rPr lang="en-US" dirty="0"/>
              <a:t>Division of Education </a:t>
            </a:r>
            <a:r>
              <a:rPr lang="en-US" dirty="0" smtClean="0"/>
              <a:t>Programs</a:t>
            </a:r>
          </a:p>
          <a:p>
            <a:pPr lvl="1"/>
            <a:r>
              <a:rPr lang="en-US" dirty="0" smtClean="0"/>
              <a:t>Division </a:t>
            </a:r>
            <a:r>
              <a:rPr lang="en-US" dirty="0"/>
              <a:t>of Finance and Administration</a:t>
            </a:r>
          </a:p>
          <a:p>
            <a:pPr lvl="1"/>
            <a:r>
              <a:rPr lang="en-US" dirty="0"/>
              <a:t>Division of </a:t>
            </a:r>
            <a:r>
              <a:rPr lang="en-US" dirty="0" smtClean="0"/>
              <a:t>Informatics</a:t>
            </a:r>
          </a:p>
          <a:p>
            <a:pPr lvl="1"/>
            <a:r>
              <a:rPr lang="en-US" dirty="0"/>
              <a:t>Division of Sponsored </a:t>
            </a:r>
            <a:r>
              <a:rPr lang="en-US" dirty="0" smtClean="0"/>
              <a:t>Programs</a:t>
            </a:r>
            <a:endParaRPr lang="en-US" dirty="0"/>
          </a:p>
          <a:p>
            <a:pPr lvl="1"/>
            <a:r>
              <a:rPr lang="en-US" dirty="0"/>
              <a:t>Division of Translational Pathology</a:t>
            </a:r>
          </a:p>
          <a:p>
            <a:pPr lvl="1"/>
            <a:r>
              <a:rPr lang="en-US" dirty="0"/>
              <a:t>Office of the Chair</a:t>
            </a:r>
          </a:p>
          <a:p>
            <a:pPr lvl="1"/>
            <a:endParaRPr lang="en-US" dirty="0" smtClean="0"/>
          </a:p>
          <a:p>
            <a:pPr lvl="1"/>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019960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 School Division Logos #1</a:t>
            </a:r>
            <a:endParaRPr lang="en-US" dirty="0"/>
          </a:p>
        </p:txBody>
      </p:sp>
      <p:pic>
        <p:nvPicPr>
          <p:cNvPr id="5" name="Picture 4" descr="LOGO SHEET MED SCHOOL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2572" y="1417638"/>
            <a:ext cx="6605867" cy="4954401"/>
          </a:xfrm>
          <a:prstGeom prst="rect">
            <a:avLst/>
          </a:prstGeom>
        </p:spPr>
      </p:pic>
    </p:spTree>
    <p:extLst>
      <p:ext uri="{BB962C8B-B14F-4D97-AF65-F5344CB8AC3E}">
        <p14:creationId xmlns:p14="http://schemas.microsoft.com/office/powerpoint/2010/main" val="3452958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 School Division Logos #2</a:t>
            </a:r>
            <a:endParaRPr lang="en-US" dirty="0"/>
          </a:p>
        </p:txBody>
      </p:sp>
      <p:pic>
        <p:nvPicPr>
          <p:cNvPr id="3" name="Picture 2" descr="LOGO SHEET MED SCHOOL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136" y="1314761"/>
            <a:ext cx="6638966" cy="4979226"/>
          </a:xfrm>
          <a:prstGeom prst="rect">
            <a:avLst/>
          </a:prstGeom>
        </p:spPr>
      </p:pic>
    </p:spTree>
    <p:extLst>
      <p:ext uri="{BB962C8B-B14F-4D97-AF65-F5344CB8AC3E}">
        <p14:creationId xmlns:p14="http://schemas.microsoft.com/office/powerpoint/2010/main" val="4268919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215390"/>
            <a:ext cx="7583487" cy="1044388"/>
          </a:xfrm>
        </p:spPr>
        <p:txBody>
          <a:bodyPr>
            <a:normAutofit fontScale="90000"/>
          </a:bodyPr>
          <a:lstStyle/>
          <a:p>
            <a:pPr algn="l"/>
            <a:r>
              <a:rPr lang="en-US" dirty="0" smtClean="0"/>
              <a:t>All of the logos you have seen are available in two </a:t>
            </a:r>
            <a:r>
              <a:rPr lang="en-US" dirty="0" smtClean="0"/>
              <a:t>color </a:t>
            </a:r>
            <a:r>
              <a:rPr lang="en-US" dirty="0" smtClean="0"/>
              <a:t>combinations.</a:t>
            </a:r>
            <a:endParaRPr lang="en-US" dirty="0"/>
          </a:p>
        </p:txBody>
      </p:sp>
      <p:pic>
        <p:nvPicPr>
          <p:cNvPr id="4" name="Picture 3" descr="signature-vertic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623" y="4660452"/>
            <a:ext cx="2504392" cy="1287258"/>
          </a:xfrm>
          <a:prstGeom prst="rect">
            <a:avLst/>
          </a:prstGeom>
        </p:spPr>
      </p:pic>
      <p:pic>
        <p:nvPicPr>
          <p:cNvPr id="5" name="Picture 4" descr="signature-vertical-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1430" y="3046677"/>
            <a:ext cx="2504392" cy="1287258"/>
          </a:xfrm>
          <a:prstGeom prst="rect">
            <a:avLst/>
          </a:prstGeom>
        </p:spPr>
      </p:pic>
      <p:pic>
        <p:nvPicPr>
          <p:cNvPr id="6" name="Picture 5" descr="signature-market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463" y="3599590"/>
            <a:ext cx="4152777" cy="357139"/>
          </a:xfrm>
          <a:prstGeom prst="rect">
            <a:avLst/>
          </a:prstGeom>
        </p:spPr>
      </p:pic>
      <p:pic>
        <p:nvPicPr>
          <p:cNvPr id="7" name="Picture 6" descr="signature-marketing-whit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6097" y="5040979"/>
            <a:ext cx="4152777" cy="357139"/>
          </a:xfrm>
          <a:prstGeom prst="rect">
            <a:avLst/>
          </a:prstGeom>
        </p:spPr>
      </p:pic>
    </p:spTree>
    <p:extLst>
      <p:ext uri="{BB962C8B-B14F-4D97-AF65-F5344CB8AC3E}">
        <p14:creationId xmlns:p14="http://schemas.microsoft.com/office/powerpoint/2010/main" val="4270616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smtClean="0"/>
              <a:t>Specialized logos can be made to further break down divisions. For example, logos for Specimen Processing, Blood Bank, etc. Contact Pathology Imaging to have a logo made for your area.</a:t>
            </a:r>
            <a:endParaRPr lang="en-US" dirty="0"/>
          </a:p>
        </p:txBody>
      </p:sp>
    </p:spTree>
    <p:extLst>
      <p:ext uri="{BB962C8B-B14F-4D97-AF65-F5344CB8AC3E}">
        <p14:creationId xmlns:p14="http://schemas.microsoft.com/office/powerpoint/2010/main" val="1417369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smtClean="0"/>
              <a:t>PowerPoint </a:t>
            </a:r>
            <a:r>
              <a:rPr lang="en-US" dirty="0" smtClean="0"/>
              <a:t>templates/themes using the new logos are being created and will be available in the next few days.</a:t>
            </a:r>
            <a:endParaRPr lang="en-US" dirty="0"/>
          </a:p>
        </p:txBody>
      </p:sp>
    </p:spTree>
    <p:extLst>
      <p:ext uri="{BB962C8B-B14F-4D97-AF65-F5344CB8AC3E}">
        <p14:creationId xmlns:p14="http://schemas.microsoft.com/office/powerpoint/2010/main" val="4133924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obtain logos, please contact</a:t>
            </a:r>
            <a:endParaRPr lang="en-US" dirty="0"/>
          </a:p>
        </p:txBody>
      </p:sp>
      <p:sp>
        <p:nvSpPr>
          <p:cNvPr id="3" name="Content Placeholder 2"/>
          <p:cNvSpPr>
            <a:spLocks noGrp="1"/>
          </p:cNvSpPr>
          <p:nvPr>
            <p:ph idx="1"/>
          </p:nvPr>
        </p:nvSpPr>
        <p:spPr/>
        <p:txBody>
          <a:bodyPr/>
          <a:lstStyle/>
          <a:p>
            <a:pPr marL="0" indent="0">
              <a:buNone/>
            </a:pPr>
            <a:r>
              <a:rPr lang="en-US" dirty="0" smtClean="0"/>
              <a:t>Mark Deming and Elizabeth Walker</a:t>
            </a:r>
          </a:p>
          <a:p>
            <a:pPr marL="0" indent="0">
              <a:buNone/>
            </a:pPr>
            <a:r>
              <a:rPr lang="en-US" dirty="0" smtClean="0"/>
              <a:t>Pathology Imaging </a:t>
            </a:r>
          </a:p>
          <a:p>
            <a:pPr marL="0" indent="0">
              <a:buNone/>
            </a:pPr>
            <a:r>
              <a:rPr lang="en-US" dirty="0" smtClean="0"/>
              <a:t>(734) 763-6656</a:t>
            </a:r>
          </a:p>
          <a:p>
            <a:pPr marL="0" indent="0">
              <a:buNone/>
            </a:pPr>
            <a:r>
              <a:rPr lang="en-US" dirty="0" smtClean="0"/>
              <a:t>mvdeming@med.umich.edu</a:t>
            </a:r>
          </a:p>
          <a:p>
            <a:pPr marL="0" indent="0">
              <a:buNone/>
            </a:pPr>
            <a:r>
              <a:rPr lang="en-US" dirty="0" smtClean="0"/>
              <a:t>ehorn@med.umich.edu</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832073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0" indent="0">
              <a:buNone/>
            </a:pPr>
            <a:r>
              <a:rPr lang="en-US" dirty="0" smtClean="0"/>
              <a:t>University of Michigan Health System</a:t>
            </a:r>
          </a:p>
          <a:p>
            <a:pPr marL="0" indent="0">
              <a:buNone/>
            </a:pPr>
            <a:r>
              <a:rPr lang="en-US" dirty="0" smtClean="0"/>
              <a:t>Department of Public Relations and Marketing </a:t>
            </a:r>
            <a:r>
              <a:rPr lang="en-US" dirty="0"/>
              <a:t>Communications website </a:t>
            </a:r>
            <a:endParaRPr lang="en-US" dirty="0" smtClean="0"/>
          </a:p>
          <a:p>
            <a:pPr marL="0" indent="0">
              <a:buNone/>
            </a:pPr>
            <a:r>
              <a:rPr lang="en-US" dirty="0" smtClean="0"/>
              <a:t>http</a:t>
            </a:r>
            <a:r>
              <a:rPr lang="en-US" dirty="0"/>
              <a:t>://</a:t>
            </a:r>
            <a:r>
              <a:rPr lang="en-US" dirty="0" err="1"/>
              <a:t>www.med.umich.edu</a:t>
            </a:r>
            <a:r>
              <a:rPr lang="en-US" dirty="0"/>
              <a:t>/</a:t>
            </a:r>
            <a:r>
              <a:rPr lang="en-US" dirty="0" err="1"/>
              <a:t>prmc</a:t>
            </a:r>
            <a:r>
              <a:rPr lang="en-US" dirty="0"/>
              <a:t>/</a:t>
            </a:r>
            <a:endParaRPr lang="en-US" dirty="0" smtClean="0"/>
          </a:p>
          <a:p>
            <a:pPr marL="0" indent="0">
              <a:buNone/>
            </a:pPr>
            <a:endParaRPr lang="en-US" dirty="0"/>
          </a:p>
        </p:txBody>
      </p:sp>
    </p:spTree>
    <p:extLst>
      <p:ext uri="{BB962C8B-B14F-4D97-AF65-F5344CB8AC3E}">
        <p14:creationId xmlns:p14="http://schemas.microsoft.com/office/powerpoint/2010/main" val="824339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Health System Logos</a:t>
            </a:r>
            <a:endParaRPr lang="en-US" dirty="0"/>
          </a:p>
        </p:txBody>
      </p:sp>
      <p:pic>
        <p:nvPicPr>
          <p:cNvPr id="2" name="Picture 1" descr="LOGO  UMHS SHE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271" y="1062961"/>
            <a:ext cx="6710718" cy="5033039"/>
          </a:xfrm>
          <a:prstGeom prst="rect">
            <a:avLst/>
          </a:prstGeom>
        </p:spPr>
      </p:pic>
    </p:spTree>
    <p:extLst>
      <p:ext uri="{BB962C8B-B14F-4D97-AF65-F5344CB8AC3E}">
        <p14:creationId xmlns:p14="http://schemas.microsoft.com/office/powerpoint/2010/main" val="2187349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4149388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Medical School Logos</a:t>
            </a:r>
            <a:endParaRPr lang="en-US" dirty="0"/>
          </a:p>
        </p:txBody>
      </p:sp>
      <p:pic>
        <p:nvPicPr>
          <p:cNvPr id="4" name="Picture 3" descr="LOGO MED School SHE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268" y="1053630"/>
            <a:ext cx="6898764" cy="5174074"/>
          </a:xfrm>
          <a:prstGeom prst="rect">
            <a:avLst/>
          </a:prstGeom>
        </p:spPr>
      </p:pic>
    </p:spTree>
    <p:extLst>
      <p:ext uri="{BB962C8B-B14F-4D97-AF65-F5344CB8AC3E}">
        <p14:creationId xmlns:p14="http://schemas.microsoft.com/office/powerpoint/2010/main" val="3265643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Hospitals and Health Centers Logos</a:t>
            </a:r>
            <a:endParaRPr lang="en-US" dirty="0"/>
          </a:p>
        </p:txBody>
      </p:sp>
      <p:pic>
        <p:nvPicPr>
          <p:cNvPr id="2" name="Picture 1" descr="LOGO  Hosp SHE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826" y="1323564"/>
            <a:ext cx="6739543" cy="5054658"/>
          </a:xfrm>
          <a:prstGeom prst="rect">
            <a:avLst/>
          </a:prstGeom>
        </p:spPr>
      </p:pic>
    </p:spTree>
    <p:extLst>
      <p:ext uri="{BB962C8B-B14F-4D97-AF65-F5344CB8AC3E}">
        <p14:creationId xmlns:p14="http://schemas.microsoft.com/office/powerpoint/2010/main" val="2542083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076054"/>
            <a:ext cx="7583487" cy="1044388"/>
          </a:xfrm>
        </p:spPr>
        <p:txBody>
          <a:bodyPr>
            <a:normAutofit/>
          </a:bodyPr>
          <a:lstStyle/>
          <a:p>
            <a:pPr algn="l"/>
            <a:r>
              <a:rPr lang="en-US" dirty="0" smtClean="0"/>
              <a:t>Which Logo Should I Use?</a:t>
            </a:r>
            <a:endParaRPr lang="en-US" dirty="0"/>
          </a:p>
        </p:txBody>
      </p:sp>
      <p:sp>
        <p:nvSpPr>
          <p:cNvPr id="6" name="Content Placeholder 5"/>
          <p:cNvSpPr>
            <a:spLocks noGrp="1"/>
          </p:cNvSpPr>
          <p:nvPr>
            <p:ph idx="1"/>
          </p:nvPr>
        </p:nvSpPr>
        <p:spPr>
          <a:xfrm>
            <a:off x="779463" y="2220148"/>
            <a:ext cx="7583487" cy="3800593"/>
          </a:xfrm>
        </p:spPr>
        <p:txBody>
          <a:bodyPr>
            <a:normAutofit fontScale="85000" lnSpcReduction="20000"/>
          </a:bodyPr>
          <a:lstStyle/>
          <a:p>
            <a:r>
              <a:rPr lang="en-US" dirty="0"/>
              <a:t>University of Michigan Health System Logo</a:t>
            </a:r>
          </a:p>
          <a:p>
            <a:pPr lvl="1"/>
            <a:r>
              <a:rPr lang="en-US" dirty="0" smtClean="0"/>
              <a:t>Use to communicate with </a:t>
            </a:r>
            <a:r>
              <a:rPr lang="en-US" dirty="0"/>
              <a:t>patients and families in the clinical care </a:t>
            </a:r>
            <a:r>
              <a:rPr lang="en-US" dirty="0" smtClean="0"/>
              <a:t>environment</a:t>
            </a:r>
          </a:p>
          <a:p>
            <a:pPr marL="457200" lvl="1" indent="0">
              <a:buNone/>
            </a:pPr>
            <a:endParaRPr lang="en-US" dirty="0"/>
          </a:p>
          <a:p>
            <a:r>
              <a:rPr lang="en-US" dirty="0"/>
              <a:t>Medical School </a:t>
            </a:r>
            <a:r>
              <a:rPr lang="en-US" dirty="0" smtClean="0"/>
              <a:t>Logo</a:t>
            </a:r>
          </a:p>
          <a:p>
            <a:pPr lvl="1"/>
            <a:r>
              <a:rPr lang="en-US" dirty="0" smtClean="0"/>
              <a:t>Use in an academic or research environment</a:t>
            </a:r>
          </a:p>
          <a:p>
            <a:pPr marL="0" indent="0">
              <a:buNone/>
            </a:pPr>
            <a:endParaRPr lang="en-US" dirty="0"/>
          </a:p>
          <a:p>
            <a:r>
              <a:rPr lang="en-US" dirty="0" smtClean="0"/>
              <a:t>Hospitals and Health Centers Logo</a:t>
            </a:r>
          </a:p>
          <a:p>
            <a:pPr lvl="1"/>
            <a:r>
              <a:rPr lang="en-US" dirty="0" smtClean="0"/>
              <a:t>Use in an internal hospital administrative or business environment</a:t>
            </a:r>
          </a:p>
        </p:txBody>
      </p:sp>
    </p:spTree>
    <p:extLst>
      <p:ext uri="{BB962C8B-B14F-4D97-AF65-F5344CB8AC3E}">
        <p14:creationId xmlns:p14="http://schemas.microsoft.com/office/powerpoint/2010/main" val="1827484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4525"/>
            <a:ext cx="8229600" cy="1143000"/>
          </a:xfrm>
        </p:spPr>
        <p:txBody>
          <a:bodyPr>
            <a:normAutofit fontScale="90000"/>
          </a:bodyPr>
          <a:lstStyle/>
          <a:p>
            <a:pPr algn="l"/>
            <a:r>
              <a:rPr lang="en-US" dirty="0" smtClean="0"/>
              <a:t>The Health System and Medical School logos have been customized for Pathology.</a:t>
            </a:r>
            <a:endParaRPr lang="en-US" dirty="0"/>
          </a:p>
        </p:txBody>
      </p:sp>
    </p:spTree>
    <p:extLst>
      <p:ext uri="{BB962C8B-B14F-4D97-AF65-F5344CB8AC3E}">
        <p14:creationId xmlns:p14="http://schemas.microsoft.com/office/powerpoint/2010/main" val="2445897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201057"/>
            <a:ext cx="8229600" cy="4525963"/>
          </a:xfrm>
        </p:spPr>
        <p:txBody>
          <a:bodyPr>
            <a:normAutofit lnSpcReduction="10000"/>
          </a:bodyPr>
          <a:lstStyle/>
          <a:p>
            <a:pPr marL="0" indent="0">
              <a:buNone/>
            </a:pPr>
            <a:r>
              <a:rPr lang="en-US" dirty="0" smtClean="0"/>
              <a:t>The UMHS logo and Medical School logo each have five logo layout choices. </a:t>
            </a:r>
          </a:p>
          <a:p>
            <a:pPr marL="0" indent="0">
              <a:buNone/>
            </a:pPr>
            <a:endParaRPr lang="en-US" dirty="0" smtClean="0"/>
          </a:p>
          <a:p>
            <a:pPr marL="0" indent="0">
              <a:buNone/>
            </a:pPr>
            <a:r>
              <a:rPr lang="en-US" dirty="0" smtClean="0"/>
              <a:t>	#1 – Stationery (Formal)</a:t>
            </a:r>
          </a:p>
          <a:p>
            <a:pPr marL="0" indent="0">
              <a:buNone/>
            </a:pPr>
            <a:r>
              <a:rPr lang="en-US" dirty="0"/>
              <a:t>	</a:t>
            </a:r>
            <a:r>
              <a:rPr lang="en-US" dirty="0" smtClean="0"/>
              <a:t>#2 – Marketing</a:t>
            </a:r>
          </a:p>
          <a:p>
            <a:pPr marL="0" indent="0">
              <a:buNone/>
            </a:pPr>
            <a:r>
              <a:rPr lang="en-US" dirty="0"/>
              <a:t>	</a:t>
            </a:r>
            <a:r>
              <a:rPr lang="en-US" dirty="0" smtClean="0"/>
              <a:t>#3 – Informal</a:t>
            </a:r>
          </a:p>
          <a:p>
            <a:pPr marL="0" indent="0">
              <a:buNone/>
            </a:pPr>
            <a:r>
              <a:rPr lang="en-US" dirty="0"/>
              <a:t>	</a:t>
            </a:r>
            <a:r>
              <a:rPr lang="en-US" dirty="0" smtClean="0"/>
              <a:t>#4 – Vertical</a:t>
            </a:r>
          </a:p>
          <a:p>
            <a:pPr marL="0" indent="0">
              <a:buNone/>
            </a:pPr>
            <a:r>
              <a:rPr lang="en-US" dirty="0"/>
              <a:t>	</a:t>
            </a:r>
            <a:r>
              <a:rPr lang="en-US" dirty="0" smtClean="0"/>
              <a:t>#5 – Special Uses</a:t>
            </a:r>
            <a:endParaRPr lang="en-US" dirty="0"/>
          </a:p>
        </p:txBody>
      </p:sp>
    </p:spTree>
    <p:extLst>
      <p:ext uri="{BB962C8B-B14F-4D97-AF65-F5344CB8AC3E}">
        <p14:creationId xmlns:p14="http://schemas.microsoft.com/office/powerpoint/2010/main" val="1245074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 Stationery (Formal)</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This unit is featured in the marquee location, making it the most visually prominent element of the mark. Appropriate for all internal and external communications including stationery and web pages. These logos can be further customized for specific divisions. In logos where there is nothing on the division (top) line, you may choose to use the Marketing logo instead.</a:t>
            </a:r>
            <a:endParaRPr lang="en-US" dirty="0"/>
          </a:p>
        </p:txBody>
      </p:sp>
    </p:spTree>
    <p:extLst>
      <p:ext uri="{BB962C8B-B14F-4D97-AF65-F5344CB8AC3E}">
        <p14:creationId xmlns:p14="http://schemas.microsoft.com/office/powerpoint/2010/main" val="2942646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447</TotalTime>
  <Words>648</Words>
  <Application>Microsoft Macintosh PowerPoint</Application>
  <PresentationFormat>On-screen Show (4:3)</PresentationFormat>
  <Paragraphs>85</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New Medical School and UMHS Logos for Pathology</vt:lpstr>
      <vt:lpstr>The University just released new logos for the Health System, Medical School and Hospitals and Health Centers.</vt:lpstr>
      <vt:lpstr>Health System Logos</vt:lpstr>
      <vt:lpstr>Medical School Logos</vt:lpstr>
      <vt:lpstr>Hospitals and Health Centers Logos</vt:lpstr>
      <vt:lpstr>Which Logo Should I Use?</vt:lpstr>
      <vt:lpstr>The Health System and Medical School logos have been customized for Pathology.</vt:lpstr>
      <vt:lpstr>PowerPoint Presentation</vt:lpstr>
      <vt:lpstr>#1 - Stationery (Formal)</vt:lpstr>
      <vt:lpstr>#1 – Stationery (Formal)</vt:lpstr>
      <vt:lpstr>#2 – Marketing</vt:lpstr>
      <vt:lpstr>#2 - Marketing</vt:lpstr>
      <vt:lpstr>#3 - Informal</vt:lpstr>
      <vt:lpstr>#3 - Informal</vt:lpstr>
      <vt:lpstr>#4 - Vertical</vt:lpstr>
      <vt:lpstr>#4 - Vertical</vt:lpstr>
      <vt:lpstr># 5 – Special Uses</vt:lpstr>
      <vt:lpstr>#5 – Special Uses</vt:lpstr>
      <vt:lpstr>The following division logos are available for UMHS</vt:lpstr>
      <vt:lpstr>UMHS Division Logos</vt:lpstr>
      <vt:lpstr>UMHS Division Logos cont.</vt:lpstr>
      <vt:lpstr>The following division logos are available for the Med School</vt:lpstr>
      <vt:lpstr>Med School Division Logos #1</vt:lpstr>
      <vt:lpstr>Med School Division Logos #2</vt:lpstr>
      <vt:lpstr>All of the logos you have seen are available in two color combinations.</vt:lpstr>
      <vt:lpstr>PowerPoint Presentation</vt:lpstr>
      <vt:lpstr>PowerPoint Presentation</vt:lpstr>
      <vt:lpstr>To obtain logos, please contact</vt:lpstr>
      <vt:lpstr>References</vt:lpstr>
      <vt:lpstr>Questions?</vt:lpstr>
    </vt:vector>
  </TitlesOfParts>
  <Company>University of Michigan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Medical School and UMHS Logos</dc:title>
  <dc:creator>ehorn</dc:creator>
  <cp:lastModifiedBy>ehorn</cp:lastModifiedBy>
  <cp:revision>34</cp:revision>
  <dcterms:created xsi:type="dcterms:W3CDTF">2013-10-17T18:08:33Z</dcterms:created>
  <dcterms:modified xsi:type="dcterms:W3CDTF">2013-10-24T13:09:20Z</dcterms:modified>
</cp:coreProperties>
</file>