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88" r:id="rId1"/>
  </p:sldMasterIdLst>
  <p:notesMasterIdLst>
    <p:notesMasterId r:id="rId55"/>
  </p:notesMasterIdLst>
  <p:sldIdLst>
    <p:sldId id="379" r:id="rId2"/>
    <p:sldId id="417" r:id="rId3"/>
    <p:sldId id="276" r:id="rId4"/>
    <p:sldId id="282" r:id="rId5"/>
    <p:sldId id="322" r:id="rId6"/>
    <p:sldId id="321" r:id="rId7"/>
    <p:sldId id="361" r:id="rId8"/>
    <p:sldId id="420" r:id="rId9"/>
    <p:sldId id="348" r:id="rId10"/>
    <p:sldId id="384" r:id="rId11"/>
    <p:sldId id="393" r:id="rId12"/>
    <p:sldId id="395" r:id="rId13"/>
    <p:sldId id="409" r:id="rId14"/>
    <p:sldId id="385" r:id="rId15"/>
    <p:sldId id="363" r:id="rId16"/>
    <p:sldId id="410" r:id="rId17"/>
    <p:sldId id="411" r:id="rId18"/>
    <p:sldId id="421" r:id="rId19"/>
    <p:sldId id="415" r:id="rId20"/>
    <p:sldId id="422" r:id="rId21"/>
    <p:sldId id="424" r:id="rId22"/>
    <p:sldId id="401" r:id="rId23"/>
    <p:sldId id="413" r:id="rId24"/>
    <p:sldId id="414" r:id="rId25"/>
    <p:sldId id="407" r:id="rId26"/>
    <p:sldId id="402" r:id="rId27"/>
    <p:sldId id="391" r:id="rId28"/>
    <p:sldId id="383" r:id="rId29"/>
    <p:sldId id="398" r:id="rId30"/>
    <p:sldId id="399" r:id="rId31"/>
    <p:sldId id="403" r:id="rId32"/>
    <p:sldId id="387" r:id="rId33"/>
    <p:sldId id="405" r:id="rId34"/>
    <p:sldId id="394" r:id="rId35"/>
    <p:sldId id="418" r:id="rId36"/>
    <p:sldId id="386" r:id="rId37"/>
    <p:sldId id="377" r:id="rId38"/>
    <p:sldId id="388" r:id="rId39"/>
    <p:sldId id="311" r:id="rId40"/>
    <p:sldId id="423" r:id="rId41"/>
    <p:sldId id="389" r:id="rId42"/>
    <p:sldId id="404" r:id="rId43"/>
    <p:sldId id="400" r:id="rId44"/>
    <p:sldId id="392" r:id="rId45"/>
    <p:sldId id="390" r:id="rId46"/>
    <p:sldId id="425" r:id="rId47"/>
    <p:sldId id="426" r:id="rId48"/>
    <p:sldId id="427" r:id="rId49"/>
    <p:sldId id="352" r:id="rId50"/>
    <p:sldId id="374" r:id="rId51"/>
    <p:sldId id="336" r:id="rId52"/>
    <p:sldId id="375" r:id="rId53"/>
    <p:sldId id="412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98C723"/>
    <a:srgbClr val="FFCC99"/>
    <a:srgbClr val="009900"/>
    <a:srgbClr val="996633"/>
    <a:srgbClr val="0000FF"/>
    <a:srgbClr val="CC6600"/>
    <a:srgbClr val="92D050"/>
    <a:srgbClr val="56473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9" autoAdjust="0"/>
    <p:restoredTop sz="92794" autoAdjust="0"/>
  </p:normalViewPr>
  <p:slideViewPr>
    <p:cSldViewPr snapToGrid="0">
      <p:cViewPr varScale="1">
        <p:scale>
          <a:sx n="121" d="100"/>
          <a:sy n="121" d="100"/>
        </p:scale>
        <p:origin x="1266" y="96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t, Daniel" userId="b03836cc-e644-4307-bba5-186fe168512c" providerId="ADAL" clId="{6A16D5FC-DBFE-45AA-A3A0-FF9944CC33BA}"/>
    <pc:docChg chg="modSld">
      <pc:chgData name="Alt, Daniel" userId="b03836cc-e644-4307-bba5-186fe168512c" providerId="ADAL" clId="{6A16D5FC-DBFE-45AA-A3A0-FF9944CC33BA}" dt="2024-04-19T21:20:53.964" v="13" actId="20577"/>
      <pc:docMkLst>
        <pc:docMk/>
      </pc:docMkLst>
      <pc:sldChg chg="modSp mod">
        <pc:chgData name="Alt, Daniel" userId="b03836cc-e644-4307-bba5-186fe168512c" providerId="ADAL" clId="{6A16D5FC-DBFE-45AA-A3A0-FF9944CC33BA}" dt="2024-04-19T21:20:53.964" v="13" actId="20577"/>
        <pc:sldMkLst>
          <pc:docMk/>
          <pc:sldMk cId="0" sldId="390"/>
        </pc:sldMkLst>
        <pc:spChg chg="mod">
          <ac:chgData name="Alt, Daniel" userId="b03836cc-e644-4307-bba5-186fe168512c" providerId="ADAL" clId="{6A16D5FC-DBFE-45AA-A3A0-FF9944CC33BA}" dt="2024-04-19T21:20:53.964" v="13" actId="20577"/>
          <ac:spMkLst>
            <pc:docMk/>
            <pc:sldMk cId="0" sldId="390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5BD5214-3F00-4136-B217-81267C4004A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0954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2036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9746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9967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672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918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4346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0277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8536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03824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52329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815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2719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3301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97677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372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06580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1919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8018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3537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&lt;3 blocks?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10732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9477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3137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3936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9406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0410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355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Rush?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94841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13338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182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3498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756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68062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498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5014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75060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85363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78791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90282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to supervisors?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94067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Decal? Biopsy bag?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28524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44414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15850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74105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SLN protocol?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72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21614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36720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52859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30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1060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583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4240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5769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BD5214-3F00-4136-B217-81267C4004AC}" type="slidenum">
              <a:rPr lang="zh-TW" altLang="en-US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34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3175"/>
            <a:ext cx="268288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53988" y="50593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3988" y="4797425"/>
            <a:ext cx="73025" cy="228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39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39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DE00C7-9827-42A7-B2F4-DC2084B8A7A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606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05101-EBA0-4958-93D6-E0B5A7D6915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354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88BDD-ABEE-4BF4-9468-BA7E4053710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224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064"/>
            <a:ext cx="81280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83560"/>
            <a:ext cx="81153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DF26A-C408-47C2-9009-7AEFC2A0F53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49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7 h 3648"/>
              <a:gd name="T2" fmla="*/ 2147483647 w 2736"/>
              <a:gd name="T3" fmla="*/ 2147483647 h 3648"/>
              <a:gd name="T4" fmla="*/ 2147483647 w 2736"/>
              <a:gd name="T5" fmla="*/ 0 h 3648"/>
              <a:gd name="T6" fmla="*/ 2147483647 w 2736"/>
              <a:gd name="T7" fmla="*/ 2147483647 h 3648"/>
              <a:gd name="T8" fmla="*/ 2147483647 w 2736"/>
              <a:gd name="T9" fmla="*/ 2147483647 h 3648"/>
              <a:gd name="T10" fmla="*/ 2147483647 w 2736"/>
              <a:gd name="T11" fmla="*/ 2147483647 h 3648"/>
              <a:gd name="T12" fmla="*/ 0 w 2736"/>
              <a:gd name="T13" fmla="*/ 2147483647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7 h 4128"/>
              <a:gd name="T2" fmla="*/ 0 w 3504"/>
              <a:gd name="T3" fmla="*/ 2147483647 h 4128"/>
              <a:gd name="T4" fmla="*/ 2147483647 w 3504"/>
              <a:gd name="T5" fmla="*/ 2147483647 h 4128"/>
              <a:gd name="T6" fmla="*/ 2147483647 w 3504"/>
              <a:gd name="T7" fmla="*/ 0 h 4128"/>
              <a:gd name="T8" fmla="*/ 2147483647 w 3504"/>
              <a:gd name="T9" fmla="*/ 0 h 4128"/>
              <a:gd name="T10" fmla="*/ 2147483647 w 3504"/>
              <a:gd name="T11" fmla="*/ 2147483647 h 4128"/>
              <a:gd name="T12" fmla="*/ 0 w 3504"/>
              <a:gd name="T13" fmla="*/ 2147483647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A10E67-FB88-42AD-9C05-5B51D53EEFC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260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F68B3C-5240-4D12-B95A-C4B7D7F077DC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066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215CB02-5090-428C-BFE9-B8DA9B9B25D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6873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63012-4201-4D30-A03B-173E539ACA8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661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FFE068-A4A8-48AC-8C98-D014101D9DC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367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974B7-DC65-4914-9A3C-361D88FF2A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36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5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6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30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887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877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DE408C2-65DD-4757-BB19-AD44A5EB868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479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71500" y="512763"/>
            <a:ext cx="81153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571500" y="1784350"/>
            <a:ext cx="8115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BF4BA68C-966B-46D3-AE1A-222BF32342A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8" name="Rectangle 17"/>
          <p:cNvSpPr/>
          <p:nvPr userDrawn="1"/>
        </p:nvSpPr>
        <p:spPr>
          <a:xfrm>
            <a:off x="-3175" y="3175"/>
            <a:ext cx="268288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53988" y="50593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153988" y="4797425"/>
            <a:ext cx="73025" cy="228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539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53988" y="4541838"/>
            <a:ext cx="73025" cy="74612"/>
          </a:xfrm>
          <a:prstGeom prst="rect">
            <a:avLst/>
          </a:prstGeom>
          <a:solidFill>
            <a:schemeClr val="accent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3" r:id="rId1"/>
    <p:sldLayoutId id="2147484208" r:id="rId2"/>
    <p:sldLayoutId id="2147484214" r:id="rId3"/>
    <p:sldLayoutId id="2147484215" r:id="rId4"/>
    <p:sldLayoutId id="2147484216" r:id="rId5"/>
    <p:sldLayoutId id="2147484209" r:id="rId6"/>
    <p:sldLayoutId id="2147484217" r:id="rId7"/>
    <p:sldLayoutId id="2147484210" r:id="rId8"/>
    <p:sldLayoutId id="2147484218" r:id="rId9"/>
    <p:sldLayoutId id="2147484211" r:id="rId10"/>
    <p:sldLayoutId id="21474842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BDDFE3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BDDFE3"/>
          </a:solidFill>
          <a:latin typeface="Calibri" pitchFamily="34" charset="0"/>
          <a:cs typeface="Calibri" pitchFamily="34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95000"/>
        <a:buFont typeface="Wingdings" pitchFamily="2" charset="2"/>
        <a:buChar char="§"/>
        <a:defRPr sz="3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§"/>
        <a:defRPr sz="26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EAE00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EAE00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60878"/>
            <a:ext cx="7772400" cy="18605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Grossing Skin Specimens</a:t>
            </a:r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914400" y="3736976"/>
            <a:ext cx="7772400" cy="1267104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800" dirty="0"/>
              <a:t>May Chan, MD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86400" y="892175"/>
            <a:ext cx="3306726" cy="537686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Small Excisions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528638" y="1562100"/>
            <a:ext cx="4808906" cy="5080000"/>
          </a:xfrm>
        </p:spPr>
        <p:txBody>
          <a:bodyPr/>
          <a:lstStyle/>
          <a:p>
            <a:pPr eaLnBrk="1" hangingPunct="1"/>
            <a:r>
              <a:rPr lang="en-US" altLang="zh-TW" sz="2800" dirty="0" err="1">
                <a:sym typeface="Wingdings" pitchFamily="2" charset="2"/>
              </a:rPr>
              <a:t>Unoriented</a:t>
            </a:r>
            <a:r>
              <a:rPr lang="en-US" altLang="zh-TW" sz="2800" dirty="0">
                <a:sym typeface="Wingdings" pitchFamily="2" charset="2"/>
              </a:rPr>
              <a:t>:  </a:t>
            </a:r>
          </a:p>
          <a:p>
            <a:pPr lvl="1" eaLnBrk="1" hangingPunct="1"/>
            <a:r>
              <a:rPr lang="en-US" altLang="zh-TW" sz="2800" dirty="0">
                <a:sym typeface="Wingdings" pitchFamily="2" charset="2"/>
              </a:rPr>
              <a:t>Ink in 1 color</a:t>
            </a:r>
          </a:p>
          <a:p>
            <a:pPr lvl="1" eaLnBrk="1" hangingPunct="1"/>
            <a:r>
              <a:rPr lang="en-US" altLang="zh-TW" sz="2800" dirty="0">
                <a:sym typeface="Wingdings" pitchFamily="2" charset="2"/>
              </a:rPr>
              <a:t>Both tips in cassette #1, </a:t>
            </a:r>
            <a:br>
              <a:rPr lang="en-US" altLang="zh-TW" sz="2800" dirty="0">
                <a:sym typeface="Wingdings" pitchFamily="2" charset="2"/>
              </a:rPr>
            </a:br>
            <a:r>
              <a:rPr lang="en-US" altLang="zh-TW" sz="2800" dirty="0">
                <a:sym typeface="Wingdings" pitchFamily="2" charset="2"/>
              </a:rPr>
              <a:t>body in sequential order</a:t>
            </a:r>
            <a:endParaRPr lang="en-US" altLang="zh-TW" sz="2800" dirty="0"/>
          </a:p>
          <a:p>
            <a:pPr eaLnBrk="1" hangingPunct="1"/>
            <a:r>
              <a:rPr lang="en-US" altLang="zh-TW" sz="2800" dirty="0"/>
              <a:t>Oriented:</a:t>
            </a:r>
          </a:p>
          <a:p>
            <a:pPr lvl="1" eaLnBrk="1" hangingPunct="1"/>
            <a:r>
              <a:rPr lang="en-US" altLang="zh-TW" sz="2800" dirty="0">
                <a:sym typeface="Wingdings" pitchFamily="2" charset="2"/>
              </a:rPr>
              <a:t>Ink in 2 colors</a:t>
            </a:r>
          </a:p>
          <a:p>
            <a:pPr lvl="1" eaLnBrk="1" hangingPunct="1"/>
            <a:r>
              <a:rPr lang="en-US" altLang="zh-TW" sz="2800" dirty="0">
                <a:sym typeface="Wingdings" pitchFamily="2" charset="2"/>
              </a:rPr>
              <a:t>1st tip in cassette #1, </a:t>
            </a:r>
            <a:br>
              <a:rPr lang="en-US" altLang="zh-TW" sz="2800" dirty="0">
                <a:sym typeface="Wingdings" pitchFamily="2" charset="2"/>
              </a:rPr>
            </a:br>
            <a:r>
              <a:rPr lang="en-US" altLang="zh-TW" sz="2800" dirty="0">
                <a:sym typeface="Wingdings" pitchFamily="2" charset="2"/>
              </a:rPr>
              <a:t>body in sequential order, </a:t>
            </a:r>
            <a:br>
              <a:rPr lang="en-US" altLang="zh-TW" sz="2800" dirty="0">
                <a:sym typeface="Wingdings" pitchFamily="2" charset="2"/>
              </a:rPr>
            </a:br>
            <a:r>
              <a:rPr lang="en-US" altLang="zh-TW" sz="2800" dirty="0">
                <a:sym typeface="Wingdings" pitchFamily="2" charset="2"/>
              </a:rPr>
              <a:t>2nd tip in the last cassette</a:t>
            </a: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47" y="1692275"/>
            <a:ext cx="196215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6779959" y="3023725"/>
            <a:ext cx="659219" cy="1488558"/>
          </a:xfrm>
          <a:prstGeom prst="ellipse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6071047" y="2055813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071047" y="2368550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71047" y="2665413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71047" y="2973388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071047" y="3303588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71047" y="3614738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071047" y="3941763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071047" y="4271963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71047" y="4600575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71047" y="4930775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071047" y="5259388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071047" y="5578475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486400" y="884238"/>
            <a:ext cx="3306726" cy="53848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47" y="1682750"/>
            <a:ext cx="196215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Oval 81"/>
          <p:cNvSpPr/>
          <p:nvPr/>
        </p:nvSpPr>
        <p:spPr>
          <a:xfrm>
            <a:off x="6779959" y="3015184"/>
            <a:ext cx="659219" cy="1488558"/>
          </a:xfrm>
          <a:prstGeom prst="ellipse">
            <a:avLst/>
          </a:prstGeom>
          <a:solidFill>
            <a:schemeClr val="tx1">
              <a:alpha val="46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748785" y="148907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Blue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7734747" y="1489075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rgbClr val="009900"/>
                </a:solidFill>
              </a:rPr>
              <a:t>Green</a:t>
            </a:r>
          </a:p>
        </p:txBody>
      </p:sp>
      <p:sp>
        <p:nvSpPr>
          <p:cNvPr id="85" name="Freeform 84"/>
          <p:cNvSpPr/>
          <p:nvPr/>
        </p:nvSpPr>
        <p:spPr>
          <a:xfrm>
            <a:off x="6807647" y="1063625"/>
            <a:ext cx="850900" cy="863600"/>
          </a:xfrm>
          <a:custGeom>
            <a:avLst/>
            <a:gdLst>
              <a:gd name="connsiteX0" fmla="*/ 0 w 850605"/>
              <a:gd name="connsiteY0" fmla="*/ 116958 h 862760"/>
              <a:gd name="connsiteX1" fmla="*/ 21265 w 850605"/>
              <a:gd name="connsiteY1" fmla="*/ 170121 h 862760"/>
              <a:gd name="connsiteX2" fmla="*/ 53163 w 850605"/>
              <a:gd name="connsiteY2" fmla="*/ 180754 h 862760"/>
              <a:gd name="connsiteX3" fmla="*/ 127591 w 850605"/>
              <a:gd name="connsiteY3" fmla="*/ 223284 h 862760"/>
              <a:gd name="connsiteX4" fmla="*/ 148856 w 850605"/>
              <a:gd name="connsiteY4" fmla="*/ 265814 h 862760"/>
              <a:gd name="connsiteX5" fmla="*/ 170121 w 850605"/>
              <a:gd name="connsiteY5" fmla="*/ 297712 h 862760"/>
              <a:gd name="connsiteX6" fmla="*/ 180753 w 850605"/>
              <a:gd name="connsiteY6" fmla="*/ 329610 h 862760"/>
              <a:gd name="connsiteX7" fmla="*/ 212651 w 850605"/>
              <a:gd name="connsiteY7" fmla="*/ 382772 h 862760"/>
              <a:gd name="connsiteX8" fmla="*/ 244549 w 850605"/>
              <a:gd name="connsiteY8" fmla="*/ 478465 h 862760"/>
              <a:gd name="connsiteX9" fmla="*/ 265814 w 850605"/>
              <a:gd name="connsiteY9" fmla="*/ 510363 h 862760"/>
              <a:gd name="connsiteX10" fmla="*/ 287079 w 850605"/>
              <a:gd name="connsiteY10" fmla="*/ 552893 h 862760"/>
              <a:gd name="connsiteX11" fmla="*/ 297712 w 850605"/>
              <a:gd name="connsiteY11" fmla="*/ 584791 h 862760"/>
              <a:gd name="connsiteX12" fmla="*/ 318977 w 850605"/>
              <a:gd name="connsiteY12" fmla="*/ 616689 h 862760"/>
              <a:gd name="connsiteX13" fmla="*/ 372139 w 850605"/>
              <a:gd name="connsiteY13" fmla="*/ 754912 h 862760"/>
              <a:gd name="connsiteX14" fmla="*/ 361507 w 850605"/>
              <a:gd name="connsiteY14" fmla="*/ 829340 h 862760"/>
              <a:gd name="connsiteX15" fmla="*/ 350874 w 850605"/>
              <a:gd name="connsiteY15" fmla="*/ 861237 h 862760"/>
              <a:gd name="connsiteX16" fmla="*/ 287079 w 850605"/>
              <a:gd name="connsiteY16" fmla="*/ 850605 h 862760"/>
              <a:gd name="connsiteX17" fmla="*/ 297712 w 850605"/>
              <a:gd name="connsiteY17" fmla="*/ 786810 h 862760"/>
              <a:gd name="connsiteX18" fmla="*/ 318977 w 850605"/>
              <a:gd name="connsiteY18" fmla="*/ 754912 h 862760"/>
              <a:gd name="connsiteX19" fmla="*/ 340242 w 850605"/>
              <a:gd name="connsiteY19" fmla="*/ 701749 h 862760"/>
              <a:gd name="connsiteX20" fmla="*/ 382772 w 850605"/>
              <a:gd name="connsiteY20" fmla="*/ 595424 h 862760"/>
              <a:gd name="connsiteX21" fmla="*/ 499730 w 850605"/>
              <a:gd name="connsiteY21" fmla="*/ 467833 h 862760"/>
              <a:gd name="connsiteX22" fmla="*/ 531628 w 850605"/>
              <a:gd name="connsiteY22" fmla="*/ 425303 h 862760"/>
              <a:gd name="connsiteX23" fmla="*/ 637953 w 850605"/>
              <a:gd name="connsiteY23" fmla="*/ 350875 h 862760"/>
              <a:gd name="connsiteX24" fmla="*/ 680484 w 850605"/>
              <a:gd name="connsiteY24" fmla="*/ 297712 h 862760"/>
              <a:gd name="connsiteX25" fmla="*/ 765544 w 850605"/>
              <a:gd name="connsiteY25" fmla="*/ 212651 h 862760"/>
              <a:gd name="connsiteX26" fmla="*/ 808074 w 850605"/>
              <a:gd name="connsiteY26" fmla="*/ 170121 h 862760"/>
              <a:gd name="connsiteX27" fmla="*/ 829339 w 850605"/>
              <a:gd name="connsiteY27" fmla="*/ 106326 h 862760"/>
              <a:gd name="connsiteX28" fmla="*/ 850605 w 850605"/>
              <a:gd name="connsiteY28" fmla="*/ 74428 h 862760"/>
              <a:gd name="connsiteX29" fmla="*/ 829339 w 850605"/>
              <a:gd name="connsiteY29" fmla="*/ 0 h 86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50605" h="862760">
                <a:moveTo>
                  <a:pt x="0" y="116958"/>
                </a:moveTo>
                <a:cubicBezTo>
                  <a:pt x="7088" y="134679"/>
                  <a:pt x="9046" y="155459"/>
                  <a:pt x="21265" y="170121"/>
                </a:cubicBezTo>
                <a:cubicBezTo>
                  <a:pt x="28440" y="178731"/>
                  <a:pt x="42861" y="176339"/>
                  <a:pt x="53163" y="180754"/>
                </a:cubicBezTo>
                <a:cubicBezTo>
                  <a:pt x="90935" y="196942"/>
                  <a:pt x="95556" y="201928"/>
                  <a:pt x="127591" y="223284"/>
                </a:cubicBezTo>
                <a:cubicBezTo>
                  <a:pt x="134679" y="237461"/>
                  <a:pt x="140992" y="252052"/>
                  <a:pt x="148856" y="265814"/>
                </a:cubicBezTo>
                <a:cubicBezTo>
                  <a:pt x="155196" y="276909"/>
                  <a:pt x="164406" y="286282"/>
                  <a:pt x="170121" y="297712"/>
                </a:cubicBezTo>
                <a:cubicBezTo>
                  <a:pt x="175133" y="307737"/>
                  <a:pt x="175741" y="319585"/>
                  <a:pt x="180753" y="329610"/>
                </a:cubicBezTo>
                <a:cubicBezTo>
                  <a:pt x="189995" y="348094"/>
                  <a:pt x="202018" y="365051"/>
                  <a:pt x="212651" y="382772"/>
                </a:cubicBezTo>
                <a:cubicBezTo>
                  <a:pt x="222804" y="423382"/>
                  <a:pt x="224530" y="438427"/>
                  <a:pt x="244549" y="478465"/>
                </a:cubicBezTo>
                <a:cubicBezTo>
                  <a:pt x="250264" y="489895"/>
                  <a:pt x="259474" y="499268"/>
                  <a:pt x="265814" y="510363"/>
                </a:cubicBezTo>
                <a:cubicBezTo>
                  <a:pt x="273678" y="524125"/>
                  <a:pt x="280835" y="538325"/>
                  <a:pt x="287079" y="552893"/>
                </a:cubicBezTo>
                <a:cubicBezTo>
                  <a:pt x="291494" y="563195"/>
                  <a:pt x="292700" y="574766"/>
                  <a:pt x="297712" y="584791"/>
                </a:cubicBezTo>
                <a:cubicBezTo>
                  <a:pt x="303427" y="596221"/>
                  <a:pt x="311889" y="606056"/>
                  <a:pt x="318977" y="616689"/>
                </a:cubicBezTo>
                <a:cubicBezTo>
                  <a:pt x="345254" y="721798"/>
                  <a:pt x="325206" y="676688"/>
                  <a:pt x="372139" y="754912"/>
                </a:cubicBezTo>
                <a:cubicBezTo>
                  <a:pt x="368595" y="779721"/>
                  <a:pt x="366422" y="804765"/>
                  <a:pt x="361507" y="829340"/>
                </a:cubicBezTo>
                <a:cubicBezTo>
                  <a:pt x="359309" y="840330"/>
                  <a:pt x="361650" y="858158"/>
                  <a:pt x="350874" y="861237"/>
                </a:cubicBezTo>
                <a:cubicBezTo>
                  <a:pt x="330145" y="867159"/>
                  <a:pt x="308344" y="854149"/>
                  <a:pt x="287079" y="850605"/>
                </a:cubicBezTo>
                <a:cubicBezTo>
                  <a:pt x="290623" y="829340"/>
                  <a:pt x="290895" y="807262"/>
                  <a:pt x="297712" y="786810"/>
                </a:cubicBezTo>
                <a:cubicBezTo>
                  <a:pt x="301753" y="774687"/>
                  <a:pt x="313262" y="766342"/>
                  <a:pt x="318977" y="754912"/>
                </a:cubicBezTo>
                <a:cubicBezTo>
                  <a:pt x="327512" y="737841"/>
                  <a:pt x="333541" y="719620"/>
                  <a:pt x="340242" y="701749"/>
                </a:cubicBezTo>
                <a:cubicBezTo>
                  <a:pt x="358032" y="654307"/>
                  <a:pt x="349775" y="655918"/>
                  <a:pt x="382772" y="595424"/>
                </a:cubicBezTo>
                <a:cubicBezTo>
                  <a:pt x="411527" y="542707"/>
                  <a:pt x="463687" y="515889"/>
                  <a:pt x="499730" y="467833"/>
                </a:cubicBezTo>
                <a:cubicBezTo>
                  <a:pt x="510363" y="453656"/>
                  <a:pt x="519097" y="437834"/>
                  <a:pt x="531628" y="425303"/>
                </a:cubicBezTo>
                <a:cubicBezTo>
                  <a:pt x="564239" y="392692"/>
                  <a:pt x="603206" y="382147"/>
                  <a:pt x="637953" y="350875"/>
                </a:cubicBezTo>
                <a:cubicBezTo>
                  <a:pt x="654821" y="335693"/>
                  <a:pt x="665091" y="314388"/>
                  <a:pt x="680484" y="297712"/>
                </a:cubicBezTo>
                <a:cubicBezTo>
                  <a:pt x="707682" y="268248"/>
                  <a:pt x="737191" y="241005"/>
                  <a:pt x="765544" y="212651"/>
                </a:cubicBezTo>
                <a:lnTo>
                  <a:pt x="808074" y="170121"/>
                </a:lnTo>
                <a:cubicBezTo>
                  <a:pt x="815162" y="148856"/>
                  <a:pt x="820235" y="126809"/>
                  <a:pt x="829339" y="106326"/>
                </a:cubicBezTo>
                <a:cubicBezTo>
                  <a:pt x="834529" y="94648"/>
                  <a:pt x="850605" y="87207"/>
                  <a:pt x="850605" y="74428"/>
                </a:cubicBezTo>
                <a:cubicBezTo>
                  <a:pt x="850605" y="48626"/>
                  <a:pt x="829339" y="0"/>
                  <a:pt x="829339" y="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112447" y="1865313"/>
            <a:ext cx="98425" cy="188912"/>
          </a:xfrm>
          <a:prstGeom prst="ellips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7" name="Straight Connector 86"/>
          <p:cNvCxnSpPr/>
          <p:nvPr/>
        </p:nvCxnSpPr>
        <p:spPr>
          <a:xfrm>
            <a:off x="7148001" y="1861675"/>
            <a:ext cx="0" cy="3911805"/>
          </a:xfrm>
          <a:prstGeom prst="line">
            <a:avLst/>
          </a:prstGeom>
          <a:ln w="38100">
            <a:solidFill>
              <a:schemeClr val="bg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071047" y="2047875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071047" y="2359025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071047" y="2657475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071047" y="2965450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071047" y="3295650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071047" y="3606800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071047" y="3933825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071047" y="4262438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071047" y="4592638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071047" y="4921250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071047" y="5251450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071047" y="5570538"/>
            <a:ext cx="207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560246" y="2721600"/>
            <a:ext cx="1" cy="17180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3" grpId="0"/>
      <p:bldP spid="84" grpId="0"/>
      <p:bldP spid="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Orientation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71500" y="1783560"/>
            <a:ext cx="5149850" cy="4572000"/>
          </a:xfrm>
        </p:spPr>
        <p:txBody>
          <a:bodyPr/>
          <a:lstStyle/>
          <a:p>
            <a:r>
              <a:rPr lang="en-US" dirty="0"/>
              <a:t>Stick with surgeon’s terminology whenever possible</a:t>
            </a:r>
          </a:p>
          <a:p>
            <a:pPr lvl="1"/>
            <a:r>
              <a:rPr lang="en-US" sz="2800" dirty="0"/>
              <a:t>E.g., “Long stitch = superior, </a:t>
            </a:r>
            <a:br>
              <a:rPr lang="en-US" sz="2800" dirty="0"/>
            </a:br>
            <a:r>
              <a:rPr lang="en-US" sz="2800" dirty="0"/>
              <a:t>short stitch = lateral”</a:t>
            </a:r>
          </a:p>
          <a:p>
            <a:r>
              <a:rPr lang="en-US" dirty="0"/>
              <a:t>If only 1 stitch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make stitch 12 o’clock</a:t>
            </a:r>
          </a:p>
        </p:txBody>
      </p:sp>
      <p:pic>
        <p:nvPicPr>
          <p:cNvPr id="2048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79" y="561975"/>
            <a:ext cx="17208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1391" y="371475"/>
            <a:ext cx="958850" cy="33813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dirty="0"/>
              <a:t>Superior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804391" y="1854200"/>
            <a:ext cx="890588" cy="3698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Lateral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88379" y="3378200"/>
            <a:ext cx="904875" cy="3683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Inferior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21591" y="1860550"/>
            <a:ext cx="865188" cy="3698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Medial</a:t>
            </a:r>
          </a:p>
        </p:txBody>
      </p:sp>
      <p:pic>
        <p:nvPicPr>
          <p:cNvPr id="2049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r="3325" b="12502"/>
          <a:stretch>
            <a:fillRect/>
          </a:stretch>
        </p:blipFill>
        <p:spPr bwMode="auto">
          <a:xfrm>
            <a:off x="6308966" y="4002088"/>
            <a:ext cx="1731963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50291" y="3935413"/>
            <a:ext cx="762000" cy="369887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12:00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725016" y="5246688"/>
            <a:ext cx="633413" cy="3683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3:00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53366" y="5238750"/>
            <a:ext cx="633413" cy="3683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9:00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23316" y="6399213"/>
            <a:ext cx="635000" cy="369887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/>
              <a:t>6:00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Small Oval/Round Excisions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83560"/>
            <a:ext cx="4360423" cy="457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Same inking and sectioning as ellipses</a:t>
            </a:r>
          </a:p>
          <a:p>
            <a:pPr>
              <a:defRPr/>
            </a:pPr>
            <a:r>
              <a:rPr lang="en-US" dirty="0"/>
              <a:t>“Tips” = </a:t>
            </a:r>
            <a:r>
              <a:rPr lang="en-US" i="1" dirty="0"/>
              <a:t>en face </a:t>
            </a:r>
            <a:r>
              <a:rPr lang="en-US" dirty="0"/>
              <a:t>margins</a:t>
            </a:r>
          </a:p>
          <a:p>
            <a:pPr lvl="1">
              <a:defRPr/>
            </a:pPr>
            <a:r>
              <a:rPr lang="en-US" dirty="0"/>
              <a:t>Any tumor cells present in tips will require multiple rounds of </a:t>
            </a:r>
            <a:r>
              <a:rPr lang="en-US" dirty="0" err="1"/>
              <a:t>deepers</a:t>
            </a:r>
            <a:r>
              <a:rPr lang="en-US" dirty="0"/>
              <a:t> to get to the true margin</a:t>
            </a: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6261" r="14874" b="7272"/>
          <a:stretch>
            <a:fillRect/>
          </a:stretch>
        </p:blipFill>
        <p:spPr bwMode="auto">
          <a:xfrm>
            <a:off x="5101534" y="1595438"/>
            <a:ext cx="3527425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655572" y="2238375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5572" y="2419350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655572" y="2603500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655572" y="2792413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655572" y="2998788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55572" y="3194050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655572" y="3392488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655572" y="3600450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655572" y="3802063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55572" y="3998913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55572" y="4195763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655572" y="4394200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655572" y="4584700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55572" y="4773613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655572" y="4959350"/>
            <a:ext cx="24511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35864"/>
            <a:ext cx="8128000" cy="914400"/>
          </a:xfrm>
        </p:spPr>
        <p:txBody>
          <a:bodyPr/>
          <a:lstStyle/>
          <a:p>
            <a:r>
              <a:rPr lang="en-US" dirty="0"/>
              <a:t>Round Excisions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66826"/>
            <a:ext cx="8115300" cy="1143000"/>
          </a:xfrm>
        </p:spPr>
        <p:txBody>
          <a:bodyPr/>
          <a:lstStyle/>
          <a:p>
            <a:r>
              <a:rPr lang="en-US" dirty="0"/>
              <a:t>Keep “tips” as thin and small as possible to avoid cutting into subclinical lesion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1246" y="2574651"/>
            <a:ext cx="3170583" cy="366753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08141" y="3190877"/>
            <a:ext cx="2156791" cy="2464905"/>
          </a:xfrm>
          <a:prstGeom prst="ellips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56619" y="3359842"/>
            <a:ext cx="1590261" cy="1938131"/>
          </a:xfrm>
          <a:custGeom>
            <a:avLst/>
            <a:gdLst>
              <a:gd name="connsiteX0" fmla="*/ 168966 w 1590261"/>
              <a:gd name="connsiteY0" fmla="*/ 487018 h 1938131"/>
              <a:gd name="connsiteX1" fmla="*/ 168966 w 1590261"/>
              <a:gd name="connsiteY1" fmla="*/ 487018 h 1938131"/>
              <a:gd name="connsiteX2" fmla="*/ 258418 w 1590261"/>
              <a:gd name="connsiteY2" fmla="*/ 437322 h 1938131"/>
              <a:gd name="connsiteX3" fmla="*/ 298174 w 1590261"/>
              <a:gd name="connsiteY3" fmla="*/ 407505 h 1938131"/>
              <a:gd name="connsiteX4" fmla="*/ 318052 w 1590261"/>
              <a:gd name="connsiteY4" fmla="*/ 377687 h 1938131"/>
              <a:gd name="connsiteX5" fmla="*/ 347870 w 1590261"/>
              <a:gd name="connsiteY5" fmla="*/ 367748 h 1938131"/>
              <a:gd name="connsiteX6" fmla="*/ 367748 w 1590261"/>
              <a:gd name="connsiteY6" fmla="*/ 337931 h 1938131"/>
              <a:gd name="connsiteX7" fmla="*/ 397566 w 1590261"/>
              <a:gd name="connsiteY7" fmla="*/ 318053 h 1938131"/>
              <a:gd name="connsiteX8" fmla="*/ 407505 w 1590261"/>
              <a:gd name="connsiteY8" fmla="*/ 288235 h 1938131"/>
              <a:gd name="connsiteX9" fmla="*/ 477079 w 1590261"/>
              <a:gd name="connsiteY9" fmla="*/ 208722 h 1938131"/>
              <a:gd name="connsiteX10" fmla="*/ 496957 w 1590261"/>
              <a:gd name="connsiteY10" fmla="*/ 178905 h 1938131"/>
              <a:gd name="connsiteX11" fmla="*/ 526774 w 1590261"/>
              <a:gd name="connsiteY11" fmla="*/ 159027 h 1938131"/>
              <a:gd name="connsiteX12" fmla="*/ 536713 w 1590261"/>
              <a:gd name="connsiteY12" fmla="*/ 129209 h 1938131"/>
              <a:gd name="connsiteX13" fmla="*/ 556592 w 1590261"/>
              <a:gd name="connsiteY13" fmla="*/ 99392 h 1938131"/>
              <a:gd name="connsiteX14" fmla="*/ 566531 w 1590261"/>
              <a:gd name="connsiteY14" fmla="*/ 69574 h 1938131"/>
              <a:gd name="connsiteX15" fmla="*/ 616226 w 1590261"/>
              <a:gd name="connsiteY15" fmla="*/ 19879 h 1938131"/>
              <a:gd name="connsiteX16" fmla="*/ 675861 w 1590261"/>
              <a:gd name="connsiteY16" fmla="*/ 0 h 1938131"/>
              <a:gd name="connsiteX17" fmla="*/ 864705 w 1590261"/>
              <a:gd name="connsiteY17" fmla="*/ 9940 h 1938131"/>
              <a:gd name="connsiteX18" fmla="*/ 894522 w 1590261"/>
              <a:gd name="connsiteY18" fmla="*/ 19879 h 1938131"/>
              <a:gd name="connsiteX19" fmla="*/ 974035 w 1590261"/>
              <a:gd name="connsiteY19" fmla="*/ 79514 h 1938131"/>
              <a:gd name="connsiteX20" fmla="*/ 1023731 w 1590261"/>
              <a:gd name="connsiteY20" fmla="*/ 129209 h 1938131"/>
              <a:gd name="connsiteX21" fmla="*/ 1053548 w 1590261"/>
              <a:gd name="connsiteY21" fmla="*/ 149087 h 1938131"/>
              <a:gd name="connsiteX22" fmla="*/ 1093305 w 1590261"/>
              <a:gd name="connsiteY22" fmla="*/ 188844 h 1938131"/>
              <a:gd name="connsiteX23" fmla="*/ 1103244 w 1590261"/>
              <a:gd name="connsiteY23" fmla="*/ 228600 h 1938131"/>
              <a:gd name="connsiteX24" fmla="*/ 1152939 w 1590261"/>
              <a:gd name="connsiteY24" fmla="*/ 258418 h 1938131"/>
              <a:gd name="connsiteX25" fmla="*/ 1331844 w 1590261"/>
              <a:gd name="connsiteY25" fmla="*/ 268357 h 1938131"/>
              <a:gd name="connsiteX26" fmla="*/ 1391479 w 1590261"/>
              <a:gd name="connsiteY26" fmla="*/ 288235 h 1938131"/>
              <a:gd name="connsiteX27" fmla="*/ 1411357 w 1590261"/>
              <a:gd name="connsiteY27" fmla="*/ 308114 h 1938131"/>
              <a:gd name="connsiteX28" fmla="*/ 1441174 w 1590261"/>
              <a:gd name="connsiteY28" fmla="*/ 318053 h 1938131"/>
              <a:gd name="connsiteX29" fmla="*/ 1470992 w 1590261"/>
              <a:gd name="connsiteY29" fmla="*/ 337931 h 1938131"/>
              <a:gd name="connsiteX30" fmla="*/ 1490870 w 1590261"/>
              <a:gd name="connsiteY30" fmla="*/ 367748 h 1938131"/>
              <a:gd name="connsiteX31" fmla="*/ 1540566 w 1590261"/>
              <a:gd name="connsiteY31" fmla="*/ 417444 h 1938131"/>
              <a:gd name="connsiteX32" fmla="*/ 1570383 w 1590261"/>
              <a:gd name="connsiteY32" fmla="*/ 516835 h 1938131"/>
              <a:gd name="connsiteX33" fmla="*/ 1590261 w 1590261"/>
              <a:gd name="connsiteY33" fmla="*/ 586409 h 1938131"/>
              <a:gd name="connsiteX34" fmla="*/ 1560444 w 1590261"/>
              <a:gd name="connsiteY34" fmla="*/ 964096 h 1938131"/>
              <a:gd name="connsiteX35" fmla="*/ 1550505 w 1590261"/>
              <a:gd name="connsiteY35" fmla="*/ 993914 h 1938131"/>
              <a:gd name="connsiteX36" fmla="*/ 1510748 w 1590261"/>
              <a:gd name="connsiteY36" fmla="*/ 1013792 h 1938131"/>
              <a:gd name="connsiteX37" fmla="*/ 1480931 w 1590261"/>
              <a:gd name="connsiteY37" fmla="*/ 1033670 h 1938131"/>
              <a:gd name="connsiteX38" fmla="*/ 1441174 w 1590261"/>
              <a:gd name="connsiteY38" fmla="*/ 1093305 h 1938131"/>
              <a:gd name="connsiteX39" fmla="*/ 1421296 w 1590261"/>
              <a:gd name="connsiteY39" fmla="*/ 1123122 h 1938131"/>
              <a:gd name="connsiteX40" fmla="*/ 1411357 w 1590261"/>
              <a:gd name="connsiteY40" fmla="*/ 1470992 h 1938131"/>
              <a:gd name="connsiteX41" fmla="*/ 1391479 w 1590261"/>
              <a:gd name="connsiteY41" fmla="*/ 1530627 h 1938131"/>
              <a:gd name="connsiteX42" fmla="*/ 1331844 w 1590261"/>
              <a:gd name="connsiteY42" fmla="*/ 1610140 h 1938131"/>
              <a:gd name="connsiteX43" fmla="*/ 1311966 w 1590261"/>
              <a:gd name="connsiteY43" fmla="*/ 1639957 h 1938131"/>
              <a:gd name="connsiteX44" fmla="*/ 1282148 w 1590261"/>
              <a:gd name="connsiteY44" fmla="*/ 1659835 h 1938131"/>
              <a:gd name="connsiteX45" fmla="*/ 1262270 w 1590261"/>
              <a:gd name="connsiteY45" fmla="*/ 1679714 h 1938131"/>
              <a:gd name="connsiteX46" fmla="*/ 1232452 w 1590261"/>
              <a:gd name="connsiteY46" fmla="*/ 1739348 h 1938131"/>
              <a:gd name="connsiteX47" fmla="*/ 1182757 w 1590261"/>
              <a:gd name="connsiteY47" fmla="*/ 1789044 h 1938131"/>
              <a:gd name="connsiteX48" fmla="*/ 1143000 w 1590261"/>
              <a:gd name="connsiteY48" fmla="*/ 1838740 h 1938131"/>
              <a:gd name="connsiteX49" fmla="*/ 1083366 w 1590261"/>
              <a:gd name="connsiteY49" fmla="*/ 1878496 h 1938131"/>
              <a:gd name="connsiteX50" fmla="*/ 1033670 w 1590261"/>
              <a:gd name="connsiteY50" fmla="*/ 1918253 h 1938131"/>
              <a:gd name="connsiteX51" fmla="*/ 944218 w 1590261"/>
              <a:gd name="connsiteY51" fmla="*/ 1938131 h 1938131"/>
              <a:gd name="connsiteX52" fmla="*/ 824948 w 1590261"/>
              <a:gd name="connsiteY52" fmla="*/ 1928192 h 1938131"/>
              <a:gd name="connsiteX53" fmla="*/ 785192 w 1590261"/>
              <a:gd name="connsiteY53" fmla="*/ 1918253 h 1938131"/>
              <a:gd name="connsiteX54" fmla="*/ 725557 w 1590261"/>
              <a:gd name="connsiteY54" fmla="*/ 1908314 h 1938131"/>
              <a:gd name="connsiteX55" fmla="*/ 695739 w 1590261"/>
              <a:gd name="connsiteY55" fmla="*/ 1898374 h 1938131"/>
              <a:gd name="connsiteX56" fmla="*/ 616226 w 1590261"/>
              <a:gd name="connsiteY56" fmla="*/ 1818861 h 1938131"/>
              <a:gd name="connsiteX57" fmla="*/ 556592 w 1590261"/>
              <a:gd name="connsiteY57" fmla="*/ 1769166 h 1938131"/>
              <a:gd name="connsiteX58" fmla="*/ 536713 w 1590261"/>
              <a:gd name="connsiteY58" fmla="*/ 1749287 h 1938131"/>
              <a:gd name="connsiteX59" fmla="*/ 477079 w 1590261"/>
              <a:gd name="connsiteY59" fmla="*/ 1709531 h 1938131"/>
              <a:gd name="connsiteX60" fmla="*/ 457200 w 1590261"/>
              <a:gd name="connsiteY60" fmla="*/ 1689653 h 1938131"/>
              <a:gd name="connsiteX61" fmla="*/ 397566 w 1590261"/>
              <a:gd name="connsiteY61" fmla="*/ 1679714 h 1938131"/>
              <a:gd name="connsiteX62" fmla="*/ 337931 w 1590261"/>
              <a:gd name="connsiteY62" fmla="*/ 1639957 h 1938131"/>
              <a:gd name="connsiteX63" fmla="*/ 318052 w 1590261"/>
              <a:gd name="connsiteY63" fmla="*/ 1620079 h 1938131"/>
              <a:gd name="connsiteX64" fmla="*/ 278296 w 1590261"/>
              <a:gd name="connsiteY64" fmla="*/ 1600200 h 1938131"/>
              <a:gd name="connsiteX65" fmla="*/ 228600 w 1590261"/>
              <a:gd name="connsiteY65" fmla="*/ 1560444 h 1938131"/>
              <a:gd name="connsiteX66" fmla="*/ 198783 w 1590261"/>
              <a:gd name="connsiteY66" fmla="*/ 1540566 h 1938131"/>
              <a:gd name="connsiteX67" fmla="*/ 159026 w 1590261"/>
              <a:gd name="connsiteY67" fmla="*/ 1500809 h 1938131"/>
              <a:gd name="connsiteX68" fmla="*/ 139148 w 1590261"/>
              <a:gd name="connsiteY68" fmla="*/ 1470992 h 1938131"/>
              <a:gd name="connsiteX69" fmla="*/ 109331 w 1590261"/>
              <a:gd name="connsiteY69" fmla="*/ 1451114 h 1938131"/>
              <a:gd name="connsiteX70" fmla="*/ 89452 w 1590261"/>
              <a:gd name="connsiteY70" fmla="*/ 1431235 h 1938131"/>
              <a:gd name="connsiteX71" fmla="*/ 69574 w 1590261"/>
              <a:gd name="connsiteY71" fmla="*/ 1361661 h 1938131"/>
              <a:gd name="connsiteX72" fmla="*/ 59635 w 1590261"/>
              <a:gd name="connsiteY72" fmla="*/ 1282148 h 1938131"/>
              <a:gd name="connsiteX73" fmla="*/ 39757 w 1590261"/>
              <a:gd name="connsiteY73" fmla="*/ 1222514 h 1938131"/>
              <a:gd name="connsiteX74" fmla="*/ 29818 w 1590261"/>
              <a:gd name="connsiteY74" fmla="*/ 1182757 h 1938131"/>
              <a:gd name="connsiteX75" fmla="*/ 9939 w 1590261"/>
              <a:gd name="connsiteY75" fmla="*/ 1152940 h 1938131"/>
              <a:gd name="connsiteX76" fmla="*/ 0 w 1590261"/>
              <a:gd name="connsiteY76" fmla="*/ 1123122 h 1938131"/>
              <a:gd name="connsiteX77" fmla="*/ 19879 w 1590261"/>
              <a:gd name="connsiteY77" fmla="*/ 1033670 h 1938131"/>
              <a:gd name="connsiteX78" fmla="*/ 39757 w 1590261"/>
              <a:gd name="connsiteY78" fmla="*/ 954157 h 1938131"/>
              <a:gd name="connsiteX79" fmla="*/ 49696 w 1590261"/>
              <a:gd name="connsiteY79" fmla="*/ 914400 h 1938131"/>
              <a:gd name="connsiteX80" fmla="*/ 69574 w 1590261"/>
              <a:gd name="connsiteY80" fmla="*/ 815009 h 1938131"/>
              <a:gd name="connsiteX81" fmla="*/ 109331 w 1590261"/>
              <a:gd name="connsiteY81" fmla="*/ 755374 h 1938131"/>
              <a:gd name="connsiteX82" fmla="*/ 159026 w 1590261"/>
              <a:gd name="connsiteY82" fmla="*/ 685800 h 1938131"/>
              <a:gd name="connsiteX83" fmla="*/ 149087 w 1590261"/>
              <a:gd name="connsiteY83" fmla="*/ 655983 h 1938131"/>
              <a:gd name="connsiteX84" fmla="*/ 168966 w 1590261"/>
              <a:gd name="connsiteY84" fmla="*/ 516835 h 1938131"/>
              <a:gd name="connsiteX85" fmla="*/ 178905 w 1590261"/>
              <a:gd name="connsiteY85" fmla="*/ 477079 h 1938131"/>
              <a:gd name="connsiteX86" fmla="*/ 168966 w 1590261"/>
              <a:gd name="connsiteY86" fmla="*/ 487018 h 193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590261" h="1938131">
                <a:moveTo>
                  <a:pt x="168966" y="487018"/>
                </a:moveTo>
                <a:lnTo>
                  <a:pt x="168966" y="487018"/>
                </a:lnTo>
                <a:cubicBezTo>
                  <a:pt x="198783" y="470453"/>
                  <a:pt x="229368" y="455199"/>
                  <a:pt x="258418" y="437322"/>
                </a:cubicBezTo>
                <a:cubicBezTo>
                  <a:pt x="272526" y="428640"/>
                  <a:pt x="286461" y="419218"/>
                  <a:pt x="298174" y="407505"/>
                </a:cubicBezTo>
                <a:cubicBezTo>
                  <a:pt x="306621" y="399058"/>
                  <a:pt x="308724" y="385149"/>
                  <a:pt x="318052" y="377687"/>
                </a:cubicBezTo>
                <a:cubicBezTo>
                  <a:pt x="326233" y="371142"/>
                  <a:pt x="337931" y="371061"/>
                  <a:pt x="347870" y="367748"/>
                </a:cubicBezTo>
                <a:cubicBezTo>
                  <a:pt x="354496" y="357809"/>
                  <a:pt x="359301" y="346377"/>
                  <a:pt x="367748" y="337931"/>
                </a:cubicBezTo>
                <a:cubicBezTo>
                  <a:pt x="376195" y="329484"/>
                  <a:pt x="390104" y="327381"/>
                  <a:pt x="397566" y="318053"/>
                </a:cubicBezTo>
                <a:cubicBezTo>
                  <a:pt x="404111" y="309872"/>
                  <a:pt x="402417" y="297394"/>
                  <a:pt x="407505" y="288235"/>
                </a:cubicBezTo>
                <a:cubicBezTo>
                  <a:pt x="441610" y="226845"/>
                  <a:pt x="433521" y="237759"/>
                  <a:pt x="477079" y="208722"/>
                </a:cubicBezTo>
                <a:cubicBezTo>
                  <a:pt x="483705" y="198783"/>
                  <a:pt x="488510" y="187352"/>
                  <a:pt x="496957" y="178905"/>
                </a:cubicBezTo>
                <a:cubicBezTo>
                  <a:pt x="505404" y="170458"/>
                  <a:pt x="519312" y="168355"/>
                  <a:pt x="526774" y="159027"/>
                </a:cubicBezTo>
                <a:cubicBezTo>
                  <a:pt x="533319" y="150846"/>
                  <a:pt x="532028" y="138580"/>
                  <a:pt x="536713" y="129209"/>
                </a:cubicBezTo>
                <a:cubicBezTo>
                  <a:pt x="542055" y="118525"/>
                  <a:pt x="549966" y="109331"/>
                  <a:pt x="556592" y="99392"/>
                </a:cubicBezTo>
                <a:cubicBezTo>
                  <a:pt x="559905" y="89453"/>
                  <a:pt x="561846" y="78945"/>
                  <a:pt x="566531" y="69574"/>
                </a:cubicBezTo>
                <a:cubicBezTo>
                  <a:pt x="578836" y="44963"/>
                  <a:pt x="590669" y="31238"/>
                  <a:pt x="616226" y="19879"/>
                </a:cubicBezTo>
                <a:cubicBezTo>
                  <a:pt x="635374" y="11369"/>
                  <a:pt x="675861" y="0"/>
                  <a:pt x="675861" y="0"/>
                </a:cubicBezTo>
                <a:cubicBezTo>
                  <a:pt x="738809" y="3313"/>
                  <a:pt x="801929" y="4233"/>
                  <a:pt x="864705" y="9940"/>
                </a:cubicBezTo>
                <a:cubicBezTo>
                  <a:pt x="875139" y="10889"/>
                  <a:pt x="885683" y="14254"/>
                  <a:pt x="894522" y="19879"/>
                </a:cubicBezTo>
                <a:cubicBezTo>
                  <a:pt x="922473" y="37666"/>
                  <a:pt x="950608" y="56087"/>
                  <a:pt x="974035" y="79514"/>
                </a:cubicBezTo>
                <a:cubicBezTo>
                  <a:pt x="990600" y="96079"/>
                  <a:pt x="1004239" y="116214"/>
                  <a:pt x="1023731" y="129209"/>
                </a:cubicBezTo>
                <a:cubicBezTo>
                  <a:pt x="1033670" y="135835"/>
                  <a:pt x="1044479" y="141313"/>
                  <a:pt x="1053548" y="149087"/>
                </a:cubicBezTo>
                <a:cubicBezTo>
                  <a:pt x="1067778" y="161284"/>
                  <a:pt x="1093305" y="188844"/>
                  <a:pt x="1093305" y="188844"/>
                </a:cubicBezTo>
                <a:cubicBezTo>
                  <a:pt x="1096618" y="202096"/>
                  <a:pt x="1097135" y="216382"/>
                  <a:pt x="1103244" y="228600"/>
                </a:cubicBezTo>
                <a:cubicBezTo>
                  <a:pt x="1111878" y="245868"/>
                  <a:pt x="1135085" y="256718"/>
                  <a:pt x="1152939" y="258418"/>
                </a:cubicBezTo>
                <a:cubicBezTo>
                  <a:pt x="1212397" y="264081"/>
                  <a:pt x="1272209" y="265044"/>
                  <a:pt x="1331844" y="268357"/>
                </a:cubicBezTo>
                <a:cubicBezTo>
                  <a:pt x="1351722" y="274983"/>
                  <a:pt x="1376663" y="273418"/>
                  <a:pt x="1391479" y="288235"/>
                </a:cubicBezTo>
                <a:cubicBezTo>
                  <a:pt x="1398105" y="294861"/>
                  <a:pt x="1403322" y="303293"/>
                  <a:pt x="1411357" y="308114"/>
                </a:cubicBezTo>
                <a:cubicBezTo>
                  <a:pt x="1420341" y="313504"/>
                  <a:pt x="1431803" y="313368"/>
                  <a:pt x="1441174" y="318053"/>
                </a:cubicBezTo>
                <a:cubicBezTo>
                  <a:pt x="1451858" y="323395"/>
                  <a:pt x="1461053" y="331305"/>
                  <a:pt x="1470992" y="337931"/>
                </a:cubicBezTo>
                <a:cubicBezTo>
                  <a:pt x="1477618" y="347870"/>
                  <a:pt x="1483004" y="358758"/>
                  <a:pt x="1490870" y="367748"/>
                </a:cubicBezTo>
                <a:cubicBezTo>
                  <a:pt x="1506297" y="385379"/>
                  <a:pt x="1540566" y="417444"/>
                  <a:pt x="1540566" y="417444"/>
                </a:cubicBezTo>
                <a:cubicBezTo>
                  <a:pt x="1587803" y="559157"/>
                  <a:pt x="1540343" y="411692"/>
                  <a:pt x="1570383" y="516835"/>
                </a:cubicBezTo>
                <a:cubicBezTo>
                  <a:pt x="1598900" y="616646"/>
                  <a:pt x="1559191" y="462128"/>
                  <a:pt x="1590261" y="586409"/>
                </a:cubicBezTo>
                <a:cubicBezTo>
                  <a:pt x="1582166" y="772604"/>
                  <a:pt x="1587759" y="800204"/>
                  <a:pt x="1560444" y="964096"/>
                </a:cubicBezTo>
                <a:cubicBezTo>
                  <a:pt x="1558722" y="974430"/>
                  <a:pt x="1557913" y="986506"/>
                  <a:pt x="1550505" y="993914"/>
                </a:cubicBezTo>
                <a:cubicBezTo>
                  <a:pt x="1540028" y="1004391"/>
                  <a:pt x="1523612" y="1006441"/>
                  <a:pt x="1510748" y="1013792"/>
                </a:cubicBezTo>
                <a:cubicBezTo>
                  <a:pt x="1500377" y="1019718"/>
                  <a:pt x="1490870" y="1027044"/>
                  <a:pt x="1480931" y="1033670"/>
                </a:cubicBezTo>
                <a:lnTo>
                  <a:pt x="1441174" y="1093305"/>
                </a:lnTo>
                <a:lnTo>
                  <a:pt x="1421296" y="1123122"/>
                </a:lnTo>
                <a:cubicBezTo>
                  <a:pt x="1417983" y="1239079"/>
                  <a:pt x="1419822" y="1355297"/>
                  <a:pt x="1411357" y="1470992"/>
                </a:cubicBezTo>
                <a:cubicBezTo>
                  <a:pt x="1409828" y="1491890"/>
                  <a:pt x="1398105" y="1510749"/>
                  <a:pt x="1391479" y="1530627"/>
                </a:cubicBezTo>
                <a:cubicBezTo>
                  <a:pt x="1365620" y="1608201"/>
                  <a:pt x="1407975" y="1495943"/>
                  <a:pt x="1331844" y="1610140"/>
                </a:cubicBezTo>
                <a:cubicBezTo>
                  <a:pt x="1325218" y="1620079"/>
                  <a:pt x="1320413" y="1631511"/>
                  <a:pt x="1311966" y="1639957"/>
                </a:cubicBezTo>
                <a:cubicBezTo>
                  <a:pt x="1303519" y="1648404"/>
                  <a:pt x="1291476" y="1652373"/>
                  <a:pt x="1282148" y="1659835"/>
                </a:cubicBezTo>
                <a:cubicBezTo>
                  <a:pt x="1274831" y="1665689"/>
                  <a:pt x="1268896" y="1673088"/>
                  <a:pt x="1262270" y="1679714"/>
                </a:cubicBezTo>
                <a:cubicBezTo>
                  <a:pt x="1252886" y="1707867"/>
                  <a:pt x="1253203" y="1715632"/>
                  <a:pt x="1232452" y="1739348"/>
                </a:cubicBezTo>
                <a:cubicBezTo>
                  <a:pt x="1217025" y="1756978"/>
                  <a:pt x="1195752" y="1769552"/>
                  <a:pt x="1182757" y="1789044"/>
                </a:cubicBezTo>
                <a:cubicBezTo>
                  <a:pt x="1169716" y="1808605"/>
                  <a:pt x="1161884" y="1824577"/>
                  <a:pt x="1143000" y="1838740"/>
                </a:cubicBezTo>
                <a:cubicBezTo>
                  <a:pt x="1123888" y="1853074"/>
                  <a:pt x="1100259" y="1861603"/>
                  <a:pt x="1083366" y="1878496"/>
                </a:cubicBezTo>
                <a:cubicBezTo>
                  <a:pt x="1064878" y="1896983"/>
                  <a:pt x="1058743" y="1905717"/>
                  <a:pt x="1033670" y="1918253"/>
                </a:cubicBezTo>
                <a:cubicBezTo>
                  <a:pt x="1009204" y="1930486"/>
                  <a:pt x="967118" y="1934314"/>
                  <a:pt x="944218" y="1938131"/>
                </a:cubicBezTo>
                <a:cubicBezTo>
                  <a:pt x="904461" y="1934818"/>
                  <a:pt x="864534" y="1933140"/>
                  <a:pt x="824948" y="1928192"/>
                </a:cubicBezTo>
                <a:cubicBezTo>
                  <a:pt x="811394" y="1926498"/>
                  <a:pt x="798587" y="1920932"/>
                  <a:pt x="785192" y="1918253"/>
                </a:cubicBezTo>
                <a:cubicBezTo>
                  <a:pt x="765431" y="1914301"/>
                  <a:pt x="745435" y="1911627"/>
                  <a:pt x="725557" y="1908314"/>
                </a:cubicBezTo>
                <a:cubicBezTo>
                  <a:pt x="715618" y="1905001"/>
                  <a:pt x="704009" y="1904806"/>
                  <a:pt x="695739" y="1898374"/>
                </a:cubicBezTo>
                <a:lnTo>
                  <a:pt x="616226" y="1818861"/>
                </a:lnTo>
                <a:cubicBezTo>
                  <a:pt x="545396" y="1748031"/>
                  <a:pt x="625780" y="1824517"/>
                  <a:pt x="556592" y="1769166"/>
                </a:cubicBezTo>
                <a:cubicBezTo>
                  <a:pt x="549274" y="1763312"/>
                  <a:pt x="544210" y="1754910"/>
                  <a:pt x="536713" y="1749287"/>
                </a:cubicBezTo>
                <a:cubicBezTo>
                  <a:pt x="517601" y="1734953"/>
                  <a:pt x="493972" y="1726424"/>
                  <a:pt x="477079" y="1709531"/>
                </a:cubicBezTo>
                <a:cubicBezTo>
                  <a:pt x="470453" y="1702905"/>
                  <a:pt x="465974" y="1692943"/>
                  <a:pt x="457200" y="1689653"/>
                </a:cubicBezTo>
                <a:cubicBezTo>
                  <a:pt x="438331" y="1682577"/>
                  <a:pt x="417444" y="1683027"/>
                  <a:pt x="397566" y="1679714"/>
                </a:cubicBezTo>
                <a:cubicBezTo>
                  <a:pt x="377688" y="1666462"/>
                  <a:pt x="354825" y="1656850"/>
                  <a:pt x="337931" y="1639957"/>
                </a:cubicBezTo>
                <a:cubicBezTo>
                  <a:pt x="331305" y="1633331"/>
                  <a:pt x="325849" y="1625277"/>
                  <a:pt x="318052" y="1620079"/>
                </a:cubicBezTo>
                <a:cubicBezTo>
                  <a:pt x="305724" y="1611860"/>
                  <a:pt x="291160" y="1607551"/>
                  <a:pt x="278296" y="1600200"/>
                </a:cubicBezTo>
                <a:cubicBezTo>
                  <a:pt x="224761" y="1569608"/>
                  <a:pt x="269415" y="1593096"/>
                  <a:pt x="228600" y="1560444"/>
                </a:cubicBezTo>
                <a:cubicBezTo>
                  <a:pt x="219272" y="1552982"/>
                  <a:pt x="207852" y="1548340"/>
                  <a:pt x="198783" y="1540566"/>
                </a:cubicBezTo>
                <a:cubicBezTo>
                  <a:pt x="184553" y="1528369"/>
                  <a:pt x="169422" y="1516403"/>
                  <a:pt x="159026" y="1500809"/>
                </a:cubicBezTo>
                <a:cubicBezTo>
                  <a:pt x="152400" y="1490870"/>
                  <a:pt x="147595" y="1479439"/>
                  <a:pt x="139148" y="1470992"/>
                </a:cubicBezTo>
                <a:cubicBezTo>
                  <a:pt x="130701" y="1462545"/>
                  <a:pt x="118659" y="1458576"/>
                  <a:pt x="109331" y="1451114"/>
                </a:cubicBezTo>
                <a:cubicBezTo>
                  <a:pt x="102013" y="1445260"/>
                  <a:pt x="96078" y="1437861"/>
                  <a:pt x="89452" y="1431235"/>
                </a:cubicBezTo>
                <a:cubicBezTo>
                  <a:pt x="81574" y="1407601"/>
                  <a:pt x="73734" y="1386623"/>
                  <a:pt x="69574" y="1361661"/>
                </a:cubicBezTo>
                <a:cubicBezTo>
                  <a:pt x="65183" y="1335314"/>
                  <a:pt x="65232" y="1308266"/>
                  <a:pt x="59635" y="1282148"/>
                </a:cubicBezTo>
                <a:cubicBezTo>
                  <a:pt x="55245" y="1261660"/>
                  <a:pt x="44839" y="1242842"/>
                  <a:pt x="39757" y="1222514"/>
                </a:cubicBezTo>
                <a:cubicBezTo>
                  <a:pt x="36444" y="1209262"/>
                  <a:pt x="35199" y="1195313"/>
                  <a:pt x="29818" y="1182757"/>
                </a:cubicBezTo>
                <a:cubicBezTo>
                  <a:pt x="25112" y="1171777"/>
                  <a:pt x="16565" y="1162879"/>
                  <a:pt x="9939" y="1152940"/>
                </a:cubicBezTo>
                <a:cubicBezTo>
                  <a:pt x="6626" y="1143001"/>
                  <a:pt x="0" y="1133599"/>
                  <a:pt x="0" y="1123122"/>
                </a:cubicBezTo>
                <a:cubicBezTo>
                  <a:pt x="0" y="1074984"/>
                  <a:pt x="9628" y="1071256"/>
                  <a:pt x="19879" y="1033670"/>
                </a:cubicBezTo>
                <a:cubicBezTo>
                  <a:pt x="27068" y="1007313"/>
                  <a:pt x="33131" y="980661"/>
                  <a:pt x="39757" y="954157"/>
                </a:cubicBezTo>
                <a:cubicBezTo>
                  <a:pt x="43070" y="940905"/>
                  <a:pt x="47450" y="927874"/>
                  <a:pt x="49696" y="914400"/>
                </a:cubicBezTo>
                <a:cubicBezTo>
                  <a:pt x="50944" y="906913"/>
                  <a:pt x="62161" y="829835"/>
                  <a:pt x="69574" y="815009"/>
                </a:cubicBezTo>
                <a:cubicBezTo>
                  <a:pt x="80258" y="793640"/>
                  <a:pt x="94996" y="774487"/>
                  <a:pt x="109331" y="755374"/>
                </a:cubicBezTo>
                <a:cubicBezTo>
                  <a:pt x="146315" y="706062"/>
                  <a:pt x="129960" y="729401"/>
                  <a:pt x="159026" y="685800"/>
                </a:cubicBezTo>
                <a:cubicBezTo>
                  <a:pt x="155713" y="675861"/>
                  <a:pt x="149087" y="666460"/>
                  <a:pt x="149087" y="655983"/>
                </a:cubicBezTo>
                <a:cubicBezTo>
                  <a:pt x="149087" y="536749"/>
                  <a:pt x="150571" y="581217"/>
                  <a:pt x="168966" y="516835"/>
                </a:cubicBezTo>
                <a:cubicBezTo>
                  <a:pt x="172719" y="503701"/>
                  <a:pt x="172796" y="489297"/>
                  <a:pt x="178905" y="477079"/>
                </a:cubicBezTo>
                <a:cubicBezTo>
                  <a:pt x="201126" y="432637"/>
                  <a:pt x="170622" y="485362"/>
                  <a:pt x="168966" y="487018"/>
                </a:cubicBezTo>
                <a:close/>
              </a:path>
            </a:pathLst>
          </a:custGeom>
          <a:solidFill>
            <a:srgbClr val="99663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4999788" y="2574651"/>
            <a:ext cx="3170583" cy="366753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506683" y="3190877"/>
            <a:ext cx="2156791" cy="2464905"/>
          </a:xfrm>
          <a:prstGeom prst="ellips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5755161" y="3359842"/>
            <a:ext cx="1590261" cy="1938131"/>
          </a:xfrm>
          <a:custGeom>
            <a:avLst/>
            <a:gdLst>
              <a:gd name="connsiteX0" fmla="*/ 168966 w 1590261"/>
              <a:gd name="connsiteY0" fmla="*/ 487018 h 1938131"/>
              <a:gd name="connsiteX1" fmla="*/ 168966 w 1590261"/>
              <a:gd name="connsiteY1" fmla="*/ 487018 h 1938131"/>
              <a:gd name="connsiteX2" fmla="*/ 258418 w 1590261"/>
              <a:gd name="connsiteY2" fmla="*/ 437322 h 1938131"/>
              <a:gd name="connsiteX3" fmla="*/ 298174 w 1590261"/>
              <a:gd name="connsiteY3" fmla="*/ 407505 h 1938131"/>
              <a:gd name="connsiteX4" fmla="*/ 318052 w 1590261"/>
              <a:gd name="connsiteY4" fmla="*/ 377687 h 1938131"/>
              <a:gd name="connsiteX5" fmla="*/ 347870 w 1590261"/>
              <a:gd name="connsiteY5" fmla="*/ 367748 h 1938131"/>
              <a:gd name="connsiteX6" fmla="*/ 367748 w 1590261"/>
              <a:gd name="connsiteY6" fmla="*/ 337931 h 1938131"/>
              <a:gd name="connsiteX7" fmla="*/ 397566 w 1590261"/>
              <a:gd name="connsiteY7" fmla="*/ 318053 h 1938131"/>
              <a:gd name="connsiteX8" fmla="*/ 407505 w 1590261"/>
              <a:gd name="connsiteY8" fmla="*/ 288235 h 1938131"/>
              <a:gd name="connsiteX9" fmla="*/ 477079 w 1590261"/>
              <a:gd name="connsiteY9" fmla="*/ 208722 h 1938131"/>
              <a:gd name="connsiteX10" fmla="*/ 496957 w 1590261"/>
              <a:gd name="connsiteY10" fmla="*/ 178905 h 1938131"/>
              <a:gd name="connsiteX11" fmla="*/ 526774 w 1590261"/>
              <a:gd name="connsiteY11" fmla="*/ 159027 h 1938131"/>
              <a:gd name="connsiteX12" fmla="*/ 536713 w 1590261"/>
              <a:gd name="connsiteY12" fmla="*/ 129209 h 1938131"/>
              <a:gd name="connsiteX13" fmla="*/ 556592 w 1590261"/>
              <a:gd name="connsiteY13" fmla="*/ 99392 h 1938131"/>
              <a:gd name="connsiteX14" fmla="*/ 566531 w 1590261"/>
              <a:gd name="connsiteY14" fmla="*/ 69574 h 1938131"/>
              <a:gd name="connsiteX15" fmla="*/ 616226 w 1590261"/>
              <a:gd name="connsiteY15" fmla="*/ 19879 h 1938131"/>
              <a:gd name="connsiteX16" fmla="*/ 675861 w 1590261"/>
              <a:gd name="connsiteY16" fmla="*/ 0 h 1938131"/>
              <a:gd name="connsiteX17" fmla="*/ 864705 w 1590261"/>
              <a:gd name="connsiteY17" fmla="*/ 9940 h 1938131"/>
              <a:gd name="connsiteX18" fmla="*/ 894522 w 1590261"/>
              <a:gd name="connsiteY18" fmla="*/ 19879 h 1938131"/>
              <a:gd name="connsiteX19" fmla="*/ 974035 w 1590261"/>
              <a:gd name="connsiteY19" fmla="*/ 79514 h 1938131"/>
              <a:gd name="connsiteX20" fmla="*/ 1023731 w 1590261"/>
              <a:gd name="connsiteY20" fmla="*/ 129209 h 1938131"/>
              <a:gd name="connsiteX21" fmla="*/ 1053548 w 1590261"/>
              <a:gd name="connsiteY21" fmla="*/ 149087 h 1938131"/>
              <a:gd name="connsiteX22" fmla="*/ 1093305 w 1590261"/>
              <a:gd name="connsiteY22" fmla="*/ 188844 h 1938131"/>
              <a:gd name="connsiteX23" fmla="*/ 1103244 w 1590261"/>
              <a:gd name="connsiteY23" fmla="*/ 228600 h 1938131"/>
              <a:gd name="connsiteX24" fmla="*/ 1152939 w 1590261"/>
              <a:gd name="connsiteY24" fmla="*/ 258418 h 1938131"/>
              <a:gd name="connsiteX25" fmla="*/ 1331844 w 1590261"/>
              <a:gd name="connsiteY25" fmla="*/ 268357 h 1938131"/>
              <a:gd name="connsiteX26" fmla="*/ 1391479 w 1590261"/>
              <a:gd name="connsiteY26" fmla="*/ 288235 h 1938131"/>
              <a:gd name="connsiteX27" fmla="*/ 1411357 w 1590261"/>
              <a:gd name="connsiteY27" fmla="*/ 308114 h 1938131"/>
              <a:gd name="connsiteX28" fmla="*/ 1441174 w 1590261"/>
              <a:gd name="connsiteY28" fmla="*/ 318053 h 1938131"/>
              <a:gd name="connsiteX29" fmla="*/ 1470992 w 1590261"/>
              <a:gd name="connsiteY29" fmla="*/ 337931 h 1938131"/>
              <a:gd name="connsiteX30" fmla="*/ 1490870 w 1590261"/>
              <a:gd name="connsiteY30" fmla="*/ 367748 h 1938131"/>
              <a:gd name="connsiteX31" fmla="*/ 1540566 w 1590261"/>
              <a:gd name="connsiteY31" fmla="*/ 417444 h 1938131"/>
              <a:gd name="connsiteX32" fmla="*/ 1570383 w 1590261"/>
              <a:gd name="connsiteY32" fmla="*/ 516835 h 1938131"/>
              <a:gd name="connsiteX33" fmla="*/ 1590261 w 1590261"/>
              <a:gd name="connsiteY33" fmla="*/ 586409 h 1938131"/>
              <a:gd name="connsiteX34" fmla="*/ 1560444 w 1590261"/>
              <a:gd name="connsiteY34" fmla="*/ 964096 h 1938131"/>
              <a:gd name="connsiteX35" fmla="*/ 1550505 w 1590261"/>
              <a:gd name="connsiteY35" fmla="*/ 993914 h 1938131"/>
              <a:gd name="connsiteX36" fmla="*/ 1510748 w 1590261"/>
              <a:gd name="connsiteY36" fmla="*/ 1013792 h 1938131"/>
              <a:gd name="connsiteX37" fmla="*/ 1480931 w 1590261"/>
              <a:gd name="connsiteY37" fmla="*/ 1033670 h 1938131"/>
              <a:gd name="connsiteX38" fmla="*/ 1441174 w 1590261"/>
              <a:gd name="connsiteY38" fmla="*/ 1093305 h 1938131"/>
              <a:gd name="connsiteX39" fmla="*/ 1421296 w 1590261"/>
              <a:gd name="connsiteY39" fmla="*/ 1123122 h 1938131"/>
              <a:gd name="connsiteX40" fmla="*/ 1411357 w 1590261"/>
              <a:gd name="connsiteY40" fmla="*/ 1470992 h 1938131"/>
              <a:gd name="connsiteX41" fmla="*/ 1391479 w 1590261"/>
              <a:gd name="connsiteY41" fmla="*/ 1530627 h 1938131"/>
              <a:gd name="connsiteX42" fmla="*/ 1331844 w 1590261"/>
              <a:gd name="connsiteY42" fmla="*/ 1610140 h 1938131"/>
              <a:gd name="connsiteX43" fmla="*/ 1311966 w 1590261"/>
              <a:gd name="connsiteY43" fmla="*/ 1639957 h 1938131"/>
              <a:gd name="connsiteX44" fmla="*/ 1282148 w 1590261"/>
              <a:gd name="connsiteY44" fmla="*/ 1659835 h 1938131"/>
              <a:gd name="connsiteX45" fmla="*/ 1262270 w 1590261"/>
              <a:gd name="connsiteY45" fmla="*/ 1679714 h 1938131"/>
              <a:gd name="connsiteX46" fmla="*/ 1232452 w 1590261"/>
              <a:gd name="connsiteY46" fmla="*/ 1739348 h 1938131"/>
              <a:gd name="connsiteX47" fmla="*/ 1182757 w 1590261"/>
              <a:gd name="connsiteY47" fmla="*/ 1789044 h 1938131"/>
              <a:gd name="connsiteX48" fmla="*/ 1143000 w 1590261"/>
              <a:gd name="connsiteY48" fmla="*/ 1838740 h 1938131"/>
              <a:gd name="connsiteX49" fmla="*/ 1083366 w 1590261"/>
              <a:gd name="connsiteY49" fmla="*/ 1878496 h 1938131"/>
              <a:gd name="connsiteX50" fmla="*/ 1033670 w 1590261"/>
              <a:gd name="connsiteY50" fmla="*/ 1918253 h 1938131"/>
              <a:gd name="connsiteX51" fmla="*/ 944218 w 1590261"/>
              <a:gd name="connsiteY51" fmla="*/ 1938131 h 1938131"/>
              <a:gd name="connsiteX52" fmla="*/ 824948 w 1590261"/>
              <a:gd name="connsiteY52" fmla="*/ 1928192 h 1938131"/>
              <a:gd name="connsiteX53" fmla="*/ 785192 w 1590261"/>
              <a:gd name="connsiteY53" fmla="*/ 1918253 h 1938131"/>
              <a:gd name="connsiteX54" fmla="*/ 725557 w 1590261"/>
              <a:gd name="connsiteY54" fmla="*/ 1908314 h 1938131"/>
              <a:gd name="connsiteX55" fmla="*/ 695739 w 1590261"/>
              <a:gd name="connsiteY55" fmla="*/ 1898374 h 1938131"/>
              <a:gd name="connsiteX56" fmla="*/ 616226 w 1590261"/>
              <a:gd name="connsiteY56" fmla="*/ 1818861 h 1938131"/>
              <a:gd name="connsiteX57" fmla="*/ 556592 w 1590261"/>
              <a:gd name="connsiteY57" fmla="*/ 1769166 h 1938131"/>
              <a:gd name="connsiteX58" fmla="*/ 536713 w 1590261"/>
              <a:gd name="connsiteY58" fmla="*/ 1749287 h 1938131"/>
              <a:gd name="connsiteX59" fmla="*/ 477079 w 1590261"/>
              <a:gd name="connsiteY59" fmla="*/ 1709531 h 1938131"/>
              <a:gd name="connsiteX60" fmla="*/ 457200 w 1590261"/>
              <a:gd name="connsiteY60" fmla="*/ 1689653 h 1938131"/>
              <a:gd name="connsiteX61" fmla="*/ 397566 w 1590261"/>
              <a:gd name="connsiteY61" fmla="*/ 1679714 h 1938131"/>
              <a:gd name="connsiteX62" fmla="*/ 337931 w 1590261"/>
              <a:gd name="connsiteY62" fmla="*/ 1639957 h 1938131"/>
              <a:gd name="connsiteX63" fmla="*/ 318052 w 1590261"/>
              <a:gd name="connsiteY63" fmla="*/ 1620079 h 1938131"/>
              <a:gd name="connsiteX64" fmla="*/ 278296 w 1590261"/>
              <a:gd name="connsiteY64" fmla="*/ 1600200 h 1938131"/>
              <a:gd name="connsiteX65" fmla="*/ 228600 w 1590261"/>
              <a:gd name="connsiteY65" fmla="*/ 1560444 h 1938131"/>
              <a:gd name="connsiteX66" fmla="*/ 198783 w 1590261"/>
              <a:gd name="connsiteY66" fmla="*/ 1540566 h 1938131"/>
              <a:gd name="connsiteX67" fmla="*/ 159026 w 1590261"/>
              <a:gd name="connsiteY67" fmla="*/ 1500809 h 1938131"/>
              <a:gd name="connsiteX68" fmla="*/ 139148 w 1590261"/>
              <a:gd name="connsiteY68" fmla="*/ 1470992 h 1938131"/>
              <a:gd name="connsiteX69" fmla="*/ 109331 w 1590261"/>
              <a:gd name="connsiteY69" fmla="*/ 1451114 h 1938131"/>
              <a:gd name="connsiteX70" fmla="*/ 89452 w 1590261"/>
              <a:gd name="connsiteY70" fmla="*/ 1431235 h 1938131"/>
              <a:gd name="connsiteX71" fmla="*/ 69574 w 1590261"/>
              <a:gd name="connsiteY71" fmla="*/ 1361661 h 1938131"/>
              <a:gd name="connsiteX72" fmla="*/ 59635 w 1590261"/>
              <a:gd name="connsiteY72" fmla="*/ 1282148 h 1938131"/>
              <a:gd name="connsiteX73" fmla="*/ 39757 w 1590261"/>
              <a:gd name="connsiteY73" fmla="*/ 1222514 h 1938131"/>
              <a:gd name="connsiteX74" fmla="*/ 29818 w 1590261"/>
              <a:gd name="connsiteY74" fmla="*/ 1182757 h 1938131"/>
              <a:gd name="connsiteX75" fmla="*/ 9939 w 1590261"/>
              <a:gd name="connsiteY75" fmla="*/ 1152940 h 1938131"/>
              <a:gd name="connsiteX76" fmla="*/ 0 w 1590261"/>
              <a:gd name="connsiteY76" fmla="*/ 1123122 h 1938131"/>
              <a:gd name="connsiteX77" fmla="*/ 19879 w 1590261"/>
              <a:gd name="connsiteY77" fmla="*/ 1033670 h 1938131"/>
              <a:gd name="connsiteX78" fmla="*/ 39757 w 1590261"/>
              <a:gd name="connsiteY78" fmla="*/ 954157 h 1938131"/>
              <a:gd name="connsiteX79" fmla="*/ 49696 w 1590261"/>
              <a:gd name="connsiteY79" fmla="*/ 914400 h 1938131"/>
              <a:gd name="connsiteX80" fmla="*/ 69574 w 1590261"/>
              <a:gd name="connsiteY80" fmla="*/ 815009 h 1938131"/>
              <a:gd name="connsiteX81" fmla="*/ 109331 w 1590261"/>
              <a:gd name="connsiteY81" fmla="*/ 755374 h 1938131"/>
              <a:gd name="connsiteX82" fmla="*/ 159026 w 1590261"/>
              <a:gd name="connsiteY82" fmla="*/ 685800 h 1938131"/>
              <a:gd name="connsiteX83" fmla="*/ 149087 w 1590261"/>
              <a:gd name="connsiteY83" fmla="*/ 655983 h 1938131"/>
              <a:gd name="connsiteX84" fmla="*/ 168966 w 1590261"/>
              <a:gd name="connsiteY84" fmla="*/ 516835 h 1938131"/>
              <a:gd name="connsiteX85" fmla="*/ 178905 w 1590261"/>
              <a:gd name="connsiteY85" fmla="*/ 477079 h 1938131"/>
              <a:gd name="connsiteX86" fmla="*/ 168966 w 1590261"/>
              <a:gd name="connsiteY86" fmla="*/ 487018 h 193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590261" h="1938131">
                <a:moveTo>
                  <a:pt x="168966" y="487018"/>
                </a:moveTo>
                <a:lnTo>
                  <a:pt x="168966" y="487018"/>
                </a:lnTo>
                <a:cubicBezTo>
                  <a:pt x="198783" y="470453"/>
                  <a:pt x="229368" y="455199"/>
                  <a:pt x="258418" y="437322"/>
                </a:cubicBezTo>
                <a:cubicBezTo>
                  <a:pt x="272526" y="428640"/>
                  <a:pt x="286461" y="419218"/>
                  <a:pt x="298174" y="407505"/>
                </a:cubicBezTo>
                <a:cubicBezTo>
                  <a:pt x="306621" y="399058"/>
                  <a:pt x="308724" y="385149"/>
                  <a:pt x="318052" y="377687"/>
                </a:cubicBezTo>
                <a:cubicBezTo>
                  <a:pt x="326233" y="371142"/>
                  <a:pt x="337931" y="371061"/>
                  <a:pt x="347870" y="367748"/>
                </a:cubicBezTo>
                <a:cubicBezTo>
                  <a:pt x="354496" y="357809"/>
                  <a:pt x="359301" y="346377"/>
                  <a:pt x="367748" y="337931"/>
                </a:cubicBezTo>
                <a:cubicBezTo>
                  <a:pt x="376195" y="329484"/>
                  <a:pt x="390104" y="327381"/>
                  <a:pt x="397566" y="318053"/>
                </a:cubicBezTo>
                <a:cubicBezTo>
                  <a:pt x="404111" y="309872"/>
                  <a:pt x="402417" y="297394"/>
                  <a:pt x="407505" y="288235"/>
                </a:cubicBezTo>
                <a:cubicBezTo>
                  <a:pt x="441610" y="226845"/>
                  <a:pt x="433521" y="237759"/>
                  <a:pt x="477079" y="208722"/>
                </a:cubicBezTo>
                <a:cubicBezTo>
                  <a:pt x="483705" y="198783"/>
                  <a:pt x="488510" y="187352"/>
                  <a:pt x="496957" y="178905"/>
                </a:cubicBezTo>
                <a:cubicBezTo>
                  <a:pt x="505404" y="170458"/>
                  <a:pt x="519312" y="168355"/>
                  <a:pt x="526774" y="159027"/>
                </a:cubicBezTo>
                <a:cubicBezTo>
                  <a:pt x="533319" y="150846"/>
                  <a:pt x="532028" y="138580"/>
                  <a:pt x="536713" y="129209"/>
                </a:cubicBezTo>
                <a:cubicBezTo>
                  <a:pt x="542055" y="118525"/>
                  <a:pt x="549966" y="109331"/>
                  <a:pt x="556592" y="99392"/>
                </a:cubicBezTo>
                <a:cubicBezTo>
                  <a:pt x="559905" y="89453"/>
                  <a:pt x="561846" y="78945"/>
                  <a:pt x="566531" y="69574"/>
                </a:cubicBezTo>
                <a:cubicBezTo>
                  <a:pt x="578836" y="44963"/>
                  <a:pt x="590669" y="31238"/>
                  <a:pt x="616226" y="19879"/>
                </a:cubicBezTo>
                <a:cubicBezTo>
                  <a:pt x="635374" y="11369"/>
                  <a:pt x="675861" y="0"/>
                  <a:pt x="675861" y="0"/>
                </a:cubicBezTo>
                <a:cubicBezTo>
                  <a:pt x="738809" y="3313"/>
                  <a:pt x="801929" y="4233"/>
                  <a:pt x="864705" y="9940"/>
                </a:cubicBezTo>
                <a:cubicBezTo>
                  <a:pt x="875139" y="10889"/>
                  <a:pt x="885683" y="14254"/>
                  <a:pt x="894522" y="19879"/>
                </a:cubicBezTo>
                <a:cubicBezTo>
                  <a:pt x="922473" y="37666"/>
                  <a:pt x="950608" y="56087"/>
                  <a:pt x="974035" y="79514"/>
                </a:cubicBezTo>
                <a:cubicBezTo>
                  <a:pt x="990600" y="96079"/>
                  <a:pt x="1004239" y="116214"/>
                  <a:pt x="1023731" y="129209"/>
                </a:cubicBezTo>
                <a:cubicBezTo>
                  <a:pt x="1033670" y="135835"/>
                  <a:pt x="1044479" y="141313"/>
                  <a:pt x="1053548" y="149087"/>
                </a:cubicBezTo>
                <a:cubicBezTo>
                  <a:pt x="1067778" y="161284"/>
                  <a:pt x="1093305" y="188844"/>
                  <a:pt x="1093305" y="188844"/>
                </a:cubicBezTo>
                <a:cubicBezTo>
                  <a:pt x="1096618" y="202096"/>
                  <a:pt x="1097135" y="216382"/>
                  <a:pt x="1103244" y="228600"/>
                </a:cubicBezTo>
                <a:cubicBezTo>
                  <a:pt x="1111878" y="245868"/>
                  <a:pt x="1135085" y="256718"/>
                  <a:pt x="1152939" y="258418"/>
                </a:cubicBezTo>
                <a:cubicBezTo>
                  <a:pt x="1212397" y="264081"/>
                  <a:pt x="1272209" y="265044"/>
                  <a:pt x="1331844" y="268357"/>
                </a:cubicBezTo>
                <a:cubicBezTo>
                  <a:pt x="1351722" y="274983"/>
                  <a:pt x="1376663" y="273418"/>
                  <a:pt x="1391479" y="288235"/>
                </a:cubicBezTo>
                <a:cubicBezTo>
                  <a:pt x="1398105" y="294861"/>
                  <a:pt x="1403322" y="303293"/>
                  <a:pt x="1411357" y="308114"/>
                </a:cubicBezTo>
                <a:cubicBezTo>
                  <a:pt x="1420341" y="313504"/>
                  <a:pt x="1431803" y="313368"/>
                  <a:pt x="1441174" y="318053"/>
                </a:cubicBezTo>
                <a:cubicBezTo>
                  <a:pt x="1451858" y="323395"/>
                  <a:pt x="1461053" y="331305"/>
                  <a:pt x="1470992" y="337931"/>
                </a:cubicBezTo>
                <a:cubicBezTo>
                  <a:pt x="1477618" y="347870"/>
                  <a:pt x="1483004" y="358758"/>
                  <a:pt x="1490870" y="367748"/>
                </a:cubicBezTo>
                <a:cubicBezTo>
                  <a:pt x="1506297" y="385379"/>
                  <a:pt x="1540566" y="417444"/>
                  <a:pt x="1540566" y="417444"/>
                </a:cubicBezTo>
                <a:cubicBezTo>
                  <a:pt x="1587803" y="559157"/>
                  <a:pt x="1540343" y="411692"/>
                  <a:pt x="1570383" y="516835"/>
                </a:cubicBezTo>
                <a:cubicBezTo>
                  <a:pt x="1598900" y="616646"/>
                  <a:pt x="1559191" y="462128"/>
                  <a:pt x="1590261" y="586409"/>
                </a:cubicBezTo>
                <a:cubicBezTo>
                  <a:pt x="1582166" y="772604"/>
                  <a:pt x="1587759" y="800204"/>
                  <a:pt x="1560444" y="964096"/>
                </a:cubicBezTo>
                <a:cubicBezTo>
                  <a:pt x="1558722" y="974430"/>
                  <a:pt x="1557913" y="986506"/>
                  <a:pt x="1550505" y="993914"/>
                </a:cubicBezTo>
                <a:cubicBezTo>
                  <a:pt x="1540028" y="1004391"/>
                  <a:pt x="1523612" y="1006441"/>
                  <a:pt x="1510748" y="1013792"/>
                </a:cubicBezTo>
                <a:cubicBezTo>
                  <a:pt x="1500377" y="1019718"/>
                  <a:pt x="1490870" y="1027044"/>
                  <a:pt x="1480931" y="1033670"/>
                </a:cubicBezTo>
                <a:lnTo>
                  <a:pt x="1441174" y="1093305"/>
                </a:lnTo>
                <a:lnTo>
                  <a:pt x="1421296" y="1123122"/>
                </a:lnTo>
                <a:cubicBezTo>
                  <a:pt x="1417983" y="1239079"/>
                  <a:pt x="1419822" y="1355297"/>
                  <a:pt x="1411357" y="1470992"/>
                </a:cubicBezTo>
                <a:cubicBezTo>
                  <a:pt x="1409828" y="1491890"/>
                  <a:pt x="1398105" y="1510749"/>
                  <a:pt x="1391479" y="1530627"/>
                </a:cubicBezTo>
                <a:cubicBezTo>
                  <a:pt x="1365620" y="1608201"/>
                  <a:pt x="1407975" y="1495943"/>
                  <a:pt x="1331844" y="1610140"/>
                </a:cubicBezTo>
                <a:cubicBezTo>
                  <a:pt x="1325218" y="1620079"/>
                  <a:pt x="1320413" y="1631511"/>
                  <a:pt x="1311966" y="1639957"/>
                </a:cubicBezTo>
                <a:cubicBezTo>
                  <a:pt x="1303519" y="1648404"/>
                  <a:pt x="1291476" y="1652373"/>
                  <a:pt x="1282148" y="1659835"/>
                </a:cubicBezTo>
                <a:cubicBezTo>
                  <a:pt x="1274831" y="1665689"/>
                  <a:pt x="1268896" y="1673088"/>
                  <a:pt x="1262270" y="1679714"/>
                </a:cubicBezTo>
                <a:cubicBezTo>
                  <a:pt x="1252886" y="1707867"/>
                  <a:pt x="1253203" y="1715632"/>
                  <a:pt x="1232452" y="1739348"/>
                </a:cubicBezTo>
                <a:cubicBezTo>
                  <a:pt x="1217025" y="1756978"/>
                  <a:pt x="1195752" y="1769552"/>
                  <a:pt x="1182757" y="1789044"/>
                </a:cubicBezTo>
                <a:cubicBezTo>
                  <a:pt x="1169716" y="1808605"/>
                  <a:pt x="1161884" y="1824577"/>
                  <a:pt x="1143000" y="1838740"/>
                </a:cubicBezTo>
                <a:cubicBezTo>
                  <a:pt x="1123888" y="1853074"/>
                  <a:pt x="1100259" y="1861603"/>
                  <a:pt x="1083366" y="1878496"/>
                </a:cubicBezTo>
                <a:cubicBezTo>
                  <a:pt x="1064878" y="1896983"/>
                  <a:pt x="1058743" y="1905717"/>
                  <a:pt x="1033670" y="1918253"/>
                </a:cubicBezTo>
                <a:cubicBezTo>
                  <a:pt x="1009204" y="1930486"/>
                  <a:pt x="967118" y="1934314"/>
                  <a:pt x="944218" y="1938131"/>
                </a:cubicBezTo>
                <a:cubicBezTo>
                  <a:pt x="904461" y="1934818"/>
                  <a:pt x="864534" y="1933140"/>
                  <a:pt x="824948" y="1928192"/>
                </a:cubicBezTo>
                <a:cubicBezTo>
                  <a:pt x="811394" y="1926498"/>
                  <a:pt x="798587" y="1920932"/>
                  <a:pt x="785192" y="1918253"/>
                </a:cubicBezTo>
                <a:cubicBezTo>
                  <a:pt x="765431" y="1914301"/>
                  <a:pt x="745435" y="1911627"/>
                  <a:pt x="725557" y="1908314"/>
                </a:cubicBezTo>
                <a:cubicBezTo>
                  <a:pt x="715618" y="1905001"/>
                  <a:pt x="704009" y="1904806"/>
                  <a:pt x="695739" y="1898374"/>
                </a:cubicBezTo>
                <a:lnTo>
                  <a:pt x="616226" y="1818861"/>
                </a:lnTo>
                <a:cubicBezTo>
                  <a:pt x="545396" y="1748031"/>
                  <a:pt x="625780" y="1824517"/>
                  <a:pt x="556592" y="1769166"/>
                </a:cubicBezTo>
                <a:cubicBezTo>
                  <a:pt x="549274" y="1763312"/>
                  <a:pt x="544210" y="1754910"/>
                  <a:pt x="536713" y="1749287"/>
                </a:cubicBezTo>
                <a:cubicBezTo>
                  <a:pt x="517601" y="1734953"/>
                  <a:pt x="493972" y="1726424"/>
                  <a:pt x="477079" y="1709531"/>
                </a:cubicBezTo>
                <a:cubicBezTo>
                  <a:pt x="470453" y="1702905"/>
                  <a:pt x="465974" y="1692943"/>
                  <a:pt x="457200" y="1689653"/>
                </a:cubicBezTo>
                <a:cubicBezTo>
                  <a:pt x="438331" y="1682577"/>
                  <a:pt x="417444" y="1683027"/>
                  <a:pt x="397566" y="1679714"/>
                </a:cubicBezTo>
                <a:cubicBezTo>
                  <a:pt x="377688" y="1666462"/>
                  <a:pt x="354825" y="1656850"/>
                  <a:pt x="337931" y="1639957"/>
                </a:cubicBezTo>
                <a:cubicBezTo>
                  <a:pt x="331305" y="1633331"/>
                  <a:pt x="325849" y="1625277"/>
                  <a:pt x="318052" y="1620079"/>
                </a:cubicBezTo>
                <a:cubicBezTo>
                  <a:pt x="305724" y="1611860"/>
                  <a:pt x="291160" y="1607551"/>
                  <a:pt x="278296" y="1600200"/>
                </a:cubicBezTo>
                <a:cubicBezTo>
                  <a:pt x="224761" y="1569608"/>
                  <a:pt x="269415" y="1593096"/>
                  <a:pt x="228600" y="1560444"/>
                </a:cubicBezTo>
                <a:cubicBezTo>
                  <a:pt x="219272" y="1552982"/>
                  <a:pt x="207852" y="1548340"/>
                  <a:pt x="198783" y="1540566"/>
                </a:cubicBezTo>
                <a:cubicBezTo>
                  <a:pt x="184553" y="1528369"/>
                  <a:pt x="169422" y="1516403"/>
                  <a:pt x="159026" y="1500809"/>
                </a:cubicBezTo>
                <a:cubicBezTo>
                  <a:pt x="152400" y="1490870"/>
                  <a:pt x="147595" y="1479439"/>
                  <a:pt x="139148" y="1470992"/>
                </a:cubicBezTo>
                <a:cubicBezTo>
                  <a:pt x="130701" y="1462545"/>
                  <a:pt x="118659" y="1458576"/>
                  <a:pt x="109331" y="1451114"/>
                </a:cubicBezTo>
                <a:cubicBezTo>
                  <a:pt x="102013" y="1445260"/>
                  <a:pt x="96078" y="1437861"/>
                  <a:pt x="89452" y="1431235"/>
                </a:cubicBezTo>
                <a:cubicBezTo>
                  <a:pt x="81574" y="1407601"/>
                  <a:pt x="73734" y="1386623"/>
                  <a:pt x="69574" y="1361661"/>
                </a:cubicBezTo>
                <a:cubicBezTo>
                  <a:pt x="65183" y="1335314"/>
                  <a:pt x="65232" y="1308266"/>
                  <a:pt x="59635" y="1282148"/>
                </a:cubicBezTo>
                <a:cubicBezTo>
                  <a:pt x="55245" y="1261660"/>
                  <a:pt x="44839" y="1242842"/>
                  <a:pt x="39757" y="1222514"/>
                </a:cubicBezTo>
                <a:cubicBezTo>
                  <a:pt x="36444" y="1209262"/>
                  <a:pt x="35199" y="1195313"/>
                  <a:pt x="29818" y="1182757"/>
                </a:cubicBezTo>
                <a:cubicBezTo>
                  <a:pt x="25112" y="1171777"/>
                  <a:pt x="16565" y="1162879"/>
                  <a:pt x="9939" y="1152940"/>
                </a:cubicBezTo>
                <a:cubicBezTo>
                  <a:pt x="6626" y="1143001"/>
                  <a:pt x="0" y="1133599"/>
                  <a:pt x="0" y="1123122"/>
                </a:cubicBezTo>
                <a:cubicBezTo>
                  <a:pt x="0" y="1074984"/>
                  <a:pt x="9628" y="1071256"/>
                  <a:pt x="19879" y="1033670"/>
                </a:cubicBezTo>
                <a:cubicBezTo>
                  <a:pt x="27068" y="1007313"/>
                  <a:pt x="33131" y="980661"/>
                  <a:pt x="39757" y="954157"/>
                </a:cubicBezTo>
                <a:cubicBezTo>
                  <a:pt x="43070" y="940905"/>
                  <a:pt x="47450" y="927874"/>
                  <a:pt x="49696" y="914400"/>
                </a:cubicBezTo>
                <a:cubicBezTo>
                  <a:pt x="50944" y="906913"/>
                  <a:pt x="62161" y="829835"/>
                  <a:pt x="69574" y="815009"/>
                </a:cubicBezTo>
                <a:cubicBezTo>
                  <a:pt x="80258" y="793640"/>
                  <a:pt x="94996" y="774487"/>
                  <a:pt x="109331" y="755374"/>
                </a:cubicBezTo>
                <a:cubicBezTo>
                  <a:pt x="146315" y="706062"/>
                  <a:pt x="129960" y="729401"/>
                  <a:pt x="159026" y="685800"/>
                </a:cubicBezTo>
                <a:cubicBezTo>
                  <a:pt x="155713" y="675861"/>
                  <a:pt x="149087" y="666460"/>
                  <a:pt x="149087" y="655983"/>
                </a:cubicBezTo>
                <a:cubicBezTo>
                  <a:pt x="149087" y="536749"/>
                  <a:pt x="150571" y="581217"/>
                  <a:pt x="168966" y="516835"/>
                </a:cubicBezTo>
                <a:cubicBezTo>
                  <a:pt x="172719" y="503701"/>
                  <a:pt x="172796" y="489297"/>
                  <a:pt x="178905" y="477079"/>
                </a:cubicBezTo>
                <a:cubicBezTo>
                  <a:pt x="201126" y="432637"/>
                  <a:pt x="170622" y="485362"/>
                  <a:pt x="168966" y="487018"/>
                </a:cubicBezTo>
                <a:close/>
              </a:path>
            </a:pathLst>
          </a:custGeom>
          <a:solidFill>
            <a:srgbClr val="99663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2751749" y="3854728"/>
            <a:ext cx="120660" cy="11529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524748" y="3831439"/>
            <a:ext cx="120660" cy="11529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479955" y="3854728"/>
            <a:ext cx="2613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479955" y="4222476"/>
            <a:ext cx="2613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479955" y="4616628"/>
            <a:ext cx="2613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479955" y="5007668"/>
            <a:ext cx="2613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479955" y="5405234"/>
            <a:ext cx="2613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479955" y="3490293"/>
            <a:ext cx="26131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278497" y="3655948"/>
            <a:ext cx="2613164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5278497" y="4023696"/>
            <a:ext cx="2613164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278497" y="4407909"/>
            <a:ext cx="2613164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278497" y="4798949"/>
            <a:ext cx="2613164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278497" y="5186576"/>
            <a:ext cx="2613164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5278497" y="3301452"/>
            <a:ext cx="2613164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278497" y="5543138"/>
            <a:ext cx="2613164" cy="0"/>
          </a:xfrm>
          <a:prstGeom prst="line">
            <a:avLst/>
          </a:prstGeom>
          <a:ln w="381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3546880" y="2532010"/>
            <a:ext cx="498855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123" name="Straight Connector 122"/>
          <p:cNvCxnSpPr/>
          <p:nvPr/>
        </p:nvCxnSpPr>
        <p:spPr>
          <a:xfrm>
            <a:off x="7585617" y="2883600"/>
            <a:ext cx="109330" cy="168965"/>
          </a:xfrm>
          <a:prstGeom prst="line">
            <a:avLst/>
          </a:prstGeom>
          <a:ln w="762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7663474" y="2790835"/>
            <a:ext cx="210378" cy="271670"/>
          </a:xfrm>
          <a:prstGeom prst="line">
            <a:avLst/>
          </a:prstGeom>
          <a:ln w="762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92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6" grpId="0" animBg="1"/>
      <p:bldP spid="107" grpId="0" animBg="1"/>
      <p:bldP spid="109" grpId="0" animBg="1"/>
      <p:bldP spid="119" grpId="0" animBg="1"/>
      <p:bldP spid="1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Large Ellipses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60500"/>
            <a:ext cx="8115300" cy="5041900"/>
          </a:xfrm>
        </p:spPr>
        <p:txBody>
          <a:bodyPr>
            <a:normAutofit/>
          </a:bodyPr>
          <a:lstStyle/>
          <a:p>
            <a:pPr marL="411480" eaLnBrk="1" fontAlgn="auto" hangingPunct="1">
              <a:spcAft>
                <a:spcPts val="0"/>
              </a:spcAft>
              <a:defRPr/>
            </a:pPr>
            <a:r>
              <a:rPr lang="en-US" dirty="0"/>
              <a:t>Cannot fit a complete section in one cassette</a:t>
            </a:r>
          </a:p>
          <a:p>
            <a:pPr marL="411480" eaLnBrk="1" fontAlgn="auto" hangingPunct="1">
              <a:spcAft>
                <a:spcPts val="0"/>
              </a:spcAft>
              <a:defRPr/>
            </a:pPr>
            <a:r>
              <a:rPr lang="en-US" dirty="0"/>
              <a:t>Deep and aggressive tumors</a:t>
            </a:r>
          </a:p>
          <a:p>
            <a:pPr marL="740664" lvl="1" eaLnBrk="1" fontAlgn="auto" hangingPunct="1">
              <a:spcAft>
                <a:spcPts val="0"/>
              </a:spcAft>
              <a:defRPr/>
            </a:pPr>
            <a:r>
              <a:rPr lang="en-US" dirty="0"/>
              <a:t>Thick melanoma (&gt; 1 mm </a:t>
            </a:r>
            <a:r>
              <a:rPr lang="en-US" dirty="0" err="1"/>
              <a:t>Breslow</a:t>
            </a:r>
            <a:r>
              <a:rPr lang="en-US" dirty="0"/>
              <a:t> depth)</a:t>
            </a:r>
          </a:p>
          <a:p>
            <a:pPr marL="740664" lvl="1" eaLnBrk="1" fontAlgn="auto" hangingPunct="1">
              <a:spcAft>
                <a:spcPts val="0"/>
              </a:spcAft>
              <a:defRPr/>
            </a:pPr>
            <a:r>
              <a:rPr lang="en-US" dirty="0"/>
              <a:t>Merkel cell carcinoma (MCC)</a:t>
            </a:r>
          </a:p>
          <a:p>
            <a:pPr marL="740664" lvl="1" eaLnBrk="1" fontAlgn="auto" hangingPunct="1">
              <a:spcAft>
                <a:spcPts val="0"/>
              </a:spcAft>
              <a:defRPr/>
            </a:pPr>
            <a:r>
              <a:rPr lang="en-US" dirty="0" err="1"/>
              <a:t>Dermatofibrosarcoma</a:t>
            </a:r>
            <a:r>
              <a:rPr lang="en-US" dirty="0"/>
              <a:t> </a:t>
            </a:r>
            <a:r>
              <a:rPr lang="en-US" dirty="0" err="1"/>
              <a:t>protuberans</a:t>
            </a:r>
            <a:r>
              <a:rPr lang="en-US" dirty="0"/>
              <a:t> (DFSP)</a:t>
            </a:r>
          </a:p>
          <a:p>
            <a:pPr marL="411480" eaLnBrk="1" fontAlgn="auto" hangingPunct="1">
              <a:spcAft>
                <a:spcPts val="0"/>
              </a:spcAft>
              <a:defRPr/>
            </a:pPr>
            <a:r>
              <a:rPr lang="en-US" u="sng" dirty="0"/>
              <a:t>Look up biopsy report</a:t>
            </a:r>
            <a:r>
              <a:rPr lang="en-US" dirty="0"/>
              <a:t> to find out margin status</a:t>
            </a:r>
          </a:p>
          <a:p>
            <a:pPr marL="411480" eaLnBrk="1" fontAlgn="auto" hangingPunct="1">
              <a:spcAft>
                <a:spcPts val="0"/>
              </a:spcAft>
              <a:defRPr/>
            </a:pPr>
            <a:r>
              <a:rPr lang="en-US" dirty="0"/>
              <a:t>Large amount of normal skin and fat 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strategically represent!</a:t>
            </a:r>
          </a:p>
          <a:p>
            <a:pPr marL="411480" eaLnBrk="1" fontAlgn="auto" hangingPunct="1">
              <a:spcAft>
                <a:spcPts val="0"/>
              </a:spcAft>
              <a:defRPr/>
            </a:pPr>
            <a:r>
              <a:rPr lang="en-US" dirty="0"/>
              <a:t>Same 2-color inking protocol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035844" y="1881187"/>
            <a:ext cx="7099300" cy="351790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Freeform 3"/>
          <p:cNvSpPr>
            <a:spLocks/>
          </p:cNvSpPr>
          <p:nvPr/>
        </p:nvSpPr>
        <p:spPr bwMode="auto">
          <a:xfrm>
            <a:off x="1818482" y="3252787"/>
            <a:ext cx="5548312" cy="1793875"/>
          </a:xfrm>
          <a:custGeom>
            <a:avLst/>
            <a:gdLst>
              <a:gd name="T0" fmla="*/ 2147483647 w 3495"/>
              <a:gd name="T1" fmla="*/ 2147483647 h 1130"/>
              <a:gd name="T2" fmla="*/ 2147483647 w 3495"/>
              <a:gd name="T3" fmla="*/ 2147483647 h 1130"/>
              <a:gd name="T4" fmla="*/ 2147483647 w 3495"/>
              <a:gd name="T5" fmla="*/ 2147483647 h 1130"/>
              <a:gd name="T6" fmla="*/ 2147483647 w 3495"/>
              <a:gd name="T7" fmla="*/ 2147483647 h 1130"/>
              <a:gd name="T8" fmla="*/ 2147483647 w 3495"/>
              <a:gd name="T9" fmla="*/ 2147483647 h 1130"/>
              <a:gd name="T10" fmla="*/ 2147483647 w 3495"/>
              <a:gd name="T11" fmla="*/ 2147483647 h 1130"/>
              <a:gd name="T12" fmla="*/ 2147483647 w 3495"/>
              <a:gd name="T13" fmla="*/ 2147483647 h 1130"/>
              <a:gd name="T14" fmla="*/ 2147483647 w 3495"/>
              <a:gd name="T15" fmla="*/ 2147483647 h 1130"/>
              <a:gd name="T16" fmla="*/ 2147483647 w 3495"/>
              <a:gd name="T17" fmla="*/ 2147483647 h 1130"/>
              <a:gd name="T18" fmla="*/ 2147483647 w 3495"/>
              <a:gd name="T19" fmla="*/ 2147483647 h 1130"/>
              <a:gd name="T20" fmla="*/ 2147483647 w 3495"/>
              <a:gd name="T21" fmla="*/ 2147483647 h 1130"/>
              <a:gd name="T22" fmla="*/ 2147483647 w 3495"/>
              <a:gd name="T23" fmla="*/ 2147483647 h 1130"/>
              <a:gd name="T24" fmla="*/ 2147483647 w 3495"/>
              <a:gd name="T25" fmla="*/ 2147483647 h 1130"/>
              <a:gd name="T26" fmla="*/ 2147483647 w 3495"/>
              <a:gd name="T27" fmla="*/ 2147483647 h 1130"/>
              <a:gd name="T28" fmla="*/ 2147483647 w 3495"/>
              <a:gd name="T29" fmla="*/ 2147483647 h 1130"/>
              <a:gd name="T30" fmla="*/ 2147483647 w 3495"/>
              <a:gd name="T31" fmla="*/ 2147483647 h 1130"/>
              <a:gd name="T32" fmla="*/ 2147483647 w 3495"/>
              <a:gd name="T33" fmla="*/ 2147483647 h 1130"/>
              <a:gd name="T34" fmla="*/ 2147483647 w 3495"/>
              <a:gd name="T35" fmla="*/ 2147483647 h 1130"/>
              <a:gd name="T36" fmla="*/ 2147483647 w 3495"/>
              <a:gd name="T37" fmla="*/ 2147483647 h 1130"/>
              <a:gd name="T38" fmla="*/ 2147483647 w 3495"/>
              <a:gd name="T39" fmla="*/ 2147483647 h 1130"/>
              <a:gd name="T40" fmla="*/ 2147483647 w 3495"/>
              <a:gd name="T41" fmla="*/ 2147483647 h 1130"/>
              <a:gd name="T42" fmla="*/ 2147483647 w 3495"/>
              <a:gd name="T43" fmla="*/ 2147483647 h 1130"/>
              <a:gd name="T44" fmla="*/ 2147483647 w 3495"/>
              <a:gd name="T45" fmla="*/ 2147483647 h 1130"/>
              <a:gd name="T46" fmla="*/ 2147483647 w 3495"/>
              <a:gd name="T47" fmla="*/ 2147483647 h 1130"/>
              <a:gd name="T48" fmla="*/ 2147483647 w 3495"/>
              <a:gd name="T49" fmla="*/ 2147483647 h 1130"/>
              <a:gd name="T50" fmla="*/ 2147483647 w 3495"/>
              <a:gd name="T51" fmla="*/ 2147483647 h 1130"/>
              <a:gd name="T52" fmla="*/ 2147483647 w 3495"/>
              <a:gd name="T53" fmla="*/ 2147483647 h 1130"/>
              <a:gd name="T54" fmla="*/ 2147483647 w 3495"/>
              <a:gd name="T55" fmla="*/ 2147483647 h 1130"/>
              <a:gd name="T56" fmla="*/ 2147483647 w 3495"/>
              <a:gd name="T57" fmla="*/ 2147483647 h 1130"/>
              <a:gd name="T58" fmla="*/ 2147483647 w 3495"/>
              <a:gd name="T59" fmla="*/ 2147483647 h 1130"/>
              <a:gd name="T60" fmla="*/ 2147483647 w 3495"/>
              <a:gd name="T61" fmla="*/ 2147483647 h 1130"/>
              <a:gd name="T62" fmla="*/ 2147483647 w 3495"/>
              <a:gd name="T63" fmla="*/ 2147483647 h 1130"/>
              <a:gd name="T64" fmla="*/ 2147483647 w 3495"/>
              <a:gd name="T65" fmla="*/ 2147483647 h 1130"/>
              <a:gd name="T66" fmla="*/ 2147483647 w 3495"/>
              <a:gd name="T67" fmla="*/ 2147483647 h 1130"/>
              <a:gd name="T68" fmla="*/ 2147483647 w 3495"/>
              <a:gd name="T69" fmla="*/ 2147483647 h 1130"/>
              <a:gd name="T70" fmla="*/ 2147483647 w 3495"/>
              <a:gd name="T71" fmla="*/ 2147483647 h 1130"/>
              <a:gd name="T72" fmla="*/ 2147483647 w 3495"/>
              <a:gd name="T73" fmla="*/ 2147483647 h 1130"/>
              <a:gd name="T74" fmla="*/ 2147483647 w 3495"/>
              <a:gd name="T75" fmla="*/ 2147483647 h 1130"/>
              <a:gd name="T76" fmla="*/ 2147483647 w 3495"/>
              <a:gd name="T77" fmla="*/ 2147483647 h 1130"/>
              <a:gd name="T78" fmla="*/ 2147483647 w 3495"/>
              <a:gd name="T79" fmla="*/ 2147483647 h 1130"/>
              <a:gd name="T80" fmla="*/ 2147483647 w 3495"/>
              <a:gd name="T81" fmla="*/ 2147483647 h 1130"/>
              <a:gd name="T82" fmla="*/ 2147483647 w 3495"/>
              <a:gd name="T83" fmla="*/ 2147483647 h 1130"/>
              <a:gd name="T84" fmla="*/ 2147483647 w 3495"/>
              <a:gd name="T85" fmla="*/ 2147483647 h 1130"/>
              <a:gd name="T86" fmla="*/ 2147483647 w 3495"/>
              <a:gd name="T87" fmla="*/ 2147483647 h 1130"/>
              <a:gd name="T88" fmla="*/ 2147483647 w 3495"/>
              <a:gd name="T89" fmla="*/ 2147483647 h 1130"/>
              <a:gd name="T90" fmla="*/ 2147483647 w 3495"/>
              <a:gd name="T91" fmla="*/ 0 h 1130"/>
              <a:gd name="T92" fmla="*/ 2147483647 w 3495"/>
              <a:gd name="T93" fmla="*/ 2147483647 h 1130"/>
              <a:gd name="T94" fmla="*/ 2147483647 w 3495"/>
              <a:gd name="T95" fmla="*/ 2147483647 h 1130"/>
              <a:gd name="T96" fmla="*/ 2147483647 w 3495"/>
              <a:gd name="T97" fmla="*/ 2147483647 h 1130"/>
              <a:gd name="T98" fmla="*/ 2147483647 w 3495"/>
              <a:gd name="T99" fmla="*/ 2147483647 h 1130"/>
              <a:gd name="T100" fmla="*/ 2147483647 w 3495"/>
              <a:gd name="T101" fmla="*/ 2147483647 h 1130"/>
              <a:gd name="T102" fmla="*/ 2147483647 w 3495"/>
              <a:gd name="T103" fmla="*/ 2147483647 h 1130"/>
              <a:gd name="T104" fmla="*/ 2147483647 w 3495"/>
              <a:gd name="T105" fmla="*/ 2147483647 h 1130"/>
              <a:gd name="T106" fmla="*/ 2147483647 w 3495"/>
              <a:gd name="T107" fmla="*/ 2147483647 h 11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495" h="1130">
                <a:moveTo>
                  <a:pt x="19" y="104"/>
                </a:moveTo>
                <a:cubicBezTo>
                  <a:pt x="9" y="330"/>
                  <a:pt x="0" y="238"/>
                  <a:pt x="43" y="368"/>
                </a:cubicBezTo>
                <a:cubicBezTo>
                  <a:pt x="46" y="440"/>
                  <a:pt x="41" y="513"/>
                  <a:pt x="51" y="584"/>
                </a:cubicBezTo>
                <a:cubicBezTo>
                  <a:pt x="52" y="595"/>
                  <a:pt x="69" y="598"/>
                  <a:pt x="75" y="608"/>
                </a:cubicBezTo>
                <a:cubicBezTo>
                  <a:pt x="105" y="661"/>
                  <a:pt x="87" y="675"/>
                  <a:pt x="147" y="720"/>
                </a:cubicBezTo>
                <a:cubicBezTo>
                  <a:pt x="200" y="702"/>
                  <a:pt x="181" y="723"/>
                  <a:pt x="219" y="744"/>
                </a:cubicBezTo>
                <a:cubicBezTo>
                  <a:pt x="234" y="752"/>
                  <a:pt x="267" y="760"/>
                  <a:pt x="267" y="760"/>
                </a:cubicBezTo>
                <a:cubicBezTo>
                  <a:pt x="288" y="792"/>
                  <a:pt x="302" y="799"/>
                  <a:pt x="339" y="808"/>
                </a:cubicBezTo>
                <a:cubicBezTo>
                  <a:pt x="344" y="816"/>
                  <a:pt x="347" y="827"/>
                  <a:pt x="355" y="832"/>
                </a:cubicBezTo>
                <a:cubicBezTo>
                  <a:pt x="367" y="839"/>
                  <a:pt x="386" y="830"/>
                  <a:pt x="395" y="840"/>
                </a:cubicBezTo>
                <a:cubicBezTo>
                  <a:pt x="432" y="883"/>
                  <a:pt x="368" y="898"/>
                  <a:pt x="435" y="920"/>
                </a:cubicBezTo>
                <a:cubicBezTo>
                  <a:pt x="513" y="913"/>
                  <a:pt x="568" y="917"/>
                  <a:pt x="643" y="936"/>
                </a:cubicBezTo>
                <a:cubicBezTo>
                  <a:pt x="651" y="941"/>
                  <a:pt x="661" y="945"/>
                  <a:pt x="667" y="952"/>
                </a:cubicBezTo>
                <a:cubicBezTo>
                  <a:pt x="738" y="1033"/>
                  <a:pt x="679" y="1005"/>
                  <a:pt x="835" y="1016"/>
                </a:cubicBezTo>
                <a:cubicBezTo>
                  <a:pt x="905" y="1039"/>
                  <a:pt x="960" y="1050"/>
                  <a:pt x="1035" y="1056"/>
                </a:cubicBezTo>
                <a:cubicBezTo>
                  <a:pt x="1091" y="1075"/>
                  <a:pt x="1126" y="1070"/>
                  <a:pt x="1187" y="1064"/>
                </a:cubicBezTo>
                <a:cubicBezTo>
                  <a:pt x="1280" y="1033"/>
                  <a:pt x="1288" y="1096"/>
                  <a:pt x="1363" y="1104"/>
                </a:cubicBezTo>
                <a:cubicBezTo>
                  <a:pt x="1406" y="1108"/>
                  <a:pt x="1448" y="1109"/>
                  <a:pt x="1491" y="1112"/>
                </a:cubicBezTo>
                <a:cubicBezTo>
                  <a:pt x="1536" y="1127"/>
                  <a:pt x="1531" y="1130"/>
                  <a:pt x="1603" y="1104"/>
                </a:cubicBezTo>
                <a:cubicBezTo>
                  <a:pt x="1614" y="1100"/>
                  <a:pt x="1618" y="1086"/>
                  <a:pt x="1627" y="1080"/>
                </a:cubicBezTo>
                <a:cubicBezTo>
                  <a:pt x="1634" y="1075"/>
                  <a:pt x="1643" y="1075"/>
                  <a:pt x="1651" y="1072"/>
                </a:cubicBezTo>
                <a:cubicBezTo>
                  <a:pt x="1782" y="1075"/>
                  <a:pt x="1913" y="1072"/>
                  <a:pt x="2043" y="1080"/>
                </a:cubicBezTo>
                <a:cubicBezTo>
                  <a:pt x="2053" y="1081"/>
                  <a:pt x="2057" y="1095"/>
                  <a:pt x="2067" y="1096"/>
                </a:cubicBezTo>
                <a:cubicBezTo>
                  <a:pt x="2094" y="1098"/>
                  <a:pt x="2120" y="1091"/>
                  <a:pt x="2147" y="1088"/>
                </a:cubicBezTo>
                <a:cubicBezTo>
                  <a:pt x="2220" y="1064"/>
                  <a:pt x="2315" y="1068"/>
                  <a:pt x="2387" y="1064"/>
                </a:cubicBezTo>
                <a:cubicBezTo>
                  <a:pt x="2492" y="1029"/>
                  <a:pt x="2624" y="1043"/>
                  <a:pt x="2723" y="1040"/>
                </a:cubicBezTo>
                <a:cubicBezTo>
                  <a:pt x="2792" y="971"/>
                  <a:pt x="2776" y="979"/>
                  <a:pt x="2875" y="968"/>
                </a:cubicBezTo>
                <a:cubicBezTo>
                  <a:pt x="2939" y="883"/>
                  <a:pt x="3005" y="839"/>
                  <a:pt x="3107" y="816"/>
                </a:cubicBezTo>
                <a:cubicBezTo>
                  <a:pt x="3115" y="814"/>
                  <a:pt x="3123" y="812"/>
                  <a:pt x="3131" y="808"/>
                </a:cubicBezTo>
                <a:cubicBezTo>
                  <a:pt x="3140" y="804"/>
                  <a:pt x="3146" y="795"/>
                  <a:pt x="3155" y="792"/>
                </a:cubicBezTo>
                <a:cubicBezTo>
                  <a:pt x="3173" y="787"/>
                  <a:pt x="3192" y="787"/>
                  <a:pt x="3211" y="784"/>
                </a:cubicBezTo>
                <a:cubicBezTo>
                  <a:pt x="3247" y="713"/>
                  <a:pt x="3200" y="794"/>
                  <a:pt x="3267" y="720"/>
                </a:cubicBezTo>
                <a:cubicBezTo>
                  <a:pt x="3306" y="677"/>
                  <a:pt x="3293" y="666"/>
                  <a:pt x="3347" y="648"/>
                </a:cubicBezTo>
                <a:cubicBezTo>
                  <a:pt x="3352" y="632"/>
                  <a:pt x="3365" y="566"/>
                  <a:pt x="3387" y="552"/>
                </a:cubicBezTo>
                <a:cubicBezTo>
                  <a:pt x="3401" y="543"/>
                  <a:pt x="3435" y="536"/>
                  <a:pt x="3435" y="536"/>
                </a:cubicBezTo>
                <a:cubicBezTo>
                  <a:pt x="3441" y="518"/>
                  <a:pt x="3444" y="498"/>
                  <a:pt x="3451" y="480"/>
                </a:cubicBezTo>
                <a:cubicBezTo>
                  <a:pt x="3462" y="451"/>
                  <a:pt x="3481" y="430"/>
                  <a:pt x="3491" y="400"/>
                </a:cubicBezTo>
                <a:cubicBezTo>
                  <a:pt x="3488" y="318"/>
                  <a:pt x="3495" y="212"/>
                  <a:pt x="3467" y="128"/>
                </a:cubicBezTo>
                <a:cubicBezTo>
                  <a:pt x="3487" y="67"/>
                  <a:pt x="3482" y="110"/>
                  <a:pt x="3363" y="96"/>
                </a:cubicBezTo>
                <a:cubicBezTo>
                  <a:pt x="3341" y="93"/>
                  <a:pt x="3320" y="85"/>
                  <a:pt x="3299" y="80"/>
                </a:cubicBezTo>
                <a:cubicBezTo>
                  <a:pt x="3272" y="74"/>
                  <a:pt x="3219" y="56"/>
                  <a:pt x="3219" y="56"/>
                </a:cubicBezTo>
                <a:cubicBezTo>
                  <a:pt x="3014" y="59"/>
                  <a:pt x="2808" y="57"/>
                  <a:pt x="2603" y="64"/>
                </a:cubicBezTo>
                <a:cubicBezTo>
                  <a:pt x="2576" y="65"/>
                  <a:pt x="2523" y="80"/>
                  <a:pt x="2523" y="80"/>
                </a:cubicBezTo>
                <a:cubicBezTo>
                  <a:pt x="2419" y="77"/>
                  <a:pt x="2315" y="81"/>
                  <a:pt x="2211" y="72"/>
                </a:cubicBezTo>
                <a:cubicBezTo>
                  <a:pt x="2167" y="68"/>
                  <a:pt x="2127" y="46"/>
                  <a:pt x="2083" y="40"/>
                </a:cubicBezTo>
                <a:cubicBezTo>
                  <a:pt x="1999" y="28"/>
                  <a:pt x="1920" y="8"/>
                  <a:pt x="1835" y="0"/>
                </a:cubicBezTo>
                <a:cubicBezTo>
                  <a:pt x="1763" y="7"/>
                  <a:pt x="1689" y="6"/>
                  <a:pt x="1619" y="24"/>
                </a:cubicBezTo>
                <a:cubicBezTo>
                  <a:pt x="1556" y="40"/>
                  <a:pt x="1585" y="45"/>
                  <a:pt x="1515" y="48"/>
                </a:cubicBezTo>
                <a:cubicBezTo>
                  <a:pt x="1427" y="52"/>
                  <a:pt x="1339" y="53"/>
                  <a:pt x="1251" y="56"/>
                </a:cubicBezTo>
                <a:cubicBezTo>
                  <a:pt x="1099" y="31"/>
                  <a:pt x="1114" y="33"/>
                  <a:pt x="923" y="48"/>
                </a:cubicBezTo>
                <a:cubicBezTo>
                  <a:pt x="882" y="69"/>
                  <a:pt x="844" y="92"/>
                  <a:pt x="803" y="112"/>
                </a:cubicBezTo>
                <a:cubicBezTo>
                  <a:pt x="722" y="103"/>
                  <a:pt x="653" y="79"/>
                  <a:pt x="571" y="72"/>
                </a:cubicBezTo>
                <a:cubicBezTo>
                  <a:pt x="392" y="88"/>
                  <a:pt x="243" y="92"/>
                  <a:pt x="51" y="96"/>
                </a:cubicBezTo>
                <a:cubicBezTo>
                  <a:pt x="24" y="105"/>
                  <a:pt x="35" y="104"/>
                  <a:pt x="19" y="104"/>
                </a:cubicBezTo>
                <a:close/>
              </a:path>
            </a:pathLst>
          </a:cu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2" name="Freeform 4"/>
          <p:cNvSpPr>
            <a:spLocks/>
          </p:cNvSpPr>
          <p:nvPr/>
        </p:nvSpPr>
        <p:spPr bwMode="auto">
          <a:xfrm>
            <a:off x="3194844" y="4154487"/>
            <a:ext cx="3098800" cy="1092200"/>
          </a:xfrm>
          <a:custGeom>
            <a:avLst/>
            <a:gdLst>
              <a:gd name="T0" fmla="*/ 0 w 1952"/>
              <a:gd name="T1" fmla="*/ 2147483647 h 608"/>
              <a:gd name="T2" fmla="*/ 2147483647 w 1952"/>
              <a:gd name="T3" fmla="*/ 2147483647 h 608"/>
              <a:gd name="T4" fmla="*/ 2147483647 w 1952"/>
              <a:gd name="T5" fmla="*/ 2147483647 h 608"/>
              <a:gd name="T6" fmla="*/ 2147483647 w 1952"/>
              <a:gd name="T7" fmla="*/ 2147483647 h 608"/>
              <a:gd name="T8" fmla="*/ 2147483647 w 1952"/>
              <a:gd name="T9" fmla="*/ 2147483647 h 608"/>
              <a:gd name="T10" fmla="*/ 2147483647 w 1952"/>
              <a:gd name="T11" fmla="*/ 2147483647 h 608"/>
              <a:gd name="T12" fmla="*/ 2147483647 w 1952"/>
              <a:gd name="T13" fmla="*/ 0 h 608"/>
              <a:gd name="T14" fmla="*/ 2147483647 w 1952"/>
              <a:gd name="T15" fmla="*/ 2147483647 h 608"/>
              <a:gd name="T16" fmla="*/ 2147483647 w 1952"/>
              <a:gd name="T17" fmla="*/ 2147483647 h 608"/>
              <a:gd name="T18" fmla="*/ 0 w 1952"/>
              <a:gd name="T19" fmla="*/ 2147483647 h 6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52" h="608">
                <a:moveTo>
                  <a:pt x="0" y="24"/>
                </a:moveTo>
                <a:lnTo>
                  <a:pt x="376" y="64"/>
                </a:lnTo>
                <a:lnTo>
                  <a:pt x="728" y="88"/>
                </a:lnTo>
                <a:lnTo>
                  <a:pt x="1096" y="96"/>
                </a:lnTo>
                <a:lnTo>
                  <a:pt x="1424" y="72"/>
                </a:lnTo>
                <a:lnTo>
                  <a:pt x="1728" y="48"/>
                </a:lnTo>
                <a:lnTo>
                  <a:pt x="1944" y="0"/>
                </a:lnTo>
                <a:lnTo>
                  <a:pt x="1952" y="608"/>
                </a:lnTo>
                <a:lnTo>
                  <a:pt x="16" y="608"/>
                </a:lnTo>
                <a:lnTo>
                  <a:pt x="0" y="24"/>
                </a:lnTo>
                <a:close/>
              </a:path>
            </a:pathLst>
          </a:cu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1848644" y="2846387"/>
            <a:ext cx="5499100" cy="1104900"/>
            <a:chOff x="1040" y="1336"/>
            <a:chExt cx="3464" cy="696"/>
          </a:xfrm>
        </p:grpSpPr>
        <p:sp>
          <p:nvSpPr>
            <p:cNvPr id="23597" name="Oval 6"/>
            <p:cNvSpPr>
              <a:spLocks noChangeArrowheads="1"/>
            </p:cNvSpPr>
            <p:nvPr/>
          </p:nvSpPr>
          <p:spPr bwMode="auto">
            <a:xfrm>
              <a:off x="1176" y="1336"/>
              <a:ext cx="3216" cy="696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Freeform 7"/>
            <p:cNvSpPr>
              <a:spLocks/>
            </p:cNvSpPr>
            <p:nvPr/>
          </p:nvSpPr>
          <p:spPr bwMode="auto">
            <a:xfrm>
              <a:off x="1040" y="1592"/>
              <a:ext cx="264" cy="224"/>
            </a:xfrm>
            <a:custGeom>
              <a:avLst/>
              <a:gdLst>
                <a:gd name="T0" fmla="*/ 200 w 264"/>
                <a:gd name="T1" fmla="*/ 0 h 224"/>
                <a:gd name="T2" fmla="*/ 152 w 264"/>
                <a:gd name="T3" fmla="*/ 16 h 224"/>
                <a:gd name="T4" fmla="*/ 0 w 264"/>
                <a:gd name="T5" fmla="*/ 104 h 224"/>
                <a:gd name="T6" fmla="*/ 264 w 264"/>
                <a:gd name="T7" fmla="*/ 224 h 224"/>
                <a:gd name="T8" fmla="*/ 200 w 264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4" h="224">
                  <a:moveTo>
                    <a:pt x="200" y="0"/>
                  </a:moveTo>
                  <a:cubicBezTo>
                    <a:pt x="184" y="5"/>
                    <a:pt x="152" y="16"/>
                    <a:pt x="152" y="16"/>
                  </a:cubicBezTo>
                  <a:lnTo>
                    <a:pt x="0" y="104"/>
                  </a:lnTo>
                  <a:lnTo>
                    <a:pt x="264" y="22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9" name="Freeform 8"/>
            <p:cNvSpPr>
              <a:spLocks/>
            </p:cNvSpPr>
            <p:nvPr/>
          </p:nvSpPr>
          <p:spPr bwMode="auto">
            <a:xfrm rot="-10552662">
              <a:off x="4240" y="1552"/>
              <a:ext cx="264" cy="224"/>
            </a:xfrm>
            <a:custGeom>
              <a:avLst/>
              <a:gdLst>
                <a:gd name="T0" fmla="*/ 200 w 264"/>
                <a:gd name="T1" fmla="*/ 0 h 224"/>
                <a:gd name="T2" fmla="*/ 152 w 264"/>
                <a:gd name="T3" fmla="*/ 16 h 224"/>
                <a:gd name="T4" fmla="*/ 0 w 264"/>
                <a:gd name="T5" fmla="*/ 104 h 224"/>
                <a:gd name="T6" fmla="*/ 264 w 264"/>
                <a:gd name="T7" fmla="*/ 224 h 224"/>
                <a:gd name="T8" fmla="*/ 200 w 264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4" h="224">
                  <a:moveTo>
                    <a:pt x="200" y="0"/>
                  </a:moveTo>
                  <a:cubicBezTo>
                    <a:pt x="184" y="5"/>
                    <a:pt x="152" y="16"/>
                    <a:pt x="152" y="16"/>
                  </a:cubicBezTo>
                  <a:lnTo>
                    <a:pt x="0" y="104"/>
                  </a:lnTo>
                  <a:lnTo>
                    <a:pt x="264" y="22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137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Large Ellipses</a:t>
            </a:r>
          </a:p>
        </p:txBody>
      </p:sp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1848644" y="3062287"/>
            <a:ext cx="444500" cy="355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Rectangle 12"/>
          <p:cNvSpPr>
            <a:spLocks noChangeArrowheads="1"/>
          </p:cNvSpPr>
          <p:nvPr/>
        </p:nvSpPr>
        <p:spPr bwMode="auto">
          <a:xfrm>
            <a:off x="6903244" y="3036887"/>
            <a:ext cx="444500" cy="355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562" name="Group 13"/>
          <p:cNvGrpSpPr>
            <a:grpSpLocks/>
          </p:cNvGrpSpPr>
          <p:nvPr/>
        </p:nvGrpSpPr>
        <p:grpSpPr bwMode="auto">
          <a:xfrm>
            <a:off x="1861344" y="2478087"/>
            <a:ext cx="5499100" cy="1104900"/>
            <a:chOff x="1040" y="1336"/>
            <a:chExt cx="3464" cy="696"/>
          </a:xfrm>
        </p:grpSpPr>
        <p:sp>
          <p:nvSpPr>
            <p:cNvPr id="23594" name="Oval 14"/>
            <p:cNvSpPr>
              <a:spLocks noChangeArrowheads="1"/>
            </p:cNvSpPr>
            <p:nvPr/>
          </p:nvSpPr>
          <p:spPr bwMode="auto">
            <a:xfrm>
              <a:off x="1176" y="1336"/>
              <a:ext cx="3216" cy="69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Freeform 15"/>
            <p:cNvSpPr>
              <a:spLocks/>
            </p:cNvSpPr>
            <p:nvPr/>
          </p:nvSpPr>
          <p:spPr bwMode="auto">
            <a:xfrm>
              <a:off x="1040" y="1592"/>
              <a:ext cx="264" cy="224"/>
            </a:xfrm>
            <a:custGeom>
              <a:avLst/>
              <a:gdLst>
                <a:gd name="T0" fmla="*/ 200 w 264"/>
                <a:gd name="T1" fmla="*/ 0 h 224"/>
                <a:gd name="T2" fmla="*/ 152 w 264"/>
                <a:gd name="T3" fmla="*/ 16 h 224"/>
                <a:gd name="T4" fmla="*/ 0 w 264"/>
                <a:gd name="T5" fmla="*/ 104 h 224"/>
                <a:gd name="T6" fmla="*/ 264 w 264"/>
                <a:gd name="T7" fmla="*/ 224 h 224"/>
                <a:gd name="T8" fmla="*/ 200 w 264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4" h="224">
                  <a:moveTo>
                    <a:pt x="200" y="0"/>
                  </a:moveTo>
                  <a:cubicBezTo>
                    <a:pt x="184" y="5"/>
                    <a:pt x="152" y="16"/>
                    <a:pt x="152" y="16"/>
                  </a:cubicBezTo>
                  <a:lnTo>
                    <a:pt x="0" y="104"/>
                  </a:lnTo>
                  <a:lnTo>
                    <a:pt x="264" y="22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6" name="Freeform 16"/>
            <p:cNvSpPr>
              <a:spLocks/>
            </p:cNvSpPr>
            <p:nvPr/>
          </p:nvSpPr>
          <p:spPr bwMode="auto">
            <a:xfrm rot="-10552662">
              <a:off x="4240" y="1552"/>
              <a:ext cx="264" cy="224"/>
            </a:xfrm>
            <a:custGeom>
              <a:avLst/>
              <a:gdLst>
                <a:gd name="T0" fmla="*/ 200 w 264"/>
                <a:gd name="T1" fmla="*/ 0 h 224"/>
                <a:gd name="T2" fmla="*/ 152 w 264"/>
                <a:gd name="T3" fmla="*/ 16 h 224"/>
                <a:gd name="T4" fmla="*/ 0 w 264"/>
                <a:gd name="T5" fmla="*/ 104 h 224"/>
                <a:gd name="T6" fmla="*/ 264 w 264"/>
                <a:gd name="T7" fmla="*/ 224 h 224"/>
                <a:gd name="T8" fmla="*/ 200 w 264"/>
                <a:gd name="T9" fmla="*/ 0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4" h="224">
                  <a:moveTo>
                    <a:pt x="200" y="0"/>
                  </a:moveTo>
                  <a:cubicBezTo>
                    <a:pt x="184" y="5"/>
                    <a:pt x="152" y="16"/>
                    <a:pt x="152" y="16"/>
                  </a:cubicBezTo>
                  <a:lnTo>
                    <a:pt x="0" y="104"/>
                  </a:lnTo>
                  <a:lnTo>
                    <a:pt x="264" y="22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145" name="Rectangle 17"/>
          <p:cNvSpPr>
            <a:spLocks noChangeArrowheads="1"/>
          </p:cNvSpPr>
          <p:nvPr/>
        </p:nvSpPr>
        <p:spPr bwMode="auto">
          <a:xfrm>
            <a:off x="2077244" y="2528887"/>
            <a:ext cx="1144588" cy="2476500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Oval 18"/>
          <p:cNvSpPr>
            <a:spLocks noChangeArrowheads="1"/>
          </p:cNvSpPr>
          <p:nvPr/>
        </p:nvSpPr>
        <p:spPr bwMode="auto">
          <a:xfrm>
            <a:off x="4007644" y="2986087"/>
            <a:ext cx="14986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>
            <a:off x="2064544" y="2211387"/>
            <a:ext cx="1588" cy="2832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49" name="Line 21"/>
          <p:cNvSpPr>
            <a:spLocks noChangeShapeType="1"/>
          </p:cNvSpPr>
          <p:nvPr/>
        </p:nvSpPr>
        <p:spPr bwMode="auto">
          <a:xfrm>
            <a:off x="32202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50" name="Rectangle 22"/>
          <p:cNvSpPr>
            <a:spLocks noChangeArrowheads="1"/>
          </p:cNvSpPr>
          <p:nvPr/>
        </p:nvSpPr>
        <p:spPr bwMode="auto">
          <a:xfrm>
            <a:off x="6280944" y="2439987"/>
            <a:ext cx="850900" cy="2552700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51" name="Line 23"/>
          <p:cNvSpPr>
            <a:spLocks noChangeShapeType="1"/>
          </p:cNvSpPr>
          <p:nvPr/>
        </p:nvSpPr>
        <p:spPr bwMode="auto">
          <a:xfrm>
            <a:off x="6280944" y="2173287"/>
            <a:ext cx="1588" cy="2959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3515519" y="2185987"/>
            <a:ext cx="276225" cy="2090738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52" name="Line 24"/>
          <p:cNvSpPr>
            <a:spLocks noChangeShapeType="1"/>
          </p:cNvSpPr>
          <p:nvPr/>
        </p:nvSpPr>
        <p:spPr bwMode="auto">
          <a:xfrm>
            <a:off x="34996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>
            <a:off x="37917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7"/>
          <p:cNvSpPr>
            <a:spLocks noChangeArrowheads="1"/>
          </p:cNvSpPr>
          <p:nvPr/>
        </p:nvSpPr>
        <p:spPr bwMode="auto">
          <a:xfrm>
            <a:off x="4077494" y="2224087"/>
            <a:ext cx="276225" cy="2090738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54" name="Line 26"/>
          <p:cNvSpPr>
            <a:spLocks noChangeShapeType="1"/>
          </p:cNvSpPr>
          <p:nvPr/>
        </p:nvSpPr>
        <p:spPr bwMode="auto">
          <a:xfrm>
            <a:off x="40711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55" name="Line 27"/>
          <p:cNvSpPr>
            <a:spLocks noChangeShapeType="1"/>
          </p:cNvSpPr>
          <p:nvPr/>
        </p:nvSpPr>
        <p:spPr bwMode="auto">
          <a:xfrm>
            <a:off x="43505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637882" y="2233612"/>
            <a:ext cx="276225" cy="2090738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56" name="Line 28"/>
          <p:cNvSpPr>
            <a:spLocks noChangeShapeType="1"/>
          </p:cNvSpPr>
          <p:nvPr/>
        </p:nvSpPr>
        <p:spPr bwMode="auto">
          <a:xfrm>
            <a:off x="46299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57" name="Line 29"/>
          <p:cNvSpPr>
            <a:spLocks noChangeShapeType="1"/>
          </p:cNvSpPr>
          <p:nvPr/>
        </p:nvSpPr>
        <p:spPr bwMode="auto">
          <a:xfrm>
            <a:off x="4909344" y="21986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Rectangle 17"/>
          <p:cNvSpPr>
            <a:spLocks noChangeArrowheads="1"/>
          </p:cNvSpPr>
          <p:nvPr/>
        </p:nvSpPr>
        <p:spPr bwMode="auto">
          <a:xfrm>
            <a:off x="5188744" y="2205037"/>
            <a:ext cx="276225" cy="2090738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58" name="Line 30"/>
          <p:cNvSpPr>
            <a:spLocks noChangeShapeType="1"/>
          </p:cNvSpPr>
          <p:nvPr/>
        </p:nvSpPr>
        <p:spPr bwMode="auto">
          <a:xfrm>
            <a:off x="5188744" y="21986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59" name="Line 31"/>
          <p:cNvSpPr>
            <a:spLocks noChangeShapeType="1"/>
          </p:cNvSpPr>
          <p:nvPr/>
        </p:nvSpPr>
        <p:spPr bwMode="auto">
          <a:xfrm>
            <a:off x="5468144" y="21986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auto">
          <a:xfrm>
            <a:off x="5750719" y="2174875"/>
            <a:ext cx="276225" cy="2090737"/>
          </a:xfrm>
          <a:prstGeom prst="rect">
            <a:avLst/>
          </a:prstGeom>
          <a:solidFill>
            <a:srgbClr val="99CCFF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60" name="Line 32"/>
          <p:cNvSpPr>
            <a:spLocks noChangeShapeType="1"/>
          </p:cNvSpPr>
          <p:nvPr/>
        </p:nvSpPr>
        <p:spPr bwMode="auto">
          <a:xfrm>
            <a:off x="5747544" y="21986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61" name="Line 33"/>
          <p:cNvSpPr>
            <a:spLocks noChangeShapeType="1"/>
          </p:cNvSpPr>
          <p:nvPr/>
        </p:nvSpPr>
        <p:spPr bwMode="auto">
          <a:xfrm>
            <a:off x="60142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62" name="Freeform 34"/>
          <p:cNvSpPr>
            <a:spLocks/>
          </p:cNvSpPr>
          <p:nvPr/>
        </p:nvSpPr>
        <p:spPr bwMode="auto">
          <a:xfrm>
            <a:off x="1366044" y="3557587"/>
            <a:ext cx="6388100" cy="766763"/>
          </a:xfrm>
          <a:custGeom>
            <a:avLst/>
            <a:gdLst>
              <a:gd name="T0" fmla="*/ 0 w 4024"/>
              <a:gd name="T1" fmla="*/ 2147483647 h 483"/>
              <a:gd name="T2" fmla="*/ 2147483647 w 4024"/>
              <a:gd name="T3" fmla="*/ 2147483647 h 483"/>
              <a:gd name="T4" fmla="*/ 2147483647 w 4024"/>
              <a:gd name="T5" fmla="*/ 2147483647 h 483"/>
              <a:gd name="T6" fmla="*/ 2147483647 w 4024"/>
              <a:gd name="T7" fmla="*/ 2147483647 h 483"/>
              <a:gd name="T8" fmla="*/ 2147483647 w 4024"/>
              <a:gd name="T9" fmla="*/ 2147483647 h 483"/>
              <a:gd name="T10" fmla="*/ 2147483647 w 4024"/>
              <a:gd name="T11" fmla="*/ 2147483647 h 483"/>
              <a:gd name="T12" fmla="*/ 2147483647 w 4024"/>
              <a:gd name="T13" fmla="*/ 2147483647 h 483"/>
              <a:gd name="T14" fmla="*/ 2147483647 w 4024"/>
              <a:gd name="T15" fmla="*/ 2147483647 h 483"/>
              <a:gd name="T16" fmla="*/ 2147483647 w 4024"/>
              <a:gd name="T17" fmla="*/ 2147483647 h 483"/>
              <a:gd name="T18" fmla="*/ 2147483647 w 4024"/>
              <a:gd name="T19" fmla="*/ 2147483647 h 483"/>
              <a:gd name="T20" fmla="*/ 2147483647 w 4024"/>
              <a:gd name="T21" fmla="*/ 0 h 4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24" h="483">
                <a:moveTo>
                  <a:pt x="0" y="24"/>
                </a:moveTo>
                <a:cubicBezTo>
                  <a:pt x="210" y="122"/>
                  <a:pt x="421" y="220"/>
                  <a:pt x="584" y="280"/>
                </a:cubicBezTo>
                <a:cubicBezTo>
                  <a:pt x="747" y="340"/>
                  <a:pt x="847" y="359"/>
                  <a:pt x="976" y="384"/>
                </a:cubicBezTo>
                <a:cubicBezTo>
                  <a:pt x="1105" y="409"/>
                  <a:pt x="1207" y="417"/>
                  <a:pt x="1360" y="432"/>
                </a:cubicBezTo>
                <a:cubicBezTo>
                  <a:pt x="1513" y="447"/>
                  <a:pt x="1759" y="464"/>
                  <a:pt x="1896" y="472"/>
                </a:cubicBezTo>
                <a:cubicBezTo>
                  <a:pt x="2033" y="480"/>
                  <a:pt x="2068" y="483"/>
                  <a:pt x="2184" y="480"/>
                </a:cubicBezTo>
                <a:cubicBezTo>
                  <a:pt x="2300" y="477"/>
                  <a:pt x="2460" y="467"/>
                  <a:pt x="2592" y="456"/>
                </a:cubicBezTo>
                <a:cubicBezTo>
                  <a:pt x="2724" y="445"/>
                  <a:pt x="2848" y="440"/>
                  <a:pt x="2976" y="416"/>
                </a:cubicBezTo>
                <a:cubicBezTo>
                  <a:pt x="3104" y="392"/>
                  <a:pt x="3244" y="353"/>
                  <a:pt x="3360" y="312"/>
                </a:cubicBezTo>
                <a:cubicBezTo>
                  <a:pt x="3476" y="271"/>
                  <a:pt x="3561" y="220"/>
                  <a:pt x="3672" y="168"/>
                </a:cubicBezTo>
                <a:cubicBezTo>
                  <a:pt x="3783" y="116"/>
                  <a:pt x="3965" y="28"/>
                  <a:pt x="4024" y="0"/>
                </a:cubicBezTo>
              </a:path>
            </a:pathLst>
          </a:custGeom>
          <a:noFill/>
          <a:ln w="38100" cap="flat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63" name="Text Box 35"/>
          <p:cNvSpPr txBox="1">
            <a:spLocks noChangeArrowheads="1"/>
          </p:cNvSpPr>
          <p:nvPr/>
        </p:nvSpPr>
        <p:spPr bwMode="auto">
          <a:xfrm>
            <a:off x="3128169" y="2819400"/>
            <a:ext cx="9842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dirty="0">
                <a:solidFill>
                  <a:schemeClr val="bg1"/>
                </a:solidFill>
                <a:cs typeface="Arial" charset="0"/>
              </a:rPr>
              <a:t>←</a:t>
            </a:r>
            <a:r>
              <a:rPr lang="en-US" altLang="zh-TW" sz="1400" dirty="0">
                <a:solidFill>
                  <a:schemeClr val="bg1"/>
                </a:solidFill>
                <a:cs typeface="Arial" charset="0"/>
              </a:rPr>
              <a:t>1cm</a:t>
            </a:r>
            <a:r>
              <a:rPr lang="en-US" altLang="zh-TW" dirty="0">
                <a:solidFill>
                  <a:schemeClr val="bg1"/>
                </a:solidFill>
                <a:cs typeface="Arial" charset="0"/>
              </a:rPr>
              <a:t>→</a:t>
            </a:r>
          </a:p>
        </p:txBody>
      </p:sp>
      <p:sp>
        <p:nvSpPr>
          <p:cNvPr id="176164" name="Text Box 36"/>
          <p:cNvSpPr txBox="1">
            <a:spLocks noChangeArrowheads="1"/>
          </p:cNvSpPr>
          <p:nvPr/>
        </p:nvSpPr>
        <p:spPr bwMode="auto">
          <a:xfrm>
            <a:off x="5401469" y="2819400"/>
            <a:ext cx="976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dirty="0">
                <a:solidFill>
                  <a:schemeClr val="bg1"/>
                </a:solidFill>
                <a:cs typeface="Arial" charset="0"/>
              </a:rPr>
              <a:t>←</a:t>
            </a:r>
            <a:r>
              <a:rPr lang="en-US" altLang="zh-TW" sz="1400" dirty="0">
                <a:solidFill>
                  <a:schemeClr val="bg1"/>
                </a:solidFill>
                <a:cs typeface="Arial" charset="0"/>
              </a:rPr>
              <a:t>1cm</a:t>
            </a:r>
            <a:r>
              <a:rPr lang="en-US" altLang="zh-TW" dirty="0">
                <a:solidFill>
                  <a:schemeClr val="bg1"/>
                </a:solidFill>
                <a:cs typeface="Arial" charset="0"/>
              </a:rPr>
              <a:t>→</a:t>
            </a:r>
          </a:p>
        </p:txBody>
      </p:sp>
      <p:sp>
        <p:nvSpPr>
          <p:cNvPr id="176168" name="Line 40"/>
          <p:cNvSpPr>
            <a:spLocks noChangeShapeType="1"/>
          </p:cNvSpPr>
          <p:nvPr/>
        </p:nvSpPr>
        <p:spPr bwMode="auto">
          <a:xfrm>
            <a:off x="2928144" y="21986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69" name="Line 41"/>
          <p:cNvSpPr>
            <a:spLocks noChangeShapeType="1"/>
          </p:cNvSpPr>
          <p:nvPr/>
        </p:nvSpPr>
        <p:spPr bwMode="auto">
          <a:xfrm>
            <a:off x="2623344" y="21986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70" name="Line 42"/>
          <p:cNvSpPr>
            <a:spLocks noChangeShapeType="1"/>
          </p:cNvSpPr>
          <p:nvPr/>
        </p:nvSpPr>
        <p:spPr bwMode="auto">
          <a:xfrm>
            <a:off x="2343944" y="21859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71" name="Line 43"/>
          <p:cNvSpPr>
            <a:spLocks noChangeShapeType="1"/>
          </p:cNvSpPr>
          <p:nvPr/>
        </p:nvSpPr>
        <p:spPr bwMode="auto">
          <a:xfrm>
            <a:off x="6560344" y="21605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72" name="Line 44"/>
          <p:cNvSpPr>
            <a:spLocks noChangeShapeType="1"/>
          </p:cNvSpPr>
          <p:nvPr/>
        </p:nvSpPr>
        <p:spPr bwMode="auto">
          <a:xfrm>
            <a:off x="6865144" y="2160587"/>
            <a:ext cx="1588" cy="297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66044" y="2935287"/>
            <a:ext cx="838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↑</a:t>
            </a:r>
            <a:br>
              <a:rPr lang="en-US">
                <a:solidFill>
                  <a:schemeClr val="bg1"/>
                </a:solidFill>
              </a:rPr>
            </a:br>
            <a:r>
              <a:rPr lang="en-US" sz="1400">
                <a:solidFill>
                  <a:schemeClr val="bg1"/>
                </a:solidFill>
              </a:rPr>
              <a:t>1.5 cm</a:t>
            </a:r>
            <a:br>
              <a:rPr lang="en-US" sz="1400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↓</a:t>
            </a:r>
          </a:p>
        </p:txBody>
      </p:sp>
      <p:sp>
        <p:nvSpPr>
          <p:cNvPr id="176148" name="Line 20"/>
          <p:cNvSpPr>
            <a:spLocks noChangeShapeType="1"/>
          </p:cNvSpPr>
          <p:nvPr/>
        </p:nvSpPr>
        <p:spPr bwMode="auto">
          <a:xfrm>
            <a:off x="7144544" y="2192337"/>
            <a:ext cx="1588" cy="28321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animBg="1"/>
      <p:bldP spid="176145" grpId="0" animBg="1"/>
      <p:bldP spid="176147" grpId="0" animBg="1"/>
      <p:bldP spid="176149" grpId="0" animBg="1"/>
      <p:bldP spid="176150" grpId="0" animBg="1"/>
      <p:bldP spid="176151" grpId="0" animBg="1"/>
      <p:bldP spid="47" grpId="0" animBg="1"/>
      <p:bldP spid="176152" grpId="0" animBg="1"/>
      <p:bldP spid="176152" grpId="1" animBg="1"/>
      <p:bldP spid="176153" grpId="0" animBg="1"/>
      <p:bldP spid="176153" grpId="1" animBg="1"/>
      <p:bldP spid="48" grpId="0" animBg="1"/>
      <p:bldP spid="176154" grpId="0" animBg="1"/>
      <p:bldP spid="176154" grpId="1" animBg="1"/>
      <p:bldP spid="176155" grpId="0" animBg="1"/>
      <p:bldP spid="176155" grpId="1" animBg="1"/>
      <p:bldP spid="49" grpId="0" animBg="1"/>
      <p:bldP spid="176156" grpId="0" animBg="1"/>
      <p:bldP spid="176156" grpId="1" animBg="1"/>
      <p:bldP spid="176157" grpId="0" animBg="1"/>
      <p:bldP spid="176157" grpId="1" animBg="1"/>
      <p:bldP spid="50" grpId="0" animBg="1"/>
      <p:bldP spid="176158" grpId="0" animBg="1"/>
      <p:bldP spid="176158" grpId="1" animBg="1"/>
      <p:bldP spid="176159" grpId="0" animBg="1"/>
      <p:bldP spid="176159" grpId="1" animBg="1"/>
      <p:bldP spid="51" grpId="0" animBg="1"/>
      <p:bldP spid="176160" grpId="0" animBg="1"/>
      <p:bldP spid="176160" grpId="1" animBg="1"/>
      <p:bldP spid="176161" grpId="0" animBg="1"/>
      <p:bldP spid="176161" grpId="1" animBg="1"/>
      <p:bldP spid="176162" grpId="0" animBg="1"/>
      <p:bldP spid="176163" grpId="0"/>
      <p:bldP spid="176164" grpId="0"/>
      <p:bldP spid="176168" grpId="0" animBg="1"/>
      <p:bldP spid="176169" grpId="0" animBg="1"/>
      <p:bldP spid="176170" grpId="0" animBg="1"/>
      <p:bldP spid="176171" grpId="0" animBg="1"/>
      <p:bldP spid="176172" grpId="0" animBg="1"/>
      <p:bldP spid="2" grpId="0"/>
      <p:bldP spid="1761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Ellipses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48046"/>
            <a:ext cx="8115300" cy="5039835"/>
          </a:xfrm>
        </p:spPr>
        <p:txBody>
          <a:bodyPr>
            <a:normAutofit fontScale="92500" lnSpcReduction="10000"/>
          </a:bodyPr>
          <a:lstStyle/>
          <a:p>
            <a:pPr marL="457200" indent="-398463">
              <a:buFont typeface="+mj-lt"/>
              <a:buAutoNum type="arabicPeriod"/>
            </a:pPr>
            <a:r>
              <a:rPr lang="en-US" dirty="0"/>
              <a:t>Measure and ink (2 colors)</a:t>
            </a:r>
          </a:p>
          <a:p>
            <a:pPr marL="457200" indent="-398463">
              <a:buFont typeface="+mj-lt"/>
              <a:buAutoNum type="arabicPeriod"/>
            </a:pPr>
            <a:r>
              <a:rPr lang="en-US" dirty="0"/>
              <a:t>Block out central lesion/scar:</a:t>
            </a:r>
          </a:p>
          <a:p>
            <a:pPr marL="746125" lvl="1" indent="-292100"/>
            <a:r>
              <a:rPr lang="en-US" dirty="0"/>
              <a:t>1 cm of normal skin on both sides</a:t>
            </a:r>
          </a:p>
          <a:p>
            <a:pPr marL="746125" lvl="1" indent="-292100"/>
            <a:r>
              <a:rPr lang="en-US" dirty="0"/>
              <a:t>Shave off excessive fat (1.5 cm from skin surface)</a:t>
            </a:r>
          </a:p>
          <a:p>
            <a:pPr marL="746125" lvl="1" indent="-292100"/>
            <a:r>
              <a:rPr lang="en-US" dirty="0"/>
              <a:t>Bisect/trisect sections that are too wide to fit in cassette</a:t>
            </a:r>
          </a:p>
          <a:p>
            <a:pPr marL="457200" indent="-398463">
              <a:buFont typeface="+mj-lt"/>
              <a:buAutoNum type="arabicPeriod"/>
            </a:pPr>
            <a:r>
              <a:rPr lang="en-US" dirty="0"/>
              <a:t>Submit tips and central block sequentially</a:t>
            </a:r>
          </a:p>
          <a:p>
            <a:pPr marL="457200" indent="-398463">
              <a:buFont typeface="+mj-lt"/>
              <a:buAutoNum type="arabicPeriod"/>
            </a:pPr>
            <a:r>
              <a:rPr lang="en-US" altLang="zh-TW" dirty="0"/>
              <a:t>If prior margins were </a:t>
            </a:r>
            <a:r>
              <a:rPr lang="en-US" altLang="zh-TW" u="sng" dirty="0"/>
              <a:t>negative</a:t>
            </a:r>
            <a:r>
              <a:rPr lang="en-US" altLang="zh-TW" dirty="0"/>
              <a:t>, OK to submit </a:t>
            </a:r>
            <a:r>
              <a:rPr lang="en-US" altLang="zh-TW" u="sng" dirty="0"/>
              <a:t>every other section</a:t>
            </a:r>
            <a:r>
              <a:rPr lang="en-US" altLang="zh-TW" dirty="0"/>
              <a:t> in the central block</a:t>
            </a:r>
          </a:p>
          <a:p>
            <a:pPr marL="457200" indent="-398463">
              <a:buFont typeface="+mj-lt"/>
              <a:buAutoNum type="arabicPeriod"/>
            </a:pPr>
            <a:r>
              <a:rPr lang="en-US" altLang="zh-TW" dirty="0"/>
              <a:t>Serially section and inspect the remainder of specimen; submit any additional lesions identified (e.g. satellite nodules)</a:t>
            </a:r>
          </a:p>
        </p:txBody>
      </p:sp>
    </p:spTree>
    <p:extLst>
      <p:ext uri="{BB962C8B-B14F-4D97-AF65-F5344CB8AC3E}">
        <p14:creationId xmlns:p14="http://schemas.microsoft.com/office/powerpoint/2010/main" val="3928626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064"/>
            <a:ext cx="8128000" cy="9144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If a section is too wide to fit in a cassette…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71499" y="1516860"/>
            <a:ext cx="8334375" cy="253126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Bisect eccentrically if possible</a:t>
            </a:r>
          </a:p>
          <a:p>
            <a:pPr lvl="1">
              <a:defRPr/>
            </a:pPr>
            <a:r>
              <a:rPr lang="en-US" dirty="0"/>
              <a:t>To preserve center of tumor where tumor thickness is measured</a:t>
            </a:r>
          </a:p>
          <a:p>
            <a:pPr lvl="1">
              <a:defRPr/>
            </a:pPr>
            <a:r>
              <a:rPr lang="en-US" dirty="0"/>
              <a:t>Put bisected sections in same cassette if fit, or</a:t>
            </a:r>
          </a:p>
          <a:p>
            <a:pPr lvl="1">
              <a:defRPr/>
            </a:pPr>
            <a:r>
              <a:rPr lang="en-US" dirty="0"/>
              <a:t>Place in two consecutive cassettes and dictate as such</a:t>
            </a:r>
          </a:p>
          <a:p>
            <a:pPr>
              <a:defRPr/>
            </a:pPr>
            <a:r>
              <a:rPr lang="en-US" dirty="0"/>
              <a:t>Trisect if necessary</a:t>
            </a:r>
          </a:p>
          <a:p>
            <a:pPr lvl="1">
              <a:defRPr/>
            </a:pPr>
            <a:r>
              <a:rPr lang="en-US" dirty="0"/>
              <a:t>Avoid cutting through center of tumor</a:t>
            </a:r>
          </a:p>
        </p:txBody>
      </p:sp>
      <p:sp>
        <p:nvSpPr>
          <p:cNvPr id="3" name="Rectangle 2"/>
          <p:cNvSpPr/>
          <p:nvPr/>
        </p:nvSpPr>
        <p:spPr>
          <a:xfrm>
            <a:off x="952556" y="4250477"/>
            <a:ext cx="7467599" cy="192405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04736" y="4837410"/>
            <a:ext cx="2638812" cy="108039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Triangle 7"/>
          <p:cNvSpPr/>
          <p:nvPr/>
        </p:nvSpPr>
        <p:spPr>
          <a:xfrm>
            <a:off x="4043548" y="4845119"/>
            <a:ext cx="126378" cy="102849"/>
          </a:xfrm>
          <a:prstGeom prst="rtTriangl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Triangle 9"/>
          <p:cNvSpPr/>
          <p:nvPr/>
        </p:nvSpPr>
        <p:spPr>
          <a:xfrm flipH="1">
            <a:off x="1257300" y="4845119"/>
            <a:ext cx="147435" cy="100330"/>
          </a:xfrm>
          <a:prstGeom prst="rtTriangl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57300" y="4945450"/>
            <a:ext cx="2910366" cy="3085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lowchart: Delay 10"/>
          <p:cNvSpPr/>
          <p:nvPr/>
        </p:nvSpPr>
        <p:spPr>
          <a:xfrm rot="5400000">
            <a:off x="2551352" y="4718081"/>
            <a:ext cx="308547" cy="763284"/>
          </a:xfrm>
          <a:prstGeom prst="flowChartDelay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ight Triangle 15"/>
          <p:cNvSpPr/>
          <p:nvPr/>
        </p:nvSpPr>
        <p:spPr>
          <a:xfrm flipH="1">
            <a:off x="2323982" y="4842601"/>
            <a:ext cx="135595" cy="10284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59579" y="4837411"/>
            <a:ext cx="496496" cy="108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ight Triangle 19"/>
          <p:cNvSpPr/>
          <p:nvPr/>
        </p:nvSpPr>
        <p:spPr>
          <a:xfrm>
            <a:off x="2956075" y="4837411"/>
            <a:ext cx="131192" cy="10804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4590" name="Group 27"/>
          <p:cNvGrpSpPr>
            <a:grpSpLocks/>
          </p:cNvGrpSpPr>
          <p:nvPr/>
        </p:nvGrpSpPr>
        <p:grpSpPr bwMode="auto">
          <a:xfrm>
            <a:off x="1257300" y="5253997"/>
            <a:ext cx="2910366" cy="438460"/>
            <a:chOff x="5403664" y="3375309"/>
            <a:chExt cx="3133174" cy="384605"/>
          </a:xfrm>
        </p:grpSpPr>
        <p:sp>
          <p:nvSpPr>
            <p:cNvPr id="21" name="Rectangle 20"/>
            <p:cNvSpPr/>
            <p:nvPr/>
          </p:nvSpPr>
          <p:spPr>
            <a:xfrm>
              <a:off x="5403664" y="3375309"/>
              <a:ext cx="3133174" cy="1361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421123" y="3416460"/>
              <a:ext cx="3107778" cy="343454"/>
            </a:xfrm>
            <a:custGeom>
              <a:avLst/>
              <a:gdLst>
                <a:gd name="connsiteX0" fmla="*/ 0 w 3108960"/>
                <a:gd name="connsiteY0" fmla="*/ 108860 h 342946"/>
                <a:gd name="connsiteX1" fmla="*/ 0 w 3108960"/>
                <a:gd name="connsiteY1" fmla="*/ 108860 h 342946"/>
                <a:gd name="connsiteX2" fmla="*/ 51206 w 3108960"/>
                <a:gd name="connsiteY2" fmla="*/ 145436 h 342946"/>
                <a:gd name="connsiteX3" fmla="*/ 65837 w 3108960"/>
                <a:gd name="connsiteY3" fmla="*/ 167382 h 342946"/>
                <a:gd name="connsiteX4" fmla="*/ 73152 w 3108960"/>
                <a:gd name="connsiteY4" fmla="*/ 189327 h 342946"/>
                <a:gd name="connsiteX5" fmla="*/ 95098 w 3108960"/>
                <a:gd name="connsiteY5" fmla="*/ 196642 h 342946"/>
                <a:gd name="connsiteX6" fmla="*/ 153619 w 3108960"/>
                <a:gd name="connsiteY6" fmla="*/ 203958 h 342946"/>
                <a:gd name="connsiteX7" fmla="*/ 190195 w 3108960"/>
                <a:gd name="connsiteY7" fmla="*/ 233218 h 342946"/>
                <a:gd name="connsiteX8" fmla="*/ 234086 w 3108960"/>
                <a:gd name="connsiteY8" fmla="*/ 247849 h 342946"/>
                <a:gd name="connsiteX9" fmla="*/ 446227 w 3108960"/>
                <a:gd name="connsiteY9" fmla="*/ 255164 h 342946"/>
                <a:gd name="connsiteX10" fmla="*/ 526694 w 3108960"/>
                <a:gd name="connsiteY10" fmla="*/ 291740 h 342946"/>
                <a:gd name="connsiteX11" fmla="*/ 548640 w 3108960"/>
                <a:gd name="connsiteY11" fmla="*/ 299055 h 342946"/>
                <a:gd name="connsiteX12" fmla="*/ 643738 w 3108960"/>
                <a:gd name="connsiteY12" fmla="*/ 306370 h 342946"/>
                <a:gd name="connsiteX13" fmla="*/ 658368 w 3108960"/>
                <a:gd name="connsiteY13" fmla="*/ 321001 h 342946"/>
                <a:gd name="connsiteX14" fmla="*/ 702259 w 3108960"/>
                <a:gd name="connsiteY14" fmla="*/ 342946 h 342946"/>
                <a:gd name="connsiteX15" fmla="*/ 760781 w 3108960"/>
                <a:gd name="connsiteY15" fmla="*/ 335631 h 342946"/>
                <a:gd name="connsiteX16" fmla="*/ 768096 w 3108960"/>
                <a:gd name="connsiteY16" fmla="*/ 313686 h 342946"/>
                <a:gd name="connsiteX17" fmla="*/ 790042 w 3108960"/>
                <a:gd name="connsiteY17" fmla="*/ 299055 h 342946"/>
                <a:gd name="connsiteX18" fmla="*/ 833933 w 3108960"/>
                <a:gd name="connsiteY18" fmla="*/ 306370 h 342946"/>
                <a:gd name="connsiteX19" fmla="*/ 892454 w 3108960"/>
                <a:gd name="connsiteY19" fmla="*/ 291740 h 342946"/>
                <a:gd name="connsiteX20" fmla="*/ 1009498 w 3108960"/>
                <a:gd name="connsiteY20" fmla="*/ 299055 h 342946"/>
                <a:gd name="connsiteX21" fmla="*/ 1053389 w 3108960"/>
                <a:gd name="connsiteY21" fmla="*/ 313686 h 342946"/>
                <a:gd name="connsiteX22" fmla="*/ 1228954 w 3108960"/>
                <a:gd name="connsiteY22" fmla="*/ 321001 h 342946"/>
                <a:gd name="connsiteX23" fmla="*/ 1250899 w 3108960"/>
                <a:gd name="connsiteY23" fmla="*/ 328316 h 342946"/>
                <a:gd name="connsiteX24" fmla="*/ 1360627 w 3108960"/>
                <a:gd name="connsiteY24" fmla="*/ 313686 h 342946"/>
                <a:gd name="connsiteX25" fmla="*/ 1375258 w 3108960"/>
                <a:gd name="connsiteY25" fmla="*/ 299055 h 342946"/>
                <a:gd name="connsiteX26" fmla="*/ 1419149 w 3108960"/>
                <a:gd name="connsiteY26" fmla="*/ 284425 h 342946"/>
                <a:gd name="connsiteX27" fmla="*/ 1587398 w 3108960"/>
                <a:gd name="connsiteY27" fmla="*/ 291740 h 342946"/>
                <a:gd name="connsiteX28" fmla="*/ 1660550 w 3108960"/>
                <a:gd name="connsiteY28" fmla="*/ 269794 h 342946"/>
                <a:gd name="connsiteX29" fmla="*/ 1689811 w 3108960"/>
                <a:gd name="connsiteY29" fmla="*/ 262479 h 342946"/>
                <a:gd name="connsiteX30" fmla="*/ 1741018 w 3108960"/>
                <a:gd name="connsiteY30" fmla="*/ 277110 h 342946"/>
                <a:gd name="connsiteX31" fmla="*/ 1858061 w 3108960"/>
                <a:gd name="connsiteY31" fmla="*/ 291740 h 342946"/>
                <a:gd name="connsiteX32" fmla="*/ 1923898 w 3108960"/>
                <a:gd name="connsiteY32" fmla="*/ 277110 h 342946"/>
                <a:gd name="connsiteX33" fmla="*/ 2040941 w 3108960"/>
                <a:gd name="connsiteY33" fmla="*/ 284425 h 342946"/>
                <a:gd name="connsiteX34" fmla="*/ 2062886 w 3108960"/>
                <a:gd name="connsiteY34" fmla="*/ 277110 h 342946"/>
                <a:gd name="connsiteX35" fmla="*/ 2077517 w 3108960"/>
                <a:gd name="connsiteY35" fmla="*/ 262479 h 342946"/>
                <a:gd name="connsiteX36" fmla="*/ 2106778 w 3108960"/>
                <a:gd name="connsiteY36" fmla="*/ 269794 h 342946"/>
                <a:gd name="connsiteX37" fmla="*/ 2165299 w 3108960"/>
                <a:gd name="connsiteY37" fmla="*/ 277110 h 342946"/>
                <a:gd name="connsiteX38" fmla="*/ 2275027 w 3108960"/>
                <a:gd name="connsiteY38" fmla="*/ 291740 h 342946"/>
                <a:gd name="connsiteX39" fmla="*/ 2326234 w 3108960"/>
                <a:gd name="connsiteY39" fmla="*/ 299055 h 342946"/>
                <a:gd name="connsiteX40" fmla="*/ 2348179 w 3108960"/>
                <a:gd name="connsiteY40" fmla="*/ 284425 h 342946"/>
                <a:gd name="connsiteX41" fmla="*/ 2362810 w 3108960"/>
                <a:gd name="connsiteY41" fmla="*/ 269794 h 342946"/>
                <a:gd name="connsiteX42" fmla="*/ 2384755 w 3108960"/>
                <a:gd name="connsiteY42" fmla="*/ 262479 h 342946"/>
                <a:gd name="connsiteX43" fmla="*/ 2399386 w 3108960"/>
                <a:gd name="connsiteY43" fmla="*/ 247849 h 342946"/>
                <a:gd name="connsiteX44" fmla="*/ 2421331 w 3108960"/>
                <a:gd name="connsiteY44" fmla="*/ 255164 h 342946"/>
                <a:gd name="connsiteX45" fmla="*/ 2531059 w 3108960"/>
                <a:gd name="connsiteY45" fmla="*/ 247849 h 342946"/>
                <a:gd name="connsiteX46" fmla="*/ 2589581 w 3108960"/>
                <a:gd name="connsiteY46" fmla="*/ 233218 h 342946"/>
                <a:gd name="connsiteX47" fmla="*/ 2611526 w 3108960"/>
                <a:gd name="connsiteY47" fmla="*/ 225903 h 342946"/>
                <a:gd name="connsiteX48" fmla="*/ 2852928 w 3108960"/>
                <a:gd name="connsiteY48" fmla="*/ 211273 h 342946"/>
                <a:gd name="connsiteX49" fmla="*/ 2860243 w 3108960"/>
                <a:gd name="connsiteY49" fmla="*/ 189327 h 342946"/>
                <a:gd name="connsiteX50" fmla="*/ 3043123 w 3108960"/>
                <a:gd name="connsiteY50" fmla="*/ 152751 h 342946"/>
                <a:gd name="connsiteX51" fmla="*/ 3057754 w 3108960"/>
                <a:gd name="connsiteY51" fmla="*/ 138121 h 342946"/>
                <a:gd name="connsiteX52" fmla="*/ 3094330 w 3108960"/>
                <a:gd name="connsiteY52" fmla="*/ 130806 h 342946"/>
                <a:gd name="connsiteX53" fmla="*/ 3108960 w 3108960"/>
                <a:gd name="connsiteY53" fmla="*/ 86914 h 342946"/>
                <a:gd name="connsiteX54" fmla="*/ 2655418 w 3108960"/>
                <a:gd name="connsiteY54" fmla="*/ 79599 h 342946"/>
                <a:gd name="connsiteX55" fmla="*/ 2487168 w 3108960"/>
                <a:gd name="connsiteY55" fmla="*/ 101545 h 342946"/>
                <a:gd name="connsiteX56" fmla="*/ 2194560 w 3108960"/>
                <a:gd name="connsiteY56" fmla="*/ 123490 h 342946"/>
                <a:gd name="connsiteX57" fmla="*/ 2106778 w 3108960"/>
                <a:gd name="connsiteY57" fmla="*/ 130806 h 342946"/>
                <a:gd name="connsiteX58" fmla="*/ 2033626 w 3108960"/>
                <a:gd name="connsiteY58" fmla="*/ 123490 h 342946"/>
                <a:gd name="connsiteX59" fmla="*/ 1989734 w 3108960"/>
                <a:gd name="connsiteY59" fmla="*/ 101545 h 342946"/>
                <a:gd name="connsiteX60" fmla="*/ 1945843 w 3108960"/>
                <a:gd name="connsiteY60" fmla="*/ 94230 h 342946"/>
                <a:gd name="connsiteX61" fmla="*/ 1923898 w 3108960"/>
                <a:gd name="connsiteY61" fmla="*/ 86914 h 342946"/>
                <a:gd name="connsiteX62" fmla="*/ 1901952 w 3108960"/>
                <a:gd name="connsiteY62" fmla="*/ 72284 h 342946"/>
                <a:gd name="connsiteX63" fmla="*/ 1865376 w 3108960"/>
                <a:gd name="connsiteY63" fmla="*/ 79599 h 342946"/>
                <a:gd name="connsiteX64" fmla="*/ 1433779 w 3108960"/>
                <a:gd name="connsiteY64" fmla="*/ 50338 h 342946"/>
                <a:gd name="connsiteX65" fmla="*/ 1170432 w 3108960"/>
                <a:gd name="connsiteY65" fmla="*/ 21078 h 342946"/>
                <a:gd name="connsiteX66" fmla="*/ 929030 w 3108960"/>
                <a:gd name="connsiteY66" fmla="*/ 28393 h 342946"/>
                <a:gd name="connsiteX67" fmla="*/ 892454 w 3108960"/>
                <a:gd name="connsiteY67" fmla="*/ 43023 h 342946"/>
                <a:gd name="connsiteX68" fmla="*/ 790042 w 3108960"/>
                <a:gd name="connsiteY68" fmla="*/ 72284 h 342946"/>
                <a:gd name="connsiteX69" fmla="*/ 753466 w 3108960"/>
                <a:gd name="connsiteY69" fmla="*/ 86914 h 342946"/>
                <a:gd name="connsiteX70" fmla="*/ 651053 w 3108960"/>
                <a:gd name="connsiteY70" fmla="*/ 116175 h 342946"/>
                <a:gd name="connsiteX71" fmla="*/ 599846 w 3108960"/>
                <a:gd name="connsiteY71" fmla="*/ 130806 h 342946"/>
                <a:gd name="connsiteX72" fmla="*/ 504749 w 3108960"/>
                <a:gd name="connsiteY72" fmla="*/ 138121 h 342946"/>
                <a:gd name="connsiteX73" fmla="*/ 190195 w 3108960"/>
                <a:gd name="connsiteY73" fmla="*/ 130806 h 342946"/>
                <a:gd name="connsiteX74" fmla="*/ 168250 w 3108960"/>
                <a:gd name="connsiteY74" fmla="*/ 94230 h 342946"/>
                <a:gd name="connsiteX75" fmla="*/ 138989 w 3108960"/>
                <a:gd name="connsiteY75" fmla="*/ 86914 h 342946"/>
                <a:gd name="connsiteX76" fmla="*/ 7315 w 3108960"/>
                <a:gd name="connsiteY76" fmla="*/ 64969 h 342946"/>
                <a:gd name="connsiteX77" fmla="*/ 0 w 3108960"/>
                <a:gd name="connsiteY77" fmla="*/ 108860 h 34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08960" h="342946">
                  <a:moveTo>
                    <a:pt x="0" y="108860"/>
                  </a:moveTo>
                  <a:lnTo>
                    <a:pt x="0" y="108860"/>
                  </a:lnTo>
                  <a:cubicBezTo>
                    <a:pt x="17069" y="121052"/>
                    <a:pt x="35529" y="131500"/>
                    <a:pt x="51206" y="145436"/>
                  </a:cubicBezTo>
                  <a:cubicBezTo>
                    <a:pt x="57777" y="151277"/>
                    <a:pt x="61905" y="159518"/>
                    <a:pt x="65837" y="167382"/>
                  </a:cubicBezTo>
                  <a:cubicBezTo>
                    <a:pt x="69285" y="174279"/>
                    <a:pt x="67700" y="183875"/>
                    <a:pt x="73152" y="189327"/>
                  </a:cubicBezTo>
                  <a:cubicBezTo>
                    <a:pt x="78605" y="194779"/>
                    <a:pt x="87511" y="195263"/>
                    <a:pt x="95098" y="196642"/>
                  </a:cubicBezTo>
                  <a:cubicBezTo>
                    <a:pt x="114440" y="200159"/>
                    <a:pt x="134112" y="201519"/>
                    <a:pt x="153619" y="203958"/>
                  </a:cubicBezTo>
                  <a:cubicBezTo>
                    <a:pt x="233652" y="230634"/>
                    <a:pt x="114570" y="185952"/>
                    <a:pt x="190195" y="233218"/>
                  </a:cubicBezTo>
                  <a:cubicBezTo>
                    <a:pt x="203273" y="241392"/>
                    <a:pt x="218673" y="247318"/>
                    <a:pt x="234086" y="247849"/>
                  </a:cubicBezTo>
                  <a:lnTo>
                    <a:pt x="446227" y="255164"/>
                  </a:lnTo>
                  <a:cubicBezTo>
                    <a:pt x="487680" y="296617"/>
                    <a:pt x="461833" y="282474"/>
                    <a:pt x="526694" y="291740"/>
                  </a:cubicBezTo>
                  <a:cubicBezTo>
                    <a:pt x="534009" y="294178"/>
                    <a:pt x="540989" y="298099"/>
                    <a:pt x="548640" y="299055"/>
                  </a:cubicBezTo>
                  <a:cubicBezTo>
                    <a:pt x="580187" y="302998"/>
                    <a:pt x="612562" y="300135"/>
                    <a:pt x="643738" y="306370"/>
                  </a:cubicBezTo>
                  <a:cubicBezTo>
                    <a:pt x="650501" y="307723"/>
                    <a:pt x="652982" y="316693"/>
                    <a:pt x="658368" y="321001"/>
                  </a:cubicBezTo>
                  <a:cubicBezTo>
                    <a:pt x="678624" y="337206"/>
                    <a:pt x="679082" y="335220"/>
                    <a:pt x="702259" y="342946"/>
                  </a:cubicBezTo>
                  <a:cubicBezTo>
                    <a:pt x="721766" y="340508"/>
                    <a:pt x="742816" y="343615"/>
                    <a:pt x="760781" y="335631"/>
                  </a:cubicBezTo>
                  <a:cubicBezTo>
                    <a:pt x="767827" y="332499"/>
                    <a:pt x="763279" y="319707"/>
                    <a:pt x="768096" y="313686"/>
                  </a:cubicBezTo>
                  <a:cubicBezTo>
                    <a:pt x="773588" y="306821"/>
                    <a:pt x="782727" y="303932"/>
                    <a:pt x="790042" y="299055"/>
                  </a:cubicBezTo>
                  <a:cubicBezTo>
                    <a:pt x="804672" y="301493"/>
                    <a:pt x="819101" y="306370"/>
                    <a:pt x="833933" y="306370"/>
                  </a:cubicBezTo>
                  <a:cubicBezTo>
                    <a:pt x="851589" y="306370"/>
                    <a:pt x="875136" y="297513"/>
                    <a:pt x="892454" y="291740"/>
                  </a:cubicBezTo>
                  <a:cubicBezTo>
                    <a:pt x="931469" y="294178"/>
                    <a:pt x="970766" y="293773"/>
                    <a:pt x="1009498" y="299055"/>
                  </a:cubicBezTo>
                  <a:cubicBezTo>
                    <a:pt x="1024778" y="301139"/>
                    <a:pt x="1037981" y="313044"/>
                    <a:pt x="1053389" y="313686"/>
                  </a:cubicBezTo>
                  <a:lnTo>
                    <a:pt x="1228954" y="321001"/>
                  </a:lnTo>
                  <a:cubicBezTo>
                    <a:pt x="1236269" y="323439"/>
                    <a:pt x="1243188" y="328316"/>
                    <a:pt x="1250899" y="328316"/>
                  </a:cubicBezTo>
                  <a:cubicBezTo>
                    <a:pt x="1322500" y="328316"/>
                    <a:pt x="1317094" y="328197"/>
                    <a:pt x="1360627" y="313686"/>
                  </a:cubicBezTo>
                  <a:cubicBezTo>
                    <a:pt x="1365504" y="308809"/>
                    <a:pt x="1369089" y="302139"/>
                    <a:pt x="1375258" y="299055"/>
                  </a:cubicBezTo>
                  <a:cubicBezTo>
                    <a:pt x="1389052" y="292158"/>
                    <a:pt x="1419149" y="284425"/>
                    <a:pt x="1419149" y="284425"/>
                  </a:cubicBezTo>
                  <a:cubicBezTo>
                    <a:pt x="1475232" y="286863"/>
                    <a:pt x="1531262" y="291740"/>
                    <a:pt x="1587398" y="291740"/>
                  </a:cubicBezTo>
                  <a:cubicBezTo>
                    <a:pt x="1637044" y="291740"/>
                    <a:pt x="1621701" y="284363"/>
                    <a:pt x="1660550" y="269794"/>
                  </a:cubicBezTo>
                  <a:cubicBezTo>
                    <a:pt x="1669964" y="266264"/>
                    <a:pt x="1680057" y="264917"/>
                    <a:pt x="1689811" y="262479"/>
                  </a:cubicBezTo>
                  <a:cubicBezTo>
                    <a:pt x="1706880" y="267356"/>
                    <a:pt x="1723462" y="274477"/>
                    <a:pt x="1741018" y="277110"/>
                  </a:cubicBezTo>
                  <a:cubicBezTo>
                    <a:pt x="1884780" y="298675"/>
                    <a:pt x="1796015" y="271059"/>
                    <a:pt x="1858061" y="291740"/>
                  </a:cubicBezTo>
                  <a:cubicBezTo>
                    <a:pt x="1869346" y="288919"/>
                    <a:pt x="1914611" y="277110"/>
                    <a:pt x="1923898" y="277110"/>
                  </a:cubicBezTo>
                  <a:cubicBezTo>
                    <a:pt x="1962988" y="277110"/>
                    <a:pt x="2001927" y="281987"/>
                    <a:pt x="2040941" y="284425"/>
                  </a:cubicBezTo>
                  <a:cubicBezTo>
                    <a:pt x="2048256" y="281987"/>
                    <a:pt x="2056274" y="281077"/>
                    <a:pt x="2062886" y="277110"/>
                  </a:cubicBezTo>
                  <a:cubicBezTo>
                    <a:pt x="2068800" y="273561"/>
                    <a:pt x="2070714" y="263613"/>
                    <a:pt x="2077517" y="262479"/>
                  </a:cubicBezTo>
                  <a:cubicBezTo>
                    <a:pt x="2087434" y="260826"/>
                    <a:pt x="2096861" y="268141"/>
                    <a:pt x="2106778" y="269794"/>
                  </a:cubicBezTo>
                  <a:cubicBezTo>
                    <a:pt x="2126169" y="273026"/>
                    <a:pt x="2145792" y="274671"/>
                    <a:pt x="2165299" y="277110"/>
                  </a:cubicBezTo>
                  <a:cubicBezTo>
                    <a:pt x="2217511" y="294513"/>
                    <a:pt x="2170381" y="280725"/>
                    <a:pt x="2275027" y="291740"/>
                  </a:cubicBezTo>
                  <a:cubicBezTo>
                    <a:pt x="2292175" y="293545"/>
                    <a:pt x="2309165" y="296617"/>
                    <a:pt x="2326234" y="299055"/>
                  </a:cubicBezTo>
                  <a:cubicBezTo>
                    <a:pt x="2333549" y="294178"/>
                    <a:pt x="2341314" y="289917"/>
                    <a:pt x="2348179" y="284425"/>
                  </a:cubicBezTo>
                  <a:cubicBezTo>
                    <a:pt x="2353565" y="280116"/>
                    <a:pt x="2356896" y="273343"/>
                    <a:pt x="2362810" y="269794"/>
                  </a:cubicBezTo>
                  <a:cubicBezTo>
                    <a:pt x="2369422" y="265827"/>
                    <a:pt x="2377440" y="264917"/>
                    <a:pt x="2384755" y="262479"/>
                  </a:cubicBezTo>
                  <a:cubicBezTo>
                    <a:pt x="2389632" y="257602"/>
                    <a:pt x="2392623" y="249202"/>
                    <a:pt x="2399386" y="247849"/>
                  </a:cubicBezTo>
                  <a:cubicBezTo>
                    <a:pt x="2406947" y="246337"/>
                    <a:pt x="2413620" y="255164"/>
                    <a:pt x="2421331" y="255164"/>
                  </a:cubicBezTo>
                  <a:cubicBezTo>
                    <a:pt x="2457988" y="255164"/>
                    <a:pt x="2494483" y="250287"/>
                    <a:pt x="2531059" y="247849"/>
                  </a:cubicBezTo>
                  <a:cubicBezTo>
                    <a:pt x="2550566" y="242972"/>
                    <a:pt x="2570505" y="239577"/>
                    <a:pt x="2589581" y="233218"/>
                  </a:cubicBezTo>
                  <a:cubicBezTo>
                    <a:pt x="2596896" y="230780"/>
                    <a:pt x="2603868" y="226804"/>
                    <a:pt x="2611526" y="225903"/>
                  </a:cubicBezTo>
                  <a:cubicBezTo>
                    <a:pt x="2654514" y="220846"/>
                    <a:pt x="2823047" y="212846"/>
                    <a:pt x="2852928" y="211273"/>
                  </a:cubicBezTo>
                  <a:cubicBezTo>
                    <a:pt x="2855366" y="203958"/>
                    <a:pt x="2855761" y="195602"/>
                    <a:pt x="2860243" y="189327"/>
                  </a:cubicBezTo>
                  <a:cubicBezTo>
                    <a:pt x="2906377" y="124739"/>
                    <a:pt x="2947740" y="157293"/>
                    <a:pt x="3043123" y="152751"/>
                  </a:cubicBezTo>
                  <a:cubicBezTo>
                    <a:pt x="3048000" y="147874"/>
                    <a:pt x="3051415" y="140838"/>
                    <a:pt x="3057754" y="138121"/>
                  </a:cubicBezTo>
                  <a:cubicBezTo>
                    <a:pt x="3069182" y="133223"/>
                    <a:pt x="3085538" y="139598"/>
                    <a:pt x="3094330" y="130806"/>
                  </a:cubicBezTo>
                  <a:cubicBezTo>
                    <a:pt x="3105235" y="119901"/>
                    <a:pt x="3108960" y="86914"/>
                    <a:pt x="3108960" y="86914"/>
                  </a:cubicBezTo>
                  <a:cubicBezTo>
                    <a:pt x="3065694" y="-86148"/>
                    <a:pt x="3109193" y="47187"/>
                    <a:pt x="2655418" y="79599"/>
                  </a:cubicBezTo>
                  <a:cubicBezTo>
                    <a:pt x="2599003" y="83629"/>
                    <a:pt x="2543380" y="95299"/>
                    <a:pt x="2487168" y="101545"/>
                  </a:cubicBezTo>
                  <a:cubicBezTo>
                    <a:pt x="2318684" y="120265"/>
                    <a:pt x="2350452" y="113097"/>
                    <a:pt x="2194560" y="123490"/>
                  </a:cubicBezTo>
                  <a:cubicBezTo>
                    <a:pt x="2165263" y="125443"/>
                    <a:pt x="2136039" y="128367"/>
                    <a:pt x="2106778" y="130806"/>
                  </a:cubicBezTo>
                  <a:cubicBezTo>
                    <a:pt x="2082394" y="128367"/>
                    <a:pt x="2057400" y="129433"/>
                    <a:pt x="2033626" y="123490"/>
                  </a:cubicBezTo>
                  <a:cubicBezTo>
                    <a:pt x="2017757" y="119523"/>
                    <a:pt x="2005252" y="106718"/>
                    <a:pt x="1989734" y="101545"/>
                  </a:cubicBezTo>
                  <a:cubicBezTo>
                    <a:pt x="1975663" y="96855"/>
                    <a:pt x="1960473" y="96668"/>
                    <a:pt x="1945843" y="94230"/>
                  </a:cubicBezTo>
                  <a:cubicBezTo>
                    <a:pt x="1938528" y="91791"/>
                    <a:pt x="1930795" y="90362"/>
                    <a:pt x="1923898" y="86914"/>
                  </a:cubicBezTo>
                  <a:cubicBezTo>
                    <a:pt x="1916034" y="82982"/>
                    <a:pt x="1910676" y="73374"/>
                    <a:pt x="1901952" y="72284"/>
                  </a:cubicBezTo>
                  <a:cubicBezTo>
                    <a:pt x="1889615" y="70742"/>
                    <a:pt x="1877568" y="77161"/>
                    <a:pt x="1865376" y="79599"/>
                  </a:cubicBezTo>
                  <a:cubicBezTo>
                    <a:pt x="1721510" y="69845"/>
                    <a:pt x="1576013" y="74043"/>
                    <a:pt x="1433779" y="50338"/>
                  </a:cubicBezTo>
                  <a:cubicBezTo>
                    <a:pt x="1288071" y="26054"/>
                    <a:pt x="1375559" y="38171"/>
                    <a:pt x="1170432" y="21078"/>
                  </a:cubicBezTo>
                  <a:cubicBezTo>
                    <a:pt x="1089965" y="23516"/>
                    <a:pt x="1009285" y="22057"/>
                    <a:pt x="929030" y="28393"/>
                  </a:cubicBezTo>
                  <a:cubicBezTo>
                    <a:pt x="915940" y="29426"/>
                    <a:pt x="904976" y="39069"/>
                    <a:pt x="892454" y="43023"/>
                  </a:cubicBezTo>
                  <a:cubicBezTo>
                    <a:pt x="858599" y="53714"/>
                    <a:pt x="823006" y="59099"/>
                    <a:pt x="790042" y="72284"/>
                  </a:cubicBezTo>
                  <a:cubicBezTo>
                    <a:pt x="777850" y="77161"/>
                    <a:pt x="765807" y="82427"/>
                    <a:pt x="753466" y="86914"/>
                  </a:cubicBezTo>
                  <a:cubicBezTo>
                    <a:pt x="689138" y="110306"/>
                    <a:pt x="726310" y="94672"/>
                    <a:pt x="651053" y="116175"/>
                  </a:cubicBezTo>
                  <a:cubicBezTo>
                    <a:pt x="633984" y="121052"/>
                    <a:pt x="617402" y="128173"/>
                    <a:pt x="599846" y="130806"/>
                  </a:cubicBezTo>
                  <a:cubicBezTo>
                    <a:pt x="568405" y="135522"/>
                    <a:pt x="536448" y="135683"/>
                    <a:pt x="504749" y="138121"/>
                  </a:cubicBezTo>
                  <a:cubicBezTo>
                    <a:pt x="399898" y="135683"/>
                    <a:pt x="294842" y="137783"/>
                    <a:pt x="190195" y="130806"/>
                  </a:cubicBezTo>
                  <a:cubicBezTo>
                    <a:pt x="170193" y="129472"/>
                    <a:pt x="177657" y="101756"/>
                    <a:pt x="168250" y="94230"/>
                  </a:cubicBezTo>
                  <a:cubicBezTo>
                    <a:pt x="160399" y="87949"/>
                    <a:pt x="148743" y="89353"/>
                    <a:pt x="138989" y="86914"/>
                  </a:cubicBezTo>
                  <a:cubicBezTo>
                    <a:pt x="80041" y="47616"/>
                    <a:pt x="96967" y="45758"/>
                    <a:pt x="7315" y="64969"/>
                  </a:cubicBezTo>
                  <a:cubicBezTo>
                    <a:pt x="571" y="66414"/>
                    <a:pt x="1219" y="101545"/>
                    <a:pt x="0" y="10886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62386" y="3511425"/>
              <a:ext cx="669806" cy="7755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344835" y="3443366"/>
              <a:ext cx="811070" cy="1456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Oval 12"/>
          <p:cNvSpPr/>
          <p:nvPr/>
        </p:nvSpPr>
        <p:spPr>
          <a:xfrm>
            <a:off x="2589394" y="5035668"/>
            <a:ext cx="433810" cy="4366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601" name="Straight Connector 25600"/>
          <p:cNvCxnSpPr/>
          <p:nvPr/>
        </p:nvCxnSpPr>
        <p:spPr>
          <a:xfrm>
            <a:off x="2415955" y="4511933"/>
            <a:ext cx="0" cy="1409602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4686355" y="4837410"/>
            <a:ext cx="3317614" cy="110557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Right Triangle 108"/>
          <p:cNvSpPr/>
          <p:nvPr/>
        </p:nvSpPr>
        <p:spPr>
          <a:xfrm>
            <a:off x="8003969" y="4837410"/>
            <a:ext cx="134431" cy="102544"/>
          </a:xfrm>
          <a:prstGeom prst="rtTriangl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Right Triangle 109"/>
          <p:cNvSpPr/>
          <p:nvPr/>
        </p:nvSpPr>
        <p:spPr>
          <a:xfrm flipH="1">
            <a:off x="4535877" y="4837410"/>
            <a:ext cx="150478" cy="102543"/>
          </a:xfrm>
          <a:prstGeom prst="rtTriangl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535879" y="4939955"/>
            <a:ext cx="3602524" cy="3076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Flowchart: Delay 111"/>
          <p:cNvSpPr/>
          <p:nvPr/>
        </p:nvSpPr>
        <p:spPr>
          <a:xfrm rot="5400000">
            <a:off x="6124699" y="4604451"/>
            <a:ext cx="307631" cy="978641"/>
          </a:xfrm>
          <a:prstGeom prst="flowChartDelay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5915953" y="4831473"/>
            <a:ext cx="749933" cy="108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Right Triangle 116"/>
          <p:cNvSpPr/>
          <p:nvPr/>
        </p:nvSpPr>
        <p:spPr>
          <a:xfrm>
            <a:off x="6665887" y="4831474"/>
            <a:ext cx="105848" cy="10848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8" name="Group 27"/>
          <p:cNvGrpSpPr>
            <a:grpSpLocks/>
          </p:cNvGrpSpPr>
          <p:nvPr/>
        </p:nvGrpSpPr>
        <p:grpSpPr bwMode="auto">
          <a:xfrm>
            <a:off x="4535879" y="5247586"/>
            <a:ext cx="3602524" cy="437159"/>
            <a:chOff x="5403664" y="3375309"/>
            <a:chExt cx="3133174" cy="384605"/>
          </a:xfrm>
        </p:grpSpPr>
        <p:sp>
          <p:nvSpPr>
            <p:cNvPr id="119" name="Rectangle 118"/>
            <p:cNvSpPr/>
            <p:nvPr/>
          </p:nvSpPr>
          <p:spPr>
            <a:xfrm>
              <a:off x="5403664" y="3375309"/>
              <a:ext cx="3133174" cy="13611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5421123" y="3416460"/>
              <a:ext cx="3107778" cy="343454"/>
            </a:xfrm>
            <a:custGeom>
              <a:avLst/>
              <a:gdLst>
                <a:gd name="connsiteX0" fmla="*/ 0 w 3108960"/>
                <a:gd name="connsiteY0" fmla="*/ 108860 h 342946"/>
                <a:gd name="connsiteX1" fmla="*/ 0 w 3108960"/>
                <a:gd name="connsiteY1" fmla="*/ 108860 h 342946"/>
                <a:gd name="connsiteX2" fmla="*/ 51206 w 3108960"/>
                <a:gd name="connsiteY2" fmla="*/ 145436 h 342946"/>
                <a:gd name="connsiteX3" fmla="*/ 65837 w 3108960"/>
                <a:gd name="connsiteY3" fmla="*/ 167382 h 342946"/>
                <a:gd name="connsiteX4" fmla="*/ 73152 w 3108960"/>
                <a:gd name="connsiteY4" fmla="*/ 189327 h 342946"/>
                <a:gd name="connsiteX5" fmla="*/ 95098 w 3108960"/>
                <a:gd name="connsiteY5" fmla="*/ 196642 h 342946"/>
                <a:gd name="connsiteX6" fmla="*/ 153619 w 3108960"/>
                <a:gd name="connsiteY6" fmla="*/ 203958 h 342946"/>
                <a:gd name="connsiteX7" fmla="*/ 190195 w 3108960"/>
                <a:gd name="connsiteY7" fmla="*/ 233218 h 342946"/>
                <a:gd name="connsiteX8" fmla="*/ 234086 w 3108960"/>
                <a:gd name="connsiteY8" fmla="*/ 247849 h 342946"/>
                <a:gd name="connsiteX9" fmla="*/ 446227 w 3108960"/>
                <a:gd name="connsiteY9" fmla="*/ 255164 h 342946"/>
                <a:gd name="connsiteX10" fmla="*/ 526694 w 3108960"/>
                <a:gd name="connsiteY10" fmla="*/ 291740 h 342946"/>
                <a:gd name="connsiteX11" fmla="*/ 548640 w 3108960"/>
                <a:gd name="connsiteY11" fmla="*/ 299055 h 342946"/>
                <a:gd name="connsiteX12" fmla="*/ 643738 w 3108960"/>
                <a:gd name="connsiteY12" fmla="*/ 306370 h 342946"/>
                <a:gd name="connsiteX13" fmla="*/ 658368 w 3108960"/>
                <a:gd name="connsiteY13" fmla="*/ 321001 h 342946"/>
                <a:gd name="connsiteX14" fmla="*/ 702259 w 3108960"/>
                <a:gd name="connsiteY14" fmla="*/ 342946 h 342946"/>
                <a:gd name="connsiteX15" fmla="*/ 760781 w 3108960"/>
                <a:gd name="connsiteY15" fmla="*/ 335631 h 342946"/>
                <a:gd name="connsiteX16" fmla="*/ 768096 w 3108960"/>
                <a:gd name="connsiteY16" fmla="*/ 313686 h 342946"/>
                <a:gd name="connsiteX17" fmla="*/ 790042 w 3108960"/>
                <a:gd name="connsiteY17" fmla="*/ 299055 h 342946"/>
                <a:gd name="connsiteX18" fmla="*/ 833933 w 3108960"/>
                <a:gd name="connsiteY18" fmla="*/ 306370 h 342946"/>
                <a:gd name="connsiteX19" fmla="*/ 892454 w 3108960"/>
                <a:gd name="connsiteY19" fmla="*/ 291740 h 342946"/>
                <a:gd name="connsiteX20" fmla="*/ 1009498 w 3108960"/>
                <a:gd name="connsiteY20" fmla="*/ 299055 h 342946"/>
                <a:gd name="connsiteX21" fmla="*/ 1053389 w 3108960"/>
                <a:gd name="connsiteY21" fmla="*/ 313686 h 342946"/>
                <a:gd name="connsiteX22" fmla="*/ 1228954 w 3108960"/>
                <a:gd name="connsiteY22" fmla="*/ 321001 h 342946"/>
                <a:gd name="connsiteX23" fmla="*/ 1250899 w 3108960"/>
                <a:gd name="connsiteY23" fmla="*/ 328316 h 342946"/>
                <a:gd name="connsiteX24" fmla="*/ 1360627 w 3108960"/>
                <a:gd name="connsiteY24" fmla="*/ 313686 h 342946"/>
                <a:gd name="connsiteX25" fmla="*/ 1375258 w 3108960"/>
                <a:gd name="connsiteY25" fmla="*/ 299055 h 342946"/>
                <a:gd name="connsiteX26" fmla="*/ 1419149 w 3108960"/>
                <a:gd name="connsiteY26" fmla="*/ 284425 h 342946"/>
                <a:gd name="connsiteX27" fmla="*/ 1587398 w 3108960"/>
                <a:gd name="connsiteY27" fmla="*/ 291740 h 342946"/>
                <a:gd name="connsiteX28" fmla="*/ 1660550 w 3108960"/>
                <a:gd name="connsiteY28" fmla="*/ 269794 h 342946"/>
                <a:gd name="connsiteX29" fmla="*/ 1689811 w 3108960"/>
                <a:gd name="connsiteY29" fmla="*/ 262479 h 342946"/>
                <a:gd name="connsiteX30" fmla="*/ 1741018 w 3108960"/>
                <a:gd name="connsiteY30" fmla="*/ 277110 h 342946"/>
                <a:gd name="connsiteX31" fmla="*/ 1858061 w 3108960"/>
                <a:gd name="connsiteY31" fmla="*/ 291740 h 342946"/>
                <a:gd name="connsiteX32" fmla="*/ 1923898 w 3108960"/>
                <a:gd name="connsiteY32" fmla="*/ 277110 h 342946"/>
                <a:gd name="connsiteX33" fmla="*/ 2040941 w 3108960"/>
                <a:gd name="connsiteY33" fmla="*/ 284425 h 342946"/>
                <a:gd name="connsiteX34" fmla="*/ 2062886 w 3108960"/>
                <a:gd name="connsiteY34" fmla="*/ 277110 h 342946"/>
                <a:gd name="connsiteX35" fmla="*/ 2077517 w 3108960"/>
                <a:gd name="connsiteY35" fmla="*/ 262479 h 342946"/>
                <a:gd name="connsiteX36" fmla="*/ 2106778 w 3108960"/>
                <a:gd name="connsiteY36" fmla="*/ 269794 h 342946"/>
                <a:gd name="connsiteX37" fmla="*/ 2165299 w 3108960"/>
                <a:gd name="connsiteY37" fmla="*/ 277110 h 342946"/>
                <a:gd name="connsiteX38" fmla="*/ 2275027 w 3108960"/>
                <a:gd name="connsiteY38" fmla="*/ 291740 h 342946"/>
                <a:gd name="connsiteX39" fmla="*/ 2326234 w 3108960"/>
                <a:gd name="connsiteY39" fmla="*/ 299055 h 342946"/>
                <a:gd name="connsiteX40" fmla="*/ 2348179 w 3108960"/>
                <a:gd name="connsiteY40" fmla="*/ 284425 h 342946"/>
                <a:gd name="connsiteX41" fmla="*/ 2362810 w 3108960"/>
                <a:gd name="connsiteY41" fmla="*/ 269794 h 342946"/>
                <a:gd name="connsiteX42" fmla="*/ 2384755 w 3108960"/>
                <a:gd name="connsiteY42" fmla="*/ 262479 h 342946"/>
                <a:gd name="connsiteX43" fmla="*/ 2399386 w 3108960"/>
                <a:gd name="connsiteY43" fmla="*/ 247849 h 342946"/>
                <a:gd name="connsiteX44" fmla="*/ 2421331 w 3108960"/>
                <a:gd name="connsiteY44" fmla="*/ 255164 h 342946"/>
                <a:gd name="connsiteX45" fmla="*/ 2531059 w 3108960"/>
                <a:gd name="connsiteY45" fmla="*/ 247849 h 342946"/>
                <a:gd name="connsiteX46" fmla="*/ 2589581 w 3108960"/>
                <a:gd name="connsiteY46" fmla="*/ 233218 h 342946"/>
                <a:gd name="connsiteX47" fmla="*/ 2611526 w 3108960"/>
                <a:gd name="connsiteY47" fmla="*/ 225903 h 342946"/>
                <a:gd name="connsiteX48" fmla="*/ 2852928 w 3108960"/>
                <a:gd name="connsiteY48" fmla="*/ 211273 h 342946"/>
                <a:gd name="connsiteX49" fmla="*/ 2860243 w 3108960"/>
                <a:gd name="connsiteY49" fmla="*/ 189327 h 342946"/>
                <a:gd name="connsiteX50" fmla="*/ 3043123 w 3108960"/>
                <a:gd name="connsiteY50" fmla="*/ 152751 h 342946"/>
                <a:gd name="connsiteX51" fmla="*/ 3057754 w 3108960"/>
                <a:gd name="connsiteY51" fmla="*/ 138121 h 342946"/>
                <a:gd name="connsiteX52" fmla="*/ 3094330 w 3108960"/>
                <a:gd name="connsiteY52" fmla="*/ 130806 h 342946"/>
                <a:gd name="connsiteX53" fmla="*/ 3108960 w 3108960"/>
                <a:gd name="connsiteY53" fmla="*/ 86914 h 342946"/>
                <a:gd name="connsiteX54" fmla="*/ 2655418 w 3108960"/>
                <a:gd name="connsiteY54" fmla="*/ 79599 h 342946"/>
                <a:gd name="connsiteX55" fmla="*/ 2487168 w 3108960"/>
                <a:gd name="connsiteY55" fmla="*/ 101545 h 342946"/>
                <a:gd name="connsiteX56" fmla="*/ 2194560 w 3108960"/>
                <a:gd name="connsiteY56" fmla="*/ 123490 h 342946"/>
                <a:gd name="connsiteX57" fmla="*/ 2106778 w 3108960"/>
                <a:gd name="connsiteY57" fmla="*/ 130806 h 342946"/>
                <a:gd name="connsiteX58" fmla="*/ 2033626 w 3108960"/>
                <a:gd name="connsiteY58" fmla="*/ 123490 h 342946"/>
                <a:gd name="connsiteX59" fmla="*/ 1989734 w 3108960"/>
                <a:gd name="connsiteY59" fmla="*/ 101545 h 342946"/>
                <a:gd name="connsiteX60" fmla="*/ 1945843 w 3108960"/>
                <a:gd name="connsiteY60" fmla="*/ 94230 h 342946"/>
                <a:gd name="connsiteX61" fmla="*/ 1923898 w 3108960"/>
                <a:gd name="connsiteY61" fmla="*/ 86914 h 342946"/>
                <a:gd name="connsiteX62" fmla="*/ 1901952 w 3108960"/>
                <a:gd name="connsiteY62" fmla="*/ 72284 h 342946"/>
                <a:gd name="connsiteX63" fmla="*/ 1865376 w 3108960"/>
                <a:gd name="connsiteY63" fmla="*/ 79599 h 342946"/>
                <a:gd name="connsiteX64" fmla="*/ 1433779 w 3108960"/>
                <a:gd name="connsiteY64" fmla="*/ 50338 h 342946"/>
                <a:gd name="connsiteX65" fmla="*/ 1170432 w 3108960"/>
                <a:gd name="connsiteY65" fmla="*/ 21078 h 342946"/>
                <a:gd name="connsiteX66" fmla="*/ 929030 w 3108960"/>
                <a:gd name="connsiteY66" fmla="*/ 28393 h 342946"/>
                <a:gd name="connsiteX67" fmla="*/ 892454 w 3108960"/>
                <a:gd name="connsiteY67" fmla="*/ 43023 h 342946"/>
                <a:gd name="connsiteX68" fmla="*/ 790042 w 3108960"/>
                <a:gd name="connsiteY68" fmla="*/ 72284 h 342946"/>
                <a:gd name="connsiteX69" fmla="*/ 753466 w 3108960"/>
                <a:gd name="connsiteY69" fmla="*/ 86914 h 342946"/>
                <a:gd name="connsiteX70" fmla="*/ 651053 w 3108960"/>
                <a:gd name="connsiteY70" fmla="*/ 116175 h 342946"/>
                <a:gd name="connsiteX71" fmla="*/ 599846 w 3108960"/>
                <a:gd name="connsiteY71" fmla="*/ 130806 h 342946"/>
                <a:gd name="connsiteX72" fmla="*/ 504749 w 3108960"/>
                <a:gd name="connsiteY72" fmla="*/ 138121 h 342946"/>
                <a:gd name="connsiteX73" fmla="*/ 190195 w 3108960"/>
                <a:gd name="connsiteY73" fmla="*/ 130806 h 342946"/>
                <a:gd name="connsiteX74" fmla="*/ 168250 w 3108960"/>
                <a:gd name="connsiteY74" fmla="*/ 94230 h 342946"/>
                <a:gd name="connsiteX75" fmla="*/ 138989 w 3108960"/>
                <a:gd name="connsiteY75" fmla="*/ 86914 h 342946"/>
                <a:gd name="connsiteX76" fmla="*/ 7315 w 3108960"/>
                <a:gd name="connsiteY76" fmla="*/ 64969 h 342946"/>
                <a:gd name="connsiteX77" fmla="*/ 0 w 3108960"/>
                <a:gd name="connsiteY77" fmla="*/ 108860 h 34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108960" h="342946">
                  <a:moveTo>
                    <a:pt x="0" y="108860"/>
                  </a:moveTo>
                  <a:lnTo>
                    <a:pt x="0" y="108860"/>
                  </a:lnTo>
                  <a:cubicBezTo>
                    <a:pt x="17069" y="121052"/>
                    <a:pt x="35529" y="131500"/>
                    <a:pt x="51206" y="145436"/>
                  </a:cubicBezTo>
                  <a:cubicBezTo>
                    <a:pt x="57777" y="151277"/>
                    <a:pt x="61905" y="159518"/>
                    <a:pt x="65837" y="167382"/>
                  </a:cubicBezTo>
                  <a:cubicBezTo>
                    <a:pt x="69285" y="174279"/>
                    <a:pt x="67700" y="183875"/>
                    <a:pt x="73152" y="189327"/>
                  </a:cubicBezTo>
                  <a:cubicBezTo>
                    <a:pt x="78605" y="194779"/>
                    <a:pt x="87511" y="195263"/>
                    <a:pt x="95098" y="196642"/>
                  </a:cubicBezTo>
                  <a:cubicBezTo>
                    <a:pt x="114440" y="200159"/>
                    <a:pt x="134112" y="201519"/>
                    <a:pt x="153619" y="203958"/>
                  </a:cubicBezTo>
                  <a:cubicBezTo>
                    <a:pt x="233652" y="230634"/>
                    <a:pt x="114570" y="185952"/>
                    <a:pt x="190195" y="233218"/>
                  </a:cubicBezTo>
                  <a:cubicBezTo>
                    <a:pt x="203273" y="241392"/>
                    <a:pt x="218673" y="247318"/>
                    <a:pt x="234086" y="247849"/>
                  </a:cubicBezTo>
                  <a:lnTo>
                    <a:pt x="446227" y="255164"/>
                  </a:lnTo>
                  <a:cubicBezTo>
                    <a:pt x="487680" y="296617"/>
                    <a:pt x="461833" y="282474"/>
                    <a:pt x="526694" y="291740"/>
                  </a:cubicBezTo>
                  <a:cubicBezTo>
                    <a:pt x="534009" y="294178"/>
                    <a:pt x="540989" y="298099"/>
                    <a:pt x="548640" y="299055"/>
                  </a:cubicBezTo>
                  <a:cubicBezTo>
                    <a:pt x="580187" y="302998"/>
                    <a:pt x="612562" y="300135"/>
                    <a:pt x="643738" y="306370"/>
                  </a:cubicBezTo>
                  <a:cubicBezTo>
                    <a:pt x="650501" y="307723"/>
                    <a:pt x="652982" y="316693"/>
                    <a:pt x="658368" y="321001"/>
                  </a:cubicBezTo>
                  <a:cubicBezTo>
                    <a:pt x="678624" y="337206"/>
                    <a:pt x="679082" y="335220"/>
                    <a:pt x="702259" y="342946"/>
                  </a:cubicBezTo>
                  <a:cubicBezTo>
                    <a:pt x="721766" y="340508"/>
                    <a:pt x="742816" y="343615"/>
                    <a:pt x="760781" y="335631"/>
                  </a:cubicBezTo>
                  <a:cubicBezTo>
                    <a:pt x="767827" y="332499"/>
                    <a:pt x="763279" y="319707"/>
                    <a:pt x="768096" y="313686"/>
                  </a:cubicBezTo>
                  <a:cubicBezTo>
                    <a:pt x="773588" y="306821"/>
                    <a:pt x="782727" y="303932"/>
                    <a:pt x="790042" y="299055"/>
                  </a:cubicBezTo>
                  <a:cubicBezTo>
                    <a:pt x="804672" y="301493"/>
                    <a:pt x="819101" y="306370"/>
                    <a:pt x="833933" y="306370"/>
                  </a:cubicBezTo>
                  <a:cubicBezTo>
                    <a:pt x="851589" y="306370"/>
                    <a:pt x="875136" y="297513"/>
                    <a:pt x="892454" y="291740"/>
                  </a:cubicBezTo>
                  <a:cubicBezTo>
                    <a:pt x="931469" y="294178"/>
                    <a:pt x="970766" y="293773"/>
                    <a:pt x="1009498" y="299055"/>
                  </a:cubicBezTo>
                  <a:cubicBezTo>
                    <a:pt x="1024778" y="301139"/>
                    <a:pt x="1037981" y="313044"/>
                    <a:pt x="1053389" y="313686"/>
                  </a:cubicBezTo>
                  <a:lnTo>
                    <a:pt x="1228954" y="321001"/>
                  </a:lnTo>
                  <a:cubicBezTo>
                    <a:pt x="1236269" y="323439"/>
                    <a:pt x="1243188" y="328316"/>
                    <a:pt x="1250899" y="328316"/>
                  </a:cubicBezTo>
                  <a:cubicBezTo>
                    <a:pt x="1322500" y="328316"/>
                    <a:pt x="1317094" y="328197"/>
                    <a:pt x="1360627" y="313686"/>
                  </a:cubicBezTo>
                  <a:cubicBezTo>
                    <a:pt x="1365504" y="308809"/>
                    <a:pt x="1369089" y="302139"/>
                    <a:pt x="1375258" y="299055"/>
                  </a:cubicBezTo>
                  <a:cubicBezTo>
                    <a:pt x="1389052" y="292158"/>
                    <a:pt x="1419149" y="284425"/>
                    <a:pt x="1419149" y="284425"/>
                  </a:cubicBezTo>
                  <a:cubicBezTo>
                    <a:pt x="1475232" y="286863"/>
                    <a:pt x="1531262" y="291740"/>
                    <a:pt x="1587398" y="291740"/>
                  </a:cubicBezTo>
                  <a:cubicBezTo>
                    <a:pt x="1637044" y="291740"/>
                    <a:pt x="1621701" y="284363"/>
                    <a:pt x="1660550" y="269794"/>
                  </a:cubicBezTo>
                  <a:cubicBezTo>
                    <a:pt x="1669964" y="266264"/>
                    <a:pt x="1680057" y="264917"/>
                    <a:pt x="1689811" y="262479"/>
                  </a:cubicBezTo>
                  <a:cubicBezTo>
                    <a:pt x="1706880" y="267356"/>
                    <a:pt x="1723462" y="274477"/>
                    <a:pt x="1741018" y="277110"/>
                  </a:cubicBezTo>
                  <a:cubicBezTo>
                    <a:pt x="1884780" y="298675"/>
                    <a:pt x="1796015" y="271059"/>
                    <a:pt x="1858061" y="291740"/>
                  </a:cubicBezTo>
                  <a:cubicBezTo>
                    <a:pt x="1869346" y="288919"/>
                    <a:pt x="1914611" y="277110"/>
                    <a:pt x="1923898" y="277110"/>
                  </a:cubicBezTo>
                  <a:cubicBezTo>
                    <a:pt x="1962988" y="277110"/>
                    <a:pt x="2001927" y="281987"/>
                    <a:pt x="2040941" y="284425"/>
                  </a:cubicBezTo>
                  <a:cubicBezTo>
                    <a:pt x="2048256" y="281987"/>
                    <a:pt x="2056274" y="281077"/>
                    <a:pt x="2062886" y="277110"/>
                  </a:cubicBezTo>
                  <a:cubicBezTo>
                    <a:pt x="2068800" y="273561"/>
                    <a:pt x="2070714" y="263613"/>
                    <a:pt x="2077517" y="262479"/>
                  </a:cubicBezTo>
                  <a:cubicBezTo>
                    <a:pt x="2087434" y="260826"/>
                    <a:pt x="2096861" y="268141"/>
                    <a:pt x="2106778" y="269794"/>
                  </a:cubicBezTo>
                  <a:cubicBezTo>
                    <a:pt x="2126169" y="273026"/>
                    <a:pt x="2145792" y="274671"/>
                    <a:pt x="2165299" y="277110"/>
                  </a:cubicBezTo>
                  <a:cubicBezTo>
                    <a:pt x="2217511" y="294513"/>
                    <a:pt x="2170381" y="280725"/>
                    <a:pt x="2275027" y="291740"/>
                  </a:cubicBezTo>
                  <a:cubicBezTo>
                    <a:pt x="2292175" y="293545"/>
                    <a:pt x="2309165" y="296617"/>
                    <a:pt x="2326234" y="299055"/>
                  </a:cubicBezTo>
                  <a:cubicBezTo>
                    <a:pt x="2333549" y="294178"/>
                    <a:pt x="2341314" y="289917"/>
                    <a:pt x="2348179" y="284425"/>
                  </a:cubicBezTo>
                  <a:cubicBezTo>
                    <a:pt x="2353565" y="280116"/>
                    <a:pt x="2356896" y="273343"/>
                    <a:pt x="2362810" y="269794"/>
                  </a:cubicBezTo>
                  <a:cubicBezTo>
                    <a:pt x="2369422" y="265827"/>
                    <a:pt x="2377440" y="264917"/>
                    <a:pt x="2384755" y="262479"/>
                  </a:cubicBezTo>
                  <a:cubicBezTo>
                    <a:pt x="2389632" y="257602"/>
                    <a:pt x="2392623" y="249202"/>
                    <a:pt x="2399386" y="247849"/>
                  </a:cubicBezTo>
                  <a:cubicBezTo>
                    <a:pt x="2406947" y="246337"/>
                    <a:pt x="2413620" y="255164"/>
                    <a:pt x="2421331" y="255164"/>
                  </a:cubicBezTo>
                  <a:cubicBezTo>
                    <a:pt x="2457988" y="255164"/>
                    <a:pt x="2494483" y="250287"/>
                    <a:pt x="2531059" y="247849"/>
                  </a:cubicBezTo>
                  <a:cubicBezTo>
                    <a:pt x="2550566" y="242972"/>
                    <a:pt x="2570505" y="239577"/>
                    <a:pt x="2589581" y="233218"/>
                  </a:cubicBezTo>
                  <a:cubicBezTo>
                    <a:pt x="2596896" y="230780"/>
                    <a:pt x="2603868" y="226804"/>
                    <a:pt x="2611526" y="225903"/>
                  </a:cubicBezTo>
                  <a:cubicBezTo>
                    <a:pt x="2654514" y="220846"/>
                    <a:pt x="2823047" y="212846"/>
                    <a:pt x="2852928" y="211273"/>
                  </a:cubicBezTo>
                  <a:cubicBezTo>
                    <a:pt x="2855366" y="203958"/>
                    <a:pt x="2855761" y="195602"/>
                    <a:pt x="2860243" y="189327"/>
                  </a:cubicBezTo>
                  <a:cubicBezTo>
                    <a:pt x="2906377" y="124739"/>
                    <a:pt x="2947740" y="157293"/>
                    <a:pt x="3043123" y="152751"/>
                  </a:cubicBezTo>
                  <a:cubicBezTo>
                    <a:pt x="3048000" y="147874"/>
                    <a:pt x="3051415" y="140838"/>
                    <a:pt x="3057754" y="138121"/>
                  </a:cubicBezTo>
                  <a:cubicBezTo>
                    <a:pt x="3069182" y="133223"/>
                    <a:pt x="3085538" y="139598"/>
                    <a:pt x="3094330" y="130806"/>
                  </a:cubicBezTo>
                  <a:cubicBezTo>
                    <a:pt x="3105235" y="119901"/>
                    <a:pt x="3108960" y="86914"/>
                    <a:pt x="3108960" y="86914"/>
                  </a:cubicBezTo>
                  <a:cubicBezTo>
                    <a:pt x="3065694" y="-86148"/>
                    <a:pt x="3109193" y="47187"/>
                    <a:pt x="2655418" y="79599"/>
                  </a:cubicBezTo>
                  <a:cubicBezTo>
                    <a:pt x="2599003" y="83629"/>
                    <a:pt x="2543380" y="95299"/>
                    <a:pt x="2487168" y="101545"/>
                  </a:cubicBezTo>
                  <a:cubicBezTo>
                    <a:pt x="2318684" y="120265"/>
                    <a:pt x="2350452" y="113097"/>
                    <a:pt x="2194560" y="123490"/>
                  </a:cubicBezTo>
                  <a:cubicBezTo>
                    <a:pt x="2165263" y="125443"/>
                    <a:pt x="2136039" y="128367"/>
                    <a:pt x="2106778" y="130806"/>
                  </a:cubicBezTo>
                  <a:cubicBezTo>
                    <a:pt x="2082394" y="128367"/>
                    <a:pt x="2057400" y="129433"/>
                    <a:pt x="2033626" y="123490"/>
                  </a:cubicBezTo>
                  <a:cubicBezTo>
                    <a:pt x="2017757" y="119523"/>
                    <a:pt x="2005252" y="106718"/>
                    <a:pt x="1989734" y="101545"/>
                  </a:cubicBezTo>
                  <a:cubicBezTo>
                    <a:pt x="1975663" y="96855"/>
                    <a:pt x="1960473" y="96668"/>
                    <a:pt x="1945843" y="94230"/>
                  </a:cubicBezTo>
                  <a:cubicBezTo>
                    <a:pt x="1938528" y="91791"/>
                    <a:pt x="1930795" y="90362"/>
                    <a:pt x="1923898" y="86914"/>
                  </a:cubicBezTo>
                  <a:cubicBezTo>
                    <a:pt x="1916034" y="82982"/>
                    <a:pt x="1910676" y="73374"/>
                    <a:pt x="1901952" y="72284"/>
                  </a:cubicBezTo>
                  <a:cubicBezTo>
                    <a:pt x="1889615" y="70742"/>
                    <a:pt x="1877568" y="77161"/>
                    <a:pt x="1865376" y="79599"/>
                  </a:cubicBezTo>
                  <a:cubicBezTo>
                    <a:pt x="1721510" y="69845"/>
                    <a:pt x="1576013" y="74043"/>
                    <a:pt x="1433779" y="50338"/>
                  </a:cubicBezTo>
                  <a:cubicBezTo>
                    <a:pt x="1288071" y="26054"/>
                    <a:pt x="1375559" y="38171"/>
                    <a:pt x="1170432" y="21078"/>
                  </a:cubicBezTo>
                  <a:cubicBezTo>
                    <a:pt x="1089965" y="23516"/>
                    <a:pt x="1009285" y="22057"/>
                    <a:pt x="929030" y="28393"/>
                  </a:cubicBezTo>
                  <a:cubicBezTo>
                    <a:pt x="915940" y="29426"/>
                    <a:pt x="904976" y="39069"/>
                    <a:pt x="892454" y="43023"/>
                  </a:cubicBezTo>
                  <a:cubicBezTo>
                    <a:pt x="858599" y="53714"/>
                    <a:pt x="823006" y="59099"/>
                    <a:pt x="790042" y="72284"/>
                  </a:cubicBezTo>
                  <a:cubicBezTo>
                    <a:pt x="777850" y="77161"/>
                    <a:pt x="765807" y="82427"/>
                    <a:pt x="753466" y="86914"/>
                  </a:cubicBezTo>
                  <a:cubicBezTo>
                    <a:pt x="689138" y="110306"/>
                    <a:pt x="726310" y="94672"/>
                    <a:pt x="651053" y="116175"/>
                  </a:cubicBezTo>
                  <a:cubicBezTo>
                    <a:pt x="633984" y="121052"/>
                    <a:pt x="617402" y="128173"/>
                    <a:pt x="599846" y="130806"/>
                  </a:cubicBezTo>
                  <a:cubicBezTo>
                    <a:pt x="568405" y="135522"/>
                    <a:pt x="536448" y="135683"/>
                    <a:pt x="504749" y="138121"/>
                  </a:cubicBezTo>
                  <a:cubicBezTo>
                    <a:pt x="399898" y="135683"/>
                    <a:pt x="294842" y="137783"/>
                    <a:pt x="190195" y="130806"/>
                  </a:cubicBezTo>
                  <a:cubicBezTo>
                    <a:pt x="170193" y="129472"/>
                    <a:pt x="177657" y="101756"/>
                    <a:pt x="168250" y="94230"/>
                  </a:cubicBezTo>
                  <a:cubicBezTo>
                    <a:pt x="160399" y="87949"/>
                    <a:pt x="148743" y="89353"/>
                    <a:pt x="138989" y="86914"/>
                  </a:cubicBezTo>
                  <a:cubicBezTo>
                    <a:pt x="80041" y="47616"/>
                    <a:pt x="96967" y="45758"/>
                    <a:pt x="7315" y="64969"/>
                  </a:cubicBezTo>
                  <a:cubicBezTo>
                    <a:pt x="571" y="66414"/>
                    <a:pt x="1219" y="101545"/>
                    <a:pt x="0" y="10886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562387" y="3443366"/>
              <a:ext cx="669807" cy="1456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344835" y="3443366"/>
              <a:ext cx="811070" cy="1456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4" name="Oval 123"/>
          <p:cNvSpPr/>
          <p:nvPr/>
        </p:nvSpPr>
        <p:spPr>
          <a:xfrm>
            <a:off x="6233365" y="5019111"/>
            <a:ext cx="432523" cy="4353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8" name="Straight Connector 127"/>
          <p:cNvCxnSpPr/>
          <p:nvPr/>
        </p:nvCxnSpPr>
        <p:spPr>
          <a:xfrm>
            <a:off x="5691095" y="4505828"/>
            <a:ext cx="0" cy="1405419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6924787" y="4511933"/>
            <a:ext cx="0" cy="1405419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Triangle 37"/>
          <p:cNvSpPr/>
          <p:nvPr/>
        </p:nvSpPr>
        <p:spPr>
          <a:xfrm flipH="1">
            <a:off x="5789193" y="4837410"/>
            <a:ext cx="126760" cy="102103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91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If a section is too wide to fit in a cassette…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373" y="5286375"/>
            <a:ext cx="8115300" cy="657225"/>
          </a:xfrm>
        </p:spPr>
        <p:txBody>
          <a:bodyPr/>
          <a:lstStyle/>
          <a:p>
            <a:pPr marL="68263" indent="0" algn="ctr">
              <a:buNone/>
            </a:pPr>
            <a:r>
              <a:rPr lang="en-US" dirty="0"/>
              <a:t>Do not bisect prior to serial sectioning!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62" y="1728190"/>
            <a:ext cx="4101488" cy="256670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35" y="2010449"/>
            <a:ext cx="3910027" cy="206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861738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24666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86676" y="2010446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47675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08681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87662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45873" y="2010445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16784" y="2012927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00973" y="2010444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65732" y="2012926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43665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11376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93026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067197" y="2012924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38547" y="2012926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407053" y="2012924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84935" y="2012926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50499" y="2012927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18751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6322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59370" y="2010449"/>
            <a:ext cx="0" cy="206950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45873" y="2774985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022841" y="2724498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203197" y="2724498"/>
            <a:ext cx="1625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74108" y="2704302"/>
            <a:ext cx="16673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41957" y="2724498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21025" y="2704302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887516" y="2724498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67705" y="2765542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81021" y="2803968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35395" y="2805277"/>
            <a:ext cx="17091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42284" y="235913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42284" y="3097566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02867" y="23601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9721" y="310142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76689" y="235980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76689" y="3097566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55900" y="235644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57045" y="3097566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21872" y="235980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78418" y="309778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55506" y="235641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49298" y="309998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23265" y="2356417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29016" y="309756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01021" y="235980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801021" y="309756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974242" y="2356440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73975" y="3098741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37933" y="2357744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158911" y="3097566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688106" y="1724608"/>
            <a:ext cx="4182468" cy="257028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08" y="1986220"/>
            <a:ext cx="3915478" cy="207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Straight Connector 60"/>
          <p:cNvCxnSpPr/>
          <p:nvPr/>
        </p:nvCxnSpPr>
        <p:spPr>
          <a:xfrm>
            <a:off x="5087371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250526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412762" y="1973557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573985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735216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914446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72878" y="1973556"/>
            <a:ext cx="0" cy="10488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244027" y="1971997"/>
            <a:ext cx="0" cy="105392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418361" y="1977599"/>
            <a:ext cx="0" cy="103619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593461" y="1976040"/>
            <a:ext cx="0" cy="10438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6771488" y="1973559"/>
            <a:ext cx="156" cy="10462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939587" y="1973559"/>
            <a:ext cx="0" cy="10462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7121120" y="1973559"/>
            <a:ext cx="371" cy="10462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295905" y="1976038"/>
            <a:ext cx="0" cy="104637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467494" y="1976040"/>
            <a:ext cx="0" cy="10438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644235" y="1976038"/>
            <a:ext cx="0" cy="20723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814365" y="1976040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7980160" y="1976041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8148647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326466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489740" y="1973559"/>
            <a:ext cx="0" cy="2072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914446" y="3022412"/>
            <a:ext cx="172979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6096880" y="3025921"/>
            <a:ext cx="0" cy="10200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280162" y="3024362"/>
            <a:ext cx="0" cy="10215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458846" y="3029965"/>
            <a:ext cx="0" cy="10159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6625938" y="3028406"/>
            <a:ext cx="0" cy="1017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497562" y="3028406"/>
            <a:ext cx="0" cy="1017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6808463" y="3028406"/>
            <a:ext cx="0" cy="1017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977820" y="3027951"/>
            <a:ext cx="0" cy="1017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7157544" y="3028406"/>
            <a:ext cx="0" cy="1017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336285" y="3028406"/>
            <a:ext cx="0" cy="10175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852936" y="251072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24971" y="251072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201342" y="251566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366938" y="251566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542379" y="2514631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715346" y="2516046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889525" y="2515669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065839" y="2510463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239727" y="251072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379353" y="251566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190859" y="326409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829828" y="326484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367455" y="326736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012034" y="326736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542677" y="3264099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15166" y="326925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887478" y="326925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071327" y="326736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239524" y="326925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408565" y="3266122"/>
            <a:ext cx="34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20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2356207" y="4383839"/>
            <a:ext cx="608818" cy="691734"/>
            <a:chOff x="2356207" y="4383839"/>
            <a:chExt cx="608818" cy="691734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356207" y="4618889"/>
              <a:ext cx="265920" cy="447296"/>
            </a:xfrm>
            <a:prstGeom prst="line">
              <a:avLst/>
            </a:prstGeom>
            <a:ln w="762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2594146" y="4383839"/>
              <a:ext cx="370879" cy="691734"/>
            </a:xfrm>
            <a:prstGeom prst="line">
              <a:avLst/>
            </a:prstGeom>
            <a:ln w="762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/>
          <p:cNvGrpSpPr/>
          <p:nvPr/>
        </p:nvGrpSpPr>
        <p:grpSpPr>
          <a:xfrm>
            <a:off x="6475695" y="4383839"/>
            <a:ext cx="658365" cy="682346"/>
            <a:chOff x="6475695" y="4383839"/>
            <a:chExt cx="658365" cy="682346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6475695" y="4383839"/>
              <a:ext cx="656935" cy="68234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6477125" y="4383839"/>
              <a:ext cx="656935" cy="68234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638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53075" y="2951952"/>
            <a:ext cx="3140611" cy="34628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Grossing Maps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267618"/>
            <a:ext cx="3140899" cy="2205312"/>
          </a:xfrm>
        </p:spPr>
      </p:pic>
      <p:sp>
        <p:nvSpPr>
          <p:cNvPr id="5" name="TextBox 4"/>
          <p:cNvSpPr txBox="1"/>
          <p:nvPr/>
        </p:nvSpPr>
        <p:spPr>
          <a:xfrm>
            <a:off x="6460792" y="2486025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Matt Gabbeart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2951952"/>
            <a:ext cx="2988211" cy="3462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18407" y="6414783"/>
            <a:ext cx="224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Donna </a:t>
            </a:r>
            <a:r>
              <a:rPr lang="en-US" sz="1400" dirty="0" err="1"/>
              <a:t>Chuey</a:t>
            </a:r>
            <a:endParaRPr lang="en-US" sz="1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1500" y="1516860"/>
            <a:ext cx="4219575" cy="1912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1163" indent="-3429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defRPr sz="3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39775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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260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AE00"/>
              </a:buClr>
              <a:buFont typeface="Wingdings 3" pitchFamily="18" charset="2"/>
              <a:buChar char=""/>
              <a:defRPr sz="22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48113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EAE00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/>
              <a:t>Extremely helpful and strongly encouraged for large excisions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1963" y="2623806"/>
            <a:ext cx="2985783" cy="4596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8249" y="6414784"/>
            <a:ext cx="2220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Marc Stafford</a:t>
            </a:r>
          </a:p>
        </p:txBody>
      </p:sp>
    </p:spTree>
    <p:extLst>
      <p:ext uri="{BB962C8B-B14F-4D97-AF65-F5344CB8AC3E}">
        <p14:creationId xmlns:p14="http://schemas.microsoft.com/office/powerpoint/2010/main" val="2272952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the Lesion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796215"/>
            <a:ext cx="4962525" cy="383618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Flat</a:t>
            </a:r>
          </a:p>
          <a:p>
            <a:pPr lvl="1"/>
            <a:r>
              <a:rPr lang="en-US" dirty="0"/>
              <a:t>Macule (&lt; 1 cm)</a:t>
            </a:r>
          </a:p>
          <a:p>
            <a:pPr lvl="1"/>
            <a:r>
              <a:rPr lang="en-US" dirty="0"/>
              <a:t>Patch (&gt; 1 cm)</a:t>
            </a:r>
          </a:p>
          <a:p>
            <a:r>
              <a:rPr lang="en-US" dirty="0"/>
              <a:t>Raised</a:t>
            </a:r>
          </a:p>
          <a:p>
            <a:pPr lvl="1"/>
            <a:r>
              <a:rPr lang="en-US" dirty="0"/>
              <a:t>Papule (&lt; 1 cm)</a:t>
            </a:r>
          </a:p>
          <a:p>
            <a:pPr lvl="1"/>
            <a:r>
              <a:rPr lang="en-US" dirty="0"/>
              <a:t>Plaque (flat topped, &gt; 1 cm)</a:t>
            </a:r>
          </a:p>
          <a:p>
            <a:pPr lvl="1"/>
            <a:r>
              <a:rPr lang="en-US" dirty="0"/>
              <a:t>Nodule (dome shaped, &gt; 1 cm)</a:t>
            </a:r>
          </a:p>
          <a:p>
            <a:r>
              <a:rPr lang="en-US" dirty="0"/>
              <a:t>Ulcer</a:t>
            </a:r>
          </a:p>
          <a:p>
            <a:r>
              <a:rPr lang="en-US" dirty="0"/>
              <a:t>Scar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4486"/>
          <a:stretch/>
        </p:blipFill>
        <p:spPr>
          <a:xfrm flipH="1">
            <a:off x="7477384" y="1552572"/>
            <a:ext cx="1453277" cy="14406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>
            <a:off x="4273643" y="1552573"/>
            <a:ext cx="1459679" cy="14335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89" y="1552575"/>
            <a:ext cx="1453273" cy="14406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6" b="3830"/>
          <a:stretch/>
        </p:blipFill>
        <p:spPr>
          <a:xfrm flipH="1" flipV="1">
            <a:off x="6494248" y="3133725"/>
            <a:ext cx="2436414" cy="15906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8"/>
          <a:stretch/>
        </p:blipFill>
        <p:spPr>
          <a:xfrm>
            <a:off x="7070347" y="4867277"/>
            <a:ext cx="1866900" cy="1750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r="7941"/>
          <a:stretch/>
        </p:blipFill>
        <p:spPr>
          <a:xfrm>
            <a:off x="5053966" y="4867277"/>
            <a:ext cx="1866900" cy="17501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064456" y="2709154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Macule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1646" y="2716267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Patch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8474" y="2720321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Papule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76489" y="4447402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Plaque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2913" y="6340473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Nodule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68474" y="6340474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Nodule</a:t>
            </a:r>
          </a:p>
        </p:txBody>
      </p:sp>
    </p:spTree>
    <p:extLst>
      <p:ext uri="{BB962C8B-B14F-4D97-AF65-F5344CB8AC3E}">
        <p14:creationId xmlns:p14="http://schemas.microsoft.com/office/powerpoint/2010/main" val="2958502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30176"/>
            <a:ext cx="8128000" cy="914400"/>
          </a:xfrm>
        </p:spPr>
        <p:txBody>
          <a:bodyPr/>
          <a:lstStyle/>
          <a:p>
            <a:r>
              <a:rPr lang="en-US" dirty="0"/>
              <a:t>When too much fat is put through…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61072" y="3794076"/>
            <a:ext cx="81280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rgbClr val="BDDFE3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BDDFE3"/>
                </a:solidFill>
                <a:latin typeface="Calibri" pitchFamily="34" charset="0"/>
                <a:cs typeface="Calibri" pitchFamily="34" charset="0"/>
              </a:defRPr>
            </a:lvl9pPr>
            <a:extLst/>
          </a:lstStyle>
          <a:p>
            <a:r>
              <a:rPr lang="en-US" dirty="0"/>
              <a:t>When extra fat is cut off at 1.5 cm…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85" y="1340106"/>
            <a:ext cx="2329825" cy="2058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r="5277"/>
          <a:stretch/>
        </p:blipFill>
        <p:spPr>
          <a:xfrm rot="16200000">
            <a:off x="967739" y="1405665"/>
            <a:ext cx="2276551" cy="2145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/>
          <a:stretch/>
        </p:blipFill>
        <p:spPr>
          <a:xfrm rot="16200000">
            <a:off x="5975123" y="1336456"/>
            <a:ext cx="2060874" cy="2068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917" y="4626591"/>
            <a:ext cx="2674310" cy="1959174"/>
          </a:xfrm>
          <a:prstGeom prst="rect">
            <a:avLst/>
          </a:prstGeom>
        </p:spPr>
      </p:pic>
      <p:sp>
        <p:nvSpPr>
          <p:cNvPr id="10" name="4-Point Star 9"/>
          <p:cNvSpPr/>
          <p:nvPr/>
        </p:nvSpPr>
        <p:spPr>
          <a:xfrm>
            <a:off x="6107373" y="4626591"/>
            <a:ext cx="504967" cy="733927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6503159" y="5121682"/>
            <a:ext cx="341194" cy="477672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2513461" y="4551528"/>
            <a:ext cx="341194" cy="477672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2631740" y="4862373"/>
            <a:ext cx="504967" cy="743805"/>
          </a:xfrm>
          <a:prstGeom prst="star4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4-Point Star 13"/>
          <p:cNvSpPr/>
          <p:nvPr/>
        </p:nvSpPr>
        <p:spPr>
          <a:xfrm>
            <a:off x="2374711" y="4960960"/>
            <a:ext cx="179694" cy="235782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6537276" y="4713417"/>
            <a:ext cx="179694" cy="235782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4668685">
            <a:off x="4191300" y="4955283"/>
            <a:ext cx="8675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: )</a:t>
            </a:r>
          </a:p>
        </p:txBody>
      </p:sp>
    </p:spTree>
    <p:extLst>
      <p:ext uri="{BB962C8B-B14F-4D97-AF65-F5344CB8AC3E}">
        <p14:creationId xmlns:p14="http://schemas.microsoft.com/office/powerpoint/2010/main" val="18664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59549" y="1643982"/>
            <a:ext cx="4231532" cy="468592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Round Excision for Single Lesion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679" y="1614790"/>
            <a:ext cx="3893496" cy="4724390"/>
          </a:xfrm>
        </p:spPr>
        <p:txBody>
          <a:bodyPr/>
          <a:lstStyle/>
          <a:p>
            <a:r>
              <a:rPr lang="en-US" sz="2800" dirty="0"/>
              <a:t>Central lesion, grossly far from margins</a:t>
            </a:r>
          </a:p>
          <a:p>
            <a:r>
              <a:rPr lang="en-US" sz="2800" dirty="0"/>
              <a:t>Serially section tumor, include closest margins if possible</a:t>
            </a:r>
          </a:p>
          <a:p>
            <a:r>
              <a:rPr lang="en-US" sz="2800" dirty="0"/>
              <a:t>Radially sample rest of margins that are far from lesion</a:t>
            </a:r>
          </a:p>
          <a:p>
            <a:r>
              <a:rPr lang="en-US" sz="2800" dirty="0"/>
              <a:t>Do not shave peripheral margins!</a:t>
            </a:r>
          </a:p>
        </p:txBody>
      </p:sp>
      <p:sp>
        <p:nvSpPr>
          <p:cNvPr id="4" name="Oval 3"/>
          <p:cNvSpPr/>
          <p:nvPr/>
        </p:nvSpPr>
        <p:spPr>
          <a:xfrm>
            <a:off x="5055901" y="2188731"/>
            <a:ext cx="3436343" cy="3616206"/>
          </a:xfrm>
          <a:prstGeom prst="ellips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229584" y="2937761"/>
            <a:ext cx="1022382" cy="14436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68444" y="3915389"/>
            <a:ext cx="1069715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92818" y="3897555"/>
            <a:ext cx="1069715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8830483" flipH="1" flipV="1">
            <a:off x="5407399" y="5185881"/>
            <a:ext cx="1069717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2769517" flipV="1">
            <a:off x="7034182" y="5215844"/>
            <a:ext cx="1069717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400000">
            <a:off x="6222955" y="5478729"/>
            <a:ext cx="1069717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369380">
            <a:off x="7475636" y="4647899"/>
            <a:ext cx="1069715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20230620" flipH="1">
            <a:off x="4941539" y="4626725"/>
            <a:ext cx="1069715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833522" flipH="1" flipV="1">
            <a:off x="5046638" y="3076825"/>
            <a:ext cx="1069715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6149458" y="2020108"/>
            <a:ext cx="1173847" cy="2340154"/>
            <a:chOff x="6117076" y="1971468"/>
            <a:chExt cx="1206230" cy="240471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288932" y="1974721"/>
              <a:ext cx="0" cy="239759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460788" y="1974720"/>
              <a:ext cx="0" cy="239759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635887" y="1974719"/>
              <a:ext cx="0" cy="239759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976353" y="1974716"/>
              <a:ext cx="0" cy="239759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117076" y="1994177"/>
              <a:ext cx="12062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117076" y="3164464"/>
              <a:ext cx="12062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17076" y="4362587"/>
              <a:ext cx="12062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809357" y="1978581"/>
              <a:ext cx="0" cy="239759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148209" y="1971468"/>
              <a:ext cx="0" cy="239759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323306" y="1978581"/>
              <a:ext cx="0" cy="239759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117076" y="1971468"/>
              <a:ext cx="0" cy="239759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 rot="19766478" flipV="1">
            <a:off x="7351193" y="3071550"/>
            <a:ext cx="1069715" cy="141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>
              <a:defRPr/>
            </a:pPr>
            <a:r>
              <a:rPr lang="en-US" dirty="0"/>
              <a:t>Large Excision for DFSP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27188"/>
            <a:ext cx="8115300" cy="4729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Submit entire tumor if fit in &lt; 30 blocks</a:t>
            </a:r>
          </a:p>
          <a:p>
            <a:pPr>
              <a:defRPr/>
            </a:pPr>
            <a:r>
              <a:rPr lang="en-US" dirty="0"/>
              <a:t>Otherwise, consult fellow or attending </a:t>
            </a:r>
          </a:p>
          <a:p>
            <a:pPr lvl="1">
              <a:defRPr/>
            </a:pPr>
            <a:r>
              <a:rPr lang="en-US" dirty="0"/>
              <a:t>Serially section entire tumor</a:t>
            </a:r>
          </a:p>
          <a:p>
            <a:pPr lvl="1">
              <a:defRPr/>
            </a:pPr>
            <a:r>
              <a:rPr lang="en-US" dirty="0"/>
              <a:t>Look for and submit any necrotic/grossly different areas (</a:t>
            </a:r>
            <a:r>
              <a:rPr lang="en-US" u="sng" dirty="0"/>
              <a:t>dedifferentiation</a:t>
            </a:r>
            <a:r>
              <a:rPr lang="en-US" dirty="0"/>
              <a:t> = </a:t>
            </a:r>
            <a:r>
              <a:rPr lang="en-US" dirty="0" err="1"/>
              <a:t>fibrosarcoma</a:t>
            </a:r>
            <a:r>
              <a:rPr lang="en-US" dirty="0"/>
              <a:t>)</a:t>
            </a:r>
          </a:p>
          <a:p>
            <a:pPr lvl="1">
              <a:defRPr/>
            </a:pPr>
            <a:r>
              <a:rPr lang="en-US" dirty="0"/>
              <a:t>Adequate sampling of the closest </a:t>
            </a:r>
            <a:r>
              <a:rPr lang="en-US" u="sng" dirty="0"/>
              <a:t>margins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Excision for </a:t>
            </a:r>
            <a:r>
              <a:rPr lang="en-US" dirty="0" err="1"/>
              <a:t>Satellitosis</a:t>
            </a:r>
            <a:r>
              <a:rPr lang="en-US" dirty="0"/>
              <a:t>/Metastasis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28775"/>
            <a:ext cx="4305300" cy="46505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Satellite: Separate nodule &lt; 2 cm from primary tumor</a:t>
            </a:r>
          </a:p>
          <a:p>
            <a:r>
              <a:rPr lang="en-US" dirty="0"/>
              <a:t>In-transit met: &gt; 2 cm from primary tumor </a:t>
            </a:r>
            <a:br>
              <a:rPr lang="en-US" dirty="0"/>
            </a:br>
            <a:r>
              <a:rPr lang="en-US" i="1" dirty="0"/>
              <a:t>en route </a:t>
            </a:r>
            <a:r>
              <a:rPr lang="en-US" dirty="0"/>
              <a:t>to sentinel LN</a:t>
            </a:r>
          </a:p>
          <a:p>
            <a:r>
              <a:rPr lang="en-US" dirty="0"/>
              <a:t>Both considered N1</a:t>
            </a:r>
          </a:p>
          <a:p>
            <a:r>
              <a:rPr lang="en-US" dirty="0"/>
              <a:t>Goal is to obtain clear </a:t>
            </a:r>
            <a:r>
              <a:rPr lang="en-US" u="sng" dirty="0"/>
              <a:t>margins</a:t>
            </a:r>
            <a:r>
              <a:rPr lang="en-US" dirty="0"/>
              <a:t> to minimize risk of recurrence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4007925"/>
            <a:ext cx="3517212" cy="25452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1520364"/>
            <a:ext cx="3517212" cy="22991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9565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Excision for </a:t>
            </a:r>
            <a:r>
              <a:rPr lang="en-US" dirty="0" err="1"/>
              <a:t>Satellitosis</a:t>
            </a:r>
            <a:r>
              <a:rPr lang="en-US" dirty="0"/>
              <a:t>/Metastasis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7899" y="1809029"/>
            <a:ext cx="2867025" cy="4746556"/>
          </a:xfrm>
        </p:spPr>
        <p:txBody>
          <a:bodyPr>
            <a:normAutofit/>
          </a:bodyPr>
          <a:lstStyle/>
          <a:p>
            <a:r>
              <a:rPr lang="en-US" sz="2800" dirty="0"/>
              <a:t>Sample lesions with closest margins</a:t>
            </a:r>
          </a:p>
          <a:p>
            <a:r>
              <a:rPr lang="en-US" sz="2800" dirty="0"/>
              <a:t>Specify where each section is taken from</a:t>
            </a:r>
          </a:p>
          <a:p>
            <a:r>
              <a:rPr lang="en-US" sz="2800" dirty="0"/>
              <a:t>Map is always helpful!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923329"/>
            <a:ext cx="5524500" cy="33798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0891" y="5372100"/>
            <a:ext cx="2246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Kristina Davis</a:t>
            </a:r>
          </a:p>
        </p:txBody>
      </p:sp>
    </p:spTree>
    <p:extLst>
      <p:ext uri="{BB962C8B-B14F-4D97-AF65-F5344CB8AC3E}">
        <p14:creationId xmlns:p14="http://schemas.microsoft.com/office/powerpoint/2010/main" val="2017117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Irregular/Complex Excisions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38300"/>
            <a:ext cx="4048125" cy="4717260"/>
          </a:xfrm>
        </p:spPr>
        <p:txBody>
          <a:bodyPr/>
          <a:lstStyle/>
          <a:p>
            <a:r>
              <a:rPr lang="en-US" dirty="0"/>
              <a:t>Head and neck resections (parts of eyelid, ear cartilage, lip), </a:t>
            </a:r>
            <a:r>
              <a:rPr lang="en-US" dirty="0" err="1"/>
              <a:t>vulvectomy</a:t>
            </a:r>
            <a:r>
              <a:rPr lang="en-US" dirty="0"/>
              <a:t>, etc.</a:t>
            </a:r>
          </a:p>
          <a:p>
            <a:r>
              <a:rPr lang="en-US" dirty="0"/>
              <a:t>Grossing varies on a case-by-case basis</a:t>
            </a:r>
          </a:p>
          <a:p>
            <a:r>
              <a:rPr lang="en-US" dirty="0"/>
              <a:t>Consult </a:t>
            </a:r>
            <a:r>
              <a:rPr lang="en-US" dirty="0" err="1"/>
              <a:t>dermpath</a:t>
            </a:r>
            <a:r>
              <a:rPr lang="en-US" dirty="0"/>
              <a:t> fellow or attending </a:t>
            </a:r>
            <a:br>
              <a:rPr lang="en-US" dirty="0"/>
            </a:br>
            <a:r>
              <a:rPr lang="en-US" dirty="0"/>
              <a:t>if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4897"/>
          <a:stretch/>
        </p:blipFill>
        <p:spPr>
          <a:xfrm>
            <a:off x="4689624" y="1566861"/>
            <a:ext cx="2337242" cy="23479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9109" r="4504" b="8008"/>
          <a:stretch/>
        </p:blipFill>
        <p:spPr>
          <a:xfrm>
            <a:off x="5645890" y="4057648"/>
            <a:ext cx="3289300" cy="25693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0766" y="1860351"/>
            <a:ext cx="2347913" cy="17609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3354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>
              <a:defRPr/>
            </a:pPr>
            <a:r>
              <a:rPr lang="en-US" dirty="0"/>
              <a:t>Amputations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571500" y="1561711"/>
            <a:ext cx="5095875" cy="500101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Ink resection margin in 2 colors</a:t>
            </a:r>
          </a:p>
          <a:p>
            <a:pPr lvl="1"/>
            <a:r>
              <a:rPr lang="en-US" dirty="0"/>
              <a:t>Medial vs. lateral, or</a:t>
            </a:r>
          </a:p>
          <a:p>
            <a:pPr lvl="1"/>
            <a:r>
              <a:rPr lang="en-US" dirty="0"/>
              <a:t>Dorsal vs. ventral</a:t>
            </a:r>
          </a:p>
          <a:p>
            <a:r>
              <a:rPr lang="en-US" dirty="0"/>
              <a:t>If lesion far (&gt; 2 cm) from margin:</a:t>
            </a:r>
          </a:p>
          <a:p>
            <a:pPr lvl="1"/>
            <a:r>
              <a:rPr lang="en-US" dirty="0"/>
              <a:t>Shave skin and soft tissue margin </a:t>
            </a:r>
          </a:p>
          <a:p>
            <a:pPr lvl="1"/>
            <a:r>
              <a:rPr lang="en-US" dirty="0"/>
              <a:t>Shave bone margin if concern for bone invasion (look up prior report)</a:t>
            </a:r>
          </a:p>
          <a:p>
            <a:pPr lvl="1"/>
            <a:r>
              <a:rPr lang="en-US" dirty="0"/>
              <a:t>Perpendicular/radial sections of the entire lesion + adjacent normal skin</a:t>
            </a:r>
          </a:p>
          <a:p>
            <a:pPr lvl="1"/>
            <a:r>
              <a:rPr lang="en-US" dirty="0"/>
              <a:t>Include 1-2 sections of tumor with underlying bone if concern for bone invasion</a:t>
            </a:r>
          </a:p>
          <a:p>
            <a:r>
              <a:rPr lang="en-US" dirty="0"/>
              <a:t>If close (&lt; 2 cm) to margin:</a:t>
            </a:r>
          </a:p>
          <a:p>
            <a:pPr lvl="1"/>
            <a:r>
              <a:rPr lang="en-US" dirty="0"/>
              <a:t>Perpendicular sections to include resection margin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6" y="212090"/>
            <a:ext cx="2392701" cy="32296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5301" b="3499"/>
          <a:stretch/>
        </p:blipFill>
        <p:spPr>
          <a:xfrm>
            <a:off x="6315076" y="3581400"/>
            <a:ext cx="2392702" cy="31369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Freeform 13"/>
          <p:cNvSpPr/>
          <p:nvPr/>
        </p:nvSpPr>
        <p:spPr>
          <a:xfrm rot="655664">
            <a:off x="6486593" y="2359509"/>
            <a:ext cx="1946777" cy="516496"/>
          </a:xfrm>
          <a:custGeom>
            <a:avLst/>
            <a:gdLst>
              <a:gd name="connsiteX0" fmla="*/ 0 w 2209800"/>
              <a:gd name="connsiteY0" fmla="*/ 320524 h 501499"/>
              <a:gd name="connsiteX1" fmla="*/ 781050 w 2209800"/>
              <a:gd name="connsiteY1" fmla="*/ 15724 h 501499"/>
              <a:gd name="connsiteX2" fmla="*/ 1581150 w 2209800"/>
              <a:gd name="connsiteY2" fmla="*/ 91924 h 501499"/>
              <a:gd name="connsiteX3" fmla="*/ 2209800 w 2209800"/>
              <a:gd name="connsiteY3" fmla="*/ 501499 h 50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9800" h="501499">
                <a:moveTo>
                  <a:pt x="0" y="320524"/>
                </a:moveTo>
                <a:cubicBezTo>
                  <a:pt x="258762" y="187174"/>
                  <a:pt x="517525" y="53824"/>
                  <a:pt x="781050" y="15724"/>
                </a:cubicBezTo>
                <a:cubicBezTo>
                  <a:pt x="1044575" y="-22376"/>
                  <a:pt x="1343025" y="10961"/>
                  <a:pt x="1581150" y="91924"/>
                </a:cubicBezTo>
                <a:cubicBezTo>
                  <a:pt x="1819275" y="172886"/>
                  <a:pt x="2014537" y="337192"/>
                  <a:pt x="2209800" y="50149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rot="195859">
            <a:off x="7117623" y="448190"/>
            <a:ext cx="0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95859">
            <a:off x="7269775" y="456868"/>
            <a:ext cx="0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95859">
            <a:off x="7421928" y="465545"/>
            <a:ext cx="0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95859">
            <a:off x="7593100" y="475304"/>
            <a:ext cx="0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95859">
            <a:off x="7754762" y="484526"/>
            <a:ext cx="0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95859">
            <a:off x="7906376" y="493749"/>
            <a:ext cx="0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991498" y="4486271"/>
            <a:ext cx="973456" cy="1971679"/>
            <a:chOff x="6983731" y="485771"/>
            <a:chExt cx="973456" cy="111442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983731" y="485775"/>
              <a:ext cx="0" cy="1114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136131" y="485775"/>
              <a:ext cx="0" cy="1114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288531" y="485774"/>
              <a:ext cx="0" cy="1114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59981" y="485773"/>
              <a:ext cx="0" cy="1114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621906" y="485772"/>
              <a:ext cx="0" cy="1114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83831" y="485775"/>
              <a:ext cx="0" cy="1114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957187" y="485771"/>
              <a:ext cx="0" cy="11144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 rot="512625">
            <a:off x="6821854" y="2456870"/>
            <a:ext cx="1200150" cy="512674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530612">
            <a:off x="6794100" y="2687770"/>
            <a:ext cx="1224582" cy="285254"/>
          </a:xfrm>
          <a:custGeom>
            <a:avLst/>
            <a:gdLst>
              <a:gd name="connsiteX0" fmla="*/ 0 w 1200150"/>
              <a:gd name="connsiteY0" fmla="*/ 256337 h 512674"/>
              <a:gd name="connsiteX1" fmla="*/ 600075 w 1200150"/>
              <a:gd name="connsiteY1" fmla="*/ 0 h 512674"/>
              <a:gd name="connsiteX2" fmla="*/ 1200150 w 1200150"/>
              <a:gd name="connsiteY2" fmla="*/ 256337 h 512674"/>
              <a:gd name="connsiteX3" fmla="*/ 600075 w 1200150"/>
              <a:gd name="connsiteY3" fmla="*/ 512674 h 512674"/>
              <a:gd name="connsiteX4" fmla="*/ 0 w 1200150"/>
              <a:gd name="connsiteY4" fmla="*/ 256337 h 512674"/>
              <a:gd name="connsiteX0" fmla="*/ 0 w 1200150"/>
              <a:gd name="connsiteY0" fmla="*/ 68016 h 324353"/>
              <a:gd name="connsiteX1" fmla="*/ 600075 w 1200150"/>
              <a:gd name="connsiteY1" fmla="*/ 49804 h 324353"/>
              <a:gd name="connsiteX2" fmla="*/ 1200150 w 1200150"/>
              <a:gd name="connsiteY2" fmla="*/ 68016 h 324353"/>
              <a:gd name="connsiteX3" fmla="*/ 600075 w 1200150"/>
              <a:gd name="connsiteY3" fmla="*/ 324353 h 324353"/>
              <a:gd name="connsiteX4" fmla="*/ 0 w 1200150"/>
              <a:gd name="connsiteY4" fmla="*/ 68016 h 324353"/>
              <a:gd name="connsiteX0" fmla="*/ 0 w 1233170"/>
              <a:gd name="connsiteY0" fmla="*/ 29147 h 285484"/>
              <a:gd name="connsiteX1" fmla="*/ 600075 w 1233170"/>
              <a:gd name="connsiteY1" fmla="*/ 10935 h 285484"/>
              <a:gd name="connsiteX2" fmla="*/ 1093421 w 1233170"/>
              <a:gd name="connsiteY2" fmla="*/ 10097 h 285484"/>
              <a:gd name="connsiteX3" fmla="*/ 1200150 w 1233170"/>
              <a:gd name="connsiteY3" fmla="*/ 29147 h 285484"/>
              <a:gd name="connsiteX4" fmla="*/ 600075 w 1233170"/>
              <a:gd name="connsiteY4" fmla="*/ 285484 h 285484"/>
              <a:gd name="connsiteX5" fmla="*/ 0 w 1233170"/>
              <a:gd name="connsiteY5" fmla="*/ 29147 h 285484"/>
              <a:gd name="connsiteX0" fmla="*/ 0 w 1252500"/>
              <a:gd name="connsiteY0" fmla="*/ 25385 h 281794"/>
              <a:gd name="connsiteX1" fmla="*/ 600075 w 1252500"/>
              <a:gd name="connsiteY1" fmla="*/ 7173 h 281794"/>
              <a:gd name="connsiteX2" fmla="*/ 1093421 w 1252500"/>
              <a:gd name="connsiteY2" fmla="*/ 6335 h 281794"/>
              <a:gd name="connsiteX3" fmla="*/ 1223366 w 1252500"/>
              <a:gd name="connsiteY3" fmla="*/ 50691 h 281794"/>
              <a:gd name="connsiteX4" fmla="*/ 600075 w 1252500"/>
              <a:gd name="connsiteY4" fmla="*/ 281722 h 281794"/>
              <a:gd name="connsiteX5" fmla="*/ 0 w 1252500"/>
              <a:gd name="connsiteY5" fmla="*/ 25385 h 281794"/>
              <a:gd name="connsiteX0" fmla="*/ 0 w 1226013"/>
              <a:gd name="connsiteY0" fmla="*/ 25385 h 288383"/>
              <a:gd name="connsiteX1" fmla="*/ 600075 w 1226013"/>
              <a:gd name="connsiteY1" fmla="*/ 7173 h 288383"/>
              <a:gd name="connsiteX2" fmla="*/ 1093421 w 1226013"/>
              <a:gd name="connsiteY2" fmla="*/ 6335 h 288383"/>
              <a:gd name="connsiteX3" fmla="*/ 1223366 w 1226013"/>
              <a:gd name="connsiteY3" fmla="*/ 50691 h 288383"/>
              <a:gd name="connsiteX4" fmla="*/ 1022426 w 1226013"/>
              <a:gd name="connsiteY4" fmla="*/ 199418 h 288383"/>
              <a:gd name="connsiteX5" fmla="*/ 600075 w 1226013"/>
              <a:gd name="connsiteY5" fmla="*/ 281722 h 288383"/>
              <a:gd name="connsiteX6" fmla="*/ 0 w 1226013"/>
              <a:gd name="connsiteY6" fmla="*/ 25385 h 288383"/>
              <a:gd name="connsiteX0" fmla="*/ 10792 w 1236805"/>
              <a:gd name="connsiteY0" fmla="*/ 20996 h 277351"/>
              <a:gd name="connsiteX1" fmla="*/ 610867 w 1236805"/>
              <a:gd name="connsiteY1" fmla="*/ 2784 h 277351"/>
              <a:gd name="connsiteX2" fmla="*/ 1104213 w 1236805"/>
              <a:gd name="connsiteY2" fmla="*/ 1946 h 277351"/>
              <a:gd name="connsiteX3" fmla="*/ 1234158 w 1236805"/>
              <a:gd name="connsiteY3" fmla="*/ 46302 h 277351"/>
              <a:gd name="connsiteX4" fmla="*/ 1033218 w 1236805"/>
              <a:gd name="connsiteY4" fmla="*/ 195029 h 277351"/>
              <a:gd name="connsiteX5" fmla="*/ 610867 w 1236805"/>
              <a:gd name="connsiteY5" fmla="*/ 277333 h 277351"/>
              <a:gd name="connsiteX6" fmla="*/ 253294 w 1236805"/>
              <a:gd name="connsiteY6" fmla="*/ 200700 h 277351"/>
              <a:gd name="connsiteX7" fmla="*/ 10792 w 1236805"/>
              <a:gd name="connsiteY7" fmla="*/ 20996 h 277351"/>
              <a:gd name="connsiteX0" fmla="*/ 11588 w 1220242"/>
              <a:gd name="connsiteY0" fmla="*/ 16059 h 284755"/>
              <a:gd name="connsiteX1" fmla="*/ 594304 w 1220242"/>
              <a:gd name="connsiteY1" fmla="*/ 10188 h 284755"/>
              <a:gd name="connsiteX2" fmla="*/ 1087650 w 1220242"/>
              <a:gd name="connsiteY2" fmla="*/ 9350 h 284755"/>
              <a:gd name="connsiteX3" fmla="*/ 1217595 w 1220242"/>
              <a:gd name="connsiteY3" fmla="*/ 53706 h 284755"/>
              <a:gd name="connsiteX4" fmla="*/ 1016655 w 1220242"/>
              <a:gd name="connsiteY4" fmla="*/ 202433 h 284755"/>
              <a:gd name="connsiteX5" fmla="*/ 594304 w 1220242"/>
              <a:gd name="connsiteY5" fmla="*/ 284737 h 284755"/>
              <a:gd name="connsiteX6" fmla="*/ 236731 w 1220242"/>
              <a:gd name="connsiteY6" fmla="*/ 208104 h 284755"/>
              <a:gd name="connsiteX7" fmla="*/ 11588 w 1220242"/>
              <a:gd name="connsiteY7" fmla="*/ 16059 h 284755"/>
              <a:gd name="connsiteX0" fmla="*/ 15928 w 1224582"/>
              <a:gd name="connsiteY0" fmla="*/ 16489 h 285254"/>
              <a:gd name="connsiteX1" fmla="*/ 598644 w 1224582"/>
              <a:gd name="connsiteY1" fmla="*/ 10618 h 285254"/>
              <a:gd name="connsiteX2" fmla="*/ 1091990 w 1224582"/>
              <a:gd name="connsiteY2" fmla="*/ 9780 h 285254"/>
              <a:gd name="connsiteX3" fmla="*/ 1221935 w 1224582"/>
              <a:gd name="connsiteY3" fmla="*/ 54136 h 285254"/>
              <a:gd name="connsiteX4" fmla="*/ 1020995 w 1224582"/>
              <a:gd name="connsiteY4" fmla="*/ 202863 h 285254"/>
              <a:gd name="connsiteX5" fmla="*/ 598644 w 1224582"/>
              <a:gd name="connsiteY5" fmla="*/ 285167 h 285254"/>
              <a:gd name="connsiteX6" fmla="*/ 203424 w 1224582"/>
              <a:gd name="connsiteY6" fmla="*/ 214392 h 285254"/>
              <a:gd name="connsiteX7" fmla="*/ 15928 w 1224582"/>
              <a:gd name="connsiteY7" fmla="*/ 16489 h 28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4582" h="285254">
                <a:moveTo>
                  <a:pt x="15928" y="16489"/>
                </a:moveTo>
                <a:cubicBezTo>
                  <a:pt x="81798" y="-17473"/>
                  <a:pt x="419300" y="11736"/>
                  <a:pt x="598644" y="10618"/>
                </a:cubicBezTo>
                <a:lnTo>
                  <a:pt x="1091990" y="9780"/>
                </a:lnTo>
                <a:cubicBezTo>
                  <a:pt x="1192002" y="12815"/>
                  <a:pt x="1236313" y="27986"/>
                  <a:pt x="1221935" y="54136"/>
                </a:cubicBezTo>
                <a:cubicBezTo>
                  <a:pt x="1207557" y="80286"/>
                  <a:pt x="1124877" y="164358"/>
                  <a:pt x="1020995" y="202863"/>
                </a:cubicBezTo>
                <a:cubicBezTo>
                  <a:pt x="917113" y="241368"/>
                  <a:pt x="734906" y="283246"/>
                  <a:pt x="598644" y="285167"/>
                </a:cubicBezTo>
                <a:cubicBezTo>
                  <a:pt x="462382" y="287088"/>
                  <a:pt x="303437" y="257115"/>
                  <a:pt x="203424" y="214392"/>
                </a:cubicBezTo>
                <a:cubicBezTo>
                  <a:pt x="103412" y="171669"/>
                  <a:pt x="-49942" y="50451"/>
                  <a:pt x="15928" y="16489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rot="195859">
            <a:off x="6963249" y="448189"/>
            <a:ext cx="0" cy="1114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Cyst Excisions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581400" y="1473386"/>
            <a:ext cx="5486400" cy="5194114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zh-TW" dirty="0"/>
              <a:t>Note any epidermis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dirty="0"/>
              <a:t>Measure and ink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dirty="0"/>
              <a:t>Look for cyst cavity/contents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dirty="0"/>
              <a:t>Cyst present: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/>
              <a:t>Describe cyst contents, </a:t>
            </a:r>
            <a:br>
              <a:rPr lang="en-US" altLang="zh-TW" sz="2400" dirty="0"/>
            </a:br>
            <a:r>
              <a:rPr lang="en-US" altLang="zh-TW" sz="2400" dirty="0"/>
              <a:t>e.g. “white pasty material”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/>
              <a:t>Represent in ≤ 3 blocks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/>
              <a:t>Do not put through excessive amount of cyst contents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dirty="0"/>
              <a:t>No cyst: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/>
              <a:t>Describe - Solid nodule? Distance from inked margin?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sz="2400" dirty="0"/>
              <a:t>Submit entire specimen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5" y="1473386"/>
            <a:ext cx="2606675" cy="20006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4" t="19905" r="19792" b="11865"/>
          <a:stretch/>
        </p:blipFill>
        <p:spPr>
          <a:xfrm>
            <a:off x="727075" y="3705225"/>
            <a:ext cx="2609850" cy="27336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Square Excisions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571500" y="1784350"/>
            <a:ext cx="8115300" cy="4572000"/>
          </a:xfrm>
        </p:spPr>
        <p:txBody>
          <a:bodyPr/>
          <a:lstStyle/>
          <a:p>
            <a:pPr eaLnBrk="1" hangingPunct="1"/>
            <a:r>
              <a:rPr lang="en-US" dirty="0"/>
              <a:t>To clear peripheral margins of </a:t>
            </a:r>
            <a:r>
              <a:rPr lang="en-US" dirty="0" err="1"/>
              <a:t>lentigo</a:t>
            </a:r>
            <a:r>
              <a:rPr lang="en-US" dirty="0"/>
              <a:t> </a:t>
            </a:r>
            <a:r>
              <a:rPr lang="en-US" dirty="0" err="1"/>
              <a:t>maligna</a:t>
            </a:r>
            <a:endParaRPr lang="en-US" dirty="0"/>
          </a:p>
          <a:p>
            <a:pPr eaLnBrk="1" hangingPunct="1"/>
            <a:r>
              <a:rPr lang="en-US" dirty="0"/>
              <a:t>Staged excisions to conserve tissue on face</a:t>
            </a:r>
          </a:p>
          <a:p>
            <a:pPr eaLnBrk="1" hangingPunct="1"/>
            <a:r>
              <a:rPr lang="en-US" i="1" dirty="0"/>
              <a:t>En face </a:t>
            </a:r>
            <a:r>
              <a:rPr lang="en-US" dirty="0"/>
              <a:t>margins to enable </a:t>
            </a:r>
            <a:r>
              <a:rPr lang="en-US" u="sng" dirty="0"/>
              <a:t>complete</a:t>
            </a:r>
            <a:r>
              <a:rPr lang="en-US" dirty="0"/>
              <a:t> evaluation of the margins (lower recurrence rate)</a:t>
            </a:r>
          </a:p>
          <a:p>
            <a:pPr eaLnBrk="1" hangingPunct="1"/>
            <a:r>
              <a:rPr lang="en-US" dirty="0"/>
              <a:t>Extremely important to gross correctly</a:t>
            </a:r>
          </a:p>
          <a:p>
            <a:pPr lvl="1" eaLnBrk="1" hangingPunct="1"/>
            <a:r>
              <a:rPr lang="en-US" dirty="0"/>
              <a:t>One shot at getting the orientation right</a:t>
            </a:r>
          </a:p>
          <a:p>
            <a:pPr lvl="1" eaLnBrk="1" hangingPunct="1"/>
            <a:r>
              <a:rPr lang="en-US" dirty="0"/>
              <a:t>Direct impact on next stage of treatment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>
              <a:defRPr/>
            </a:pPr>
            <a:r>
              <a:rPr lang="en-US" dirty="0"/>
              <a:t>Square Excisions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60867" y="1943845"/>
            <a:ext cx="8115300" cy="4572000"/>
          </a:xfrm>
        </p:spPr>
        <p:txBody>
          <a:bodyPr/>
          <a:lstStyle/>
          <a:p>
            <a:r>
              <a:rPr lang="en-US"/>
              <a:t>Clinical photos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0456" y="2084167"/>
            <a:ext cx="4834366" cy="362499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96"/>
          <a:stretch/>
        </p:blipFill>
        <p:spPr>
          <a:xfrm>
            <a:off x="4380613" y="1479482"/>
            <a:ext cx="4572000" cy="22738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13" y="3970697"/>
            <a:ext cx="4572000" cy="23431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Describing the Lesion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624085"/>
            <a:ext cx="6020369" cy="4872251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dirty="0"/>
              <a:t>Size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>
                <a:solidFill>
                  <a:srgbClr val="98C723"/>
                </a:solidFill>
              </a:rPr>
              <a:t>L</a:t>
            </a:r>
            <a:r>
              <a:rPr lang="en-US" dirty="0"/>
              <a:t> x </a:t>
            </a:r>
            <a:r>
              <a:rPr lang="en-US" dirty="0">
                <a:solidFill>
                  <a:srgbClr val="98C723"/>
                </a:solidFill>
              </a:rPr>
              <a:t>W</a:t>
            </a:r>
            <a:r>
              <a:rPr lang="en-US" dirty="0"/>
              <a:t> cm excised to a depth of </a:t>
            </a:r>
            <a:r>
              <a:rPr lang="en-US" dirty="0">
                <a:solidFill>
                  <a:srgbClr val="98C723"/>
                </a:solidFill>
              </a:rPr>
              <a:t>D</a:t>
            </a:r>
            <a:r>
              <a:rPr lang="en-US" dirty="0"/>
              <a:t> cm”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/>
              <a:t>Punches: “0.5 cm punch biopsy excised to a depth of 0.5 cm”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/>
              <a:t>Multiple similar skin tags in a jar:</a:t>
            </a:r>
            <a:br>
              <a:rPr lang="en-US" altLang="zh-TW" dirty="0"/>
            </a:br>
            <a:r>
              <a:rPr lang="en-US" altLang="zh-TW" dirty="0"/>
              <a:t>“Six </a:t>
            </a:r>
            <a:r>
              <a:rPr lang="en-US" altLang="zh-TW" dirty="0" err="1"/>
              <a:t>polypoid</a:t>
            </a:r>
            <a:r>
              <a:rPr lang="en-US" altLang="zh-TW" dirty="0"/>
              <a:t> portions of skin ranging from 0.2 x 0.2 x 0.1 cm to 0.6 x 0.3 x 0.2 cm”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/>
              <a:t>Distance from margins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dirty="0"/>
              <a:t>Configuration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 err="1"/>
              <a:t>Polypoid</a:t>
            </a:r>
            <a:r>
              <a:rPr lang="en-US" altLang="zh-TW" dirty="0"/>
              <a:t> / </a:t>
            </a:r>
            <a:r>
              <a:rPr lang="en-US" altLang="zh-TW" dirty="0" err="1"/>
              <a:t>pedunculated</a:t>
            </a:r>
            <a:endParaRPr lang="en-US" altLang="zh-TW" dirty="0"/>
          </a:p>
          <a:p>
            <a:pPr lvl="1" eaLnBrk="1" hangingPunct="1">
              <a:lnSpc>
                <a:spcPct val="90000"/>
              </a:lnSpc>
            </a:pPr>
            <a:r>
              <a:rPr lang="en-US" altLang="zh-TW" dirty="0"/>
              <a:t>Warty / </a:t>
            </a:r>
            <a:r>
              <a:rPr lang="en-US" altLang="zh-TW" dirty="0" err="1"/>
              <a:t>verrucous</a:t>
            </a:r>
            <a:endParaRPr lang="en-US" altLang="zh-TW" dirty="0"/>
          </a:p>
          <a:p>
            <a:pPr lvl="1" eaLnBrk="1" hangingPunct="1">
              <a:lnSpc>
                <a:spcPct val="90000"/>
              </a:lnSpc>
            </a:pPr>
            <a:r>
              <a:rPr lang="en-US" altLang="zh-TW" dirty="0" err="1"/>
              <a:t>Keratotic</a:t>
            </a:r>
            <a:r>
              <a:rPr lang="en-US" altLang="zh-TW" dirty="0"/>
              <a:t> (horn)</a:t>
            </a:r>
          </a:p>
        </p:txBody>
      </p:sp>
      <p:pic>
        <p:nvPicPr>
          <p:cNvPr id="11268" name="Picture 5" descr="skin_ta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/>
          <a:stretch/>
        </p:blipFill>
        <p:spPr bwMode="auto">
          <a:xfrm>
            <a:off x="6815559" y="1400175"/>
            <a:ext cx="1985614" cy="156846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7" descr="cutaneousho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559" y="4865590"/>
            <a:ext cx="1985614" cy="170426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8" descr="war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559" y="3194998"/>
            <a:ext cx="1985614" cy="14668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Square Excisions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156790" y="1783560"/>
            <a:ext cx="3530009" cy="4572000"/>
          </a:xfrm>
        </p:spPr>
        <p:txBody>
          <a:bodyPr/>
          <a:lstStyle/>
          <a:p>
            <a:r>
              <a:rPr lang="en-US" dirty="0"/>
              <a:t>At least 0.5 cm around visible lesion</a:t>
            </a:r>
          </a:p>
          <a:p>
            <a:r>
              <a:rPr lang="en-US" dirty="0"/>
              <a:t>Subclinical MIS/ AJMH may extend to or beyond square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017" y="1763712"/>
            <a:ext cx="4211637" cy="4656137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10800000">
            <a:off x="1550854" y="2610015"/>
            <a:ext cx="2660900" cy="2666834"/>
            <a:chOff x="1219984" y="2507456"/>
            <a:chExt cx="2660900" cy="254300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" name="Freeform 6"/>
            <p:cNvSpPr/>
            <p:nvPr/>
          </p:nvSpPr>
          <p:spPr>
            <a:xfrm>
              <a:off x="1219984" y="2509284"/>
              <a:ext cx="2660900" cy="2541181"/>
            </a:xfrm>
            <a:custGeom>
              <a:avLst/>
              <a:gdLst>
                <a:gd name="connsiteX0" fmla="*/ 1310565 w 2660900"/>
                <a:gd name="connsiteY0" fmla="*/ 31897 h 2541181"/>
                <a:gd name="connsiteX1" fmla="*/ 1310565 w 2660900"/>
                <a:gd name="connsiteY1" fmla="*/ 31897 h 2541181"/>
                <a:gd name="connsiteX2" fmla="*/ 1119179 w 2660900"/>
                <a:gd name="connsiteY2" fmla="*/ 42530 h 2541181"/>
                <a:gd name="connsiteX3" fmla="*/ 1055383 w 2660900"/>
                <a:gd name="connsiteY3" fmla="*/ 85060 h 2541181"/>
                <a:gd name="connsiteX4" fmla="*/ 1034118 w 2660900"/>
                <a:gd name="connsiteY4" fmla="*/ 148856 h 2541181"/>
                <a:gd name="connsiteX5" fmla="*/ 1023486 w 2660900"/>
                <a:gd name="connsiteY5" fmla="*/ 180753 h 2541181"/>
                <a:gd name="connsiteX6" fmla="*/ 1034118 w 2660900"/>
                <a:gd name="connsiteY6" fmla="*/ 329609 h 2541181"/>
                <a:gd name="connsiteX7" fmla="*/ 1044751 w 2660900"/>
                <a:gd name="connsiteY7" fmla="*/ 372139 h 2541181"/>
                <a:gd name="connsiteX8" fmla="*/ 1066016 w 2660900"/>
                <a:gd name="connsiteY8" fmla="*/ 435935 h 2541181"/>
                <a:gd name="connsiteX9" fmla="*/ 1034118 w 2660900"/>
                <a:gd name="connsiteY9" fmla="*/ 552893 h 2541181"/>
                <a:gd name="connsiteX10" fmla="*/ 1012853 w 2660900"/>
                <a:gd name="connsiteY10" fmla="*/ 616688 h 2541181"/>
                <a:gd name="connsiteX11" fmla="*/ 980956 w 2660900"/>
                <a:gd name="connsiteY11" fmla="*/ 637953 h 2541181"/>
                <a:gd name="connsiteX12" fmla="*/ 959690 w 2660900"/>
                <a:gd name="connsiteY12" fmla="*/ 659218 h 2541181"/>
                <a:gd name="connsiteX13" fmla="*/ 895895 w 2660900"/>
                <a:gd name="connsiteY13" fmla="*/ 691116 h 2541181"/>
                <a:gd name="connsiteX14" fmla="*/ 800202 w 2660900"/>
                <a:gd name="connsiteY14" fmla="*/ 776176 h 2541181"/>
                <a:gd name="connsiteX15" fmla="*/ 704509 w 2660900"/>
                <a:gd name="connsiteY15" fmla="*/ 829339 h 2541181"/>
                <a:gd name="connsiteX16" fmla="*/ 640714 w 2660900"/>
                <a:gd name="connsiteY16" fmla="*/ 893135 h 2541181"/>
                <a:gd name="connsiteX17" fmla="*/ 598183 w 2660900"/>
                <a:gd name="connsiteY17" fmla="*/ 967563 h 2541181"/>
                <a:gd name="connsiteX18" fmla="*/ 491858 w 2660900"/>
                <a:gd name="connsiteY18" fmla="*/ 1116418 h 2541181"/>
                <a:gd name="connsiteX19" fmla="*/ 459960 w 2660900"/>
                <a:gd name="connsiteY19" fmla="*/ 1137683 h 2541181"/>
                <a:gd name="connsiteX20" fmla="*/ 438695 w 2660900"/>
                <a:gd name="connsiteY20" fmla="*/ 1169581 h 2541181"/>
                <a:gd name="connsiteX21" fmla="*/ 470593 w 2660900"/>
                <a:gd name="connsiteY21" fmla="*/ 1339702 h 2541181"/>
                <a:gd name="connsiteX22" fmla="*/ 513123 w 2660900"/>
                <a:gd name="connsiteY22" fmla="*/ 1403497 h 2541181"/>
                <a:gd name="connsiteX23" fmla="*/ 459960 w 2660900"/>
                <a:gd name="connsiteY23" fmla="*/ 1456660 h 2541181"/>
                <a:gd name="connsiteX24" fmla="*/ 438695 w 2660900"/>
                <a:gd name="connsiteY24" fmla="*/ 1488558 h 2541181"/>
                <a:gd name="connsiteX25" fmla="*/ 406797 w 2660900"/>
                <a:gd name="connsiteY25" fmla="*/ 1509823 h 2541181"/>
                <a:gd name="connsiteX26" fmla="*/ 364267 w 2660900"/>
                <a:gd name="connsiteY26" fmla="*/ 1552353 h 2541181"/>
                <a:gd name="connsiteX27" fmla="*/ 332369 w 2660900"/>
                <a:gd name="connsiteY27" fmla="*/ 1584251 h 2541181"/>
                <a:gd name="connsiteX28" fmla="*/ 279207 w 2660900"/>
                <a:gd name="connsiteY28" fmla="*/ 1637414 h 2541181"/>
                <a:gd name="connsiteX29" fmla="*/ 215411 w 2660900"/>
                <a:gd name="connsiteY29" fmla="*/ 1648046 h 2541181"/>
                <a:gd name="connsiteX30" fmla="*/ 183514 w 2660900"/>
                <a:gd name="connsiteY30" fmla="*/ 1679944 h 2541181"/>
                <a:gd name="connsiteX31" fmla="*/ 162249 w 2660900"/>
                <a:gd name="connsiteY31" fmla="*/ 1711842 h 2541181"/>
                <a:gd name="connsiteX32" fmla="*/ 109086 w 2660900"/>
                <a:gd name="connsiteY32" fmla="*/ 1765004 h 2541181"/>
                <a:gd name="connsiteX33" fmla="*/ 77188 w 2660900"/>
                <a:gd name="connsiteY33" fmla="*/ 1807535 h 2541181"/>
                <a:gd name="connsiteX34" fmla="*/ 24025 w 2660900"/>
                <a:gd name="connsiteY34" fmla="*/ 1871330 h 2541181"/>
                <a:gd name="connsiteX35" fmla="*/ 2760 w 2660900"/>
                <a:gd name="connsiteY35" fmla="*/ 1935125 h 2541181"/>
                <a:gd name="connsiteX36" fmla="*/ 24025 w 2660900"/>
                <a:gd name="connsiteY36" fmla="*/ 2137144 h 2541181"/>
                <a:gd name="connsiteX37" fmla="*/ 13393 w 2660900"/>
                <a:gd name="connsiteY37" fmla="*/ 2349795 h 2541181"/>
                <a:gd name="connsiteX38" fmla="*/ 45290 w 2660900"/>
                <a:gd name="connsiteY38" fmla="*/ 2498651 h 2541181"/>
                <a:gd name="connsiteX39" fmla="*/ 55923 w 2660900"/>
                <a:gd name="connsiteY39" fmla="*/ 2530549 h 2541181"/>
                <a:gd name="connsiteX40" fmla="*/ 87821 w 2660900"/>
                <a:gd name="connsiteY40" fmla="*/ 2541181 h 2541181"/>
                <a:gd name="connsiteX41" fmla="*/ 268574 w 2660900"/>
                <a:gd name="connsiteY41" fmla="*/ 2530549 h 2541181"/>
                <a:gd name="connsiteX42" fmla="*/ 311104 w 2660900"/>
                <a:gd name="connsiteY42" fmla="*/ 2509283 h 2541181"/>
                <a:gd name="connsiteX43" fmla="*/ 374900 w 2660900"/>
                <a:gd name="connsiteY43" fmla="*/ 2466753 h 2541181"/>
                <a:gd name="connsiteX44" fmla="*/ 385532 w 2660900"/>
                <a:gd name="connsiteY44" fmla="*/ 2434856 h 2541181"/>
                <a:gd name="connsiteX45" fmla="*/ 449328 w 2660900"/>
                <a:gd name="connsiteY45" fmla="*/ 2402958 h 2541181"/>
                <a:gd name="connsiteX46" fmla="*/ 491858 w 2660900"/>
                <a:gd name="connsiteY46" fmla="*/ 2339163 h 2541181"/>
                <a:gd name="connsiteX47" fmla="*/ 502490 w 2660900"/>
                <a:gd name="connsiteY47" fmla="*/ 2307265 h 2541181"/>
                <a:gd name="connsiteX48" fmla="*/ 566286 w 2660900"/>
                <a:gd name="connsiteY48" fmla="*/ 2286000 h 2541181"/>
                <a:gd name="connsiteX49" fmla="*/ 598183 w 2660900"/>
                <a:gd name="connsiteY49" fmla="*/ 2275367 h 2541181"/>
                <a:gd name="connsiteX50" fmla="*/ 630081 w 2660900"/>
                <a:gd name="connsiteY50" fmla="*/ 2264735 h 2541181"/>
                <a:gd name="connsiteX51" fmla="*/ 661979 w 2660900"/>
                <a:gd name="connsiteY51" fmla="*/ 2243469 h 2541181"/>
                <a:gd name="connsiteX52" fmla="*/ 821467 w 2660900"/>
                <a:gd name="connsiteY52" fmla="*/ 2275367 h 2541181"/>
                <a:gd name="connsiteX53" fmla="*/ 906528 w 2660900"/>
                <a:gd name="connsiteY53" fmla="*/ 2296632 h 2541181"/>
                <a:gd name="connsiteX54" fmla="*/ 980956 w 2660900"/>
                <a:gd name="connsiteY54" fmla="*/ 2317897 h 2541181"/>
                <a:gd name="connsiteX55" fmla="*/ 1289300 w 2660900"/>
                <a:gd name="connsiteY55" fmla="*/ 2307265 h 2541181"/>
                <a:gd name="connsiteX56" fmla="*/ 1321197 w 2660900"/>
                <a:gd name="connsiteY56" fmla="*/ 2296632 h 2541181"/>
                <a:gd name="connsiteX57" fmla="*/ 1374360 w 2660900"/>
                <a:gd name="connsiteY57" fmla="*/ 2264735 h 2541181"/>
                <a:gd name="connsiteX58" fmla="*/ 1406258 w 2660900"/>
                <a:gd name="connsiteY58" fmla="*/ 2243469 h 2541181"/>
                <a:gd name="connsiteX59" fmla="*/ 1629542 w 2660900"/>
                <a:gd name="connsiteY59" fmla="*/ 2211572 h 2541181"/>
                <a:gd name="connsiteX60" fmla="*/ 1789030 w 2660900"/>
                <a:gd name="connsiteY60" fmla="*/ 2211572 h 2541181"/>
                <a:gd name="connsiteX61" fmla="*/ 1820928 w 2660900"/>
                <a:gd name="connsiteY61" fmla="*/ 2232837 h 2541181"/>
                <a:gd name="connsiteX62" fmla="*/ 1852825 w 2660900"/>
                <a:gd name="connsiteY62" fmla="*/ 2275367 h 2541181"/>
                <a:gd name="connsiteX63" fmla="*/ 1895356 w 2660900"/>
                <a:gd name="connsiteY63" fmla="*/ 2296632 h 2541181"/>
                <a:gd name="connsiteX64" fmla="*/ 1916621 w 2660900"/>
                <a:gd name="connsiteY64" fmla="*/ 2339163 h 2541181"/>
                <a:gd name="connsiteX65" fmla="*/ 2022946 w 2660900"/>
                <a:gd name="connsiteY65" fmla="*/ 2371060 h 2541181"/>
                <a:gd name="connsiteX66" fmla="*/ 2118639 w 2660900"/>
                <a:gd name="connsiteY66" fmla="*/ 2360428 h 2541181"/>
                <a:gd name="connsiteX67" fmla="*/ 2150537 w 2660900"/>
                <a:gd name="connsiteY67" fmla="*/ 2286000 h 2541181"/>
                <a:gd name="connsiteX68" fmla="*/ 2171802 w 2660900"/>
                <a:gd name="connsiteY68" fmla="*/ 2254102 h 2541181"/>
                <a:gd name="connsiteX69" fmla="*/ 2182435 w 2660900"/>
                <a:gd name="connsiteY69" fmla="*/ 2200939 h 2541181"/>
                <a:gd name="connsiteX70" fmla="*/ 2193067 w 2660900"/>
                <a:gd name="connsiteY70" fmla="*/ 2115879 h 2541181"/>
                <a:gd name="connsiteX71" fmla="*/ 2203700 w 2660900"/>
                <a:gd name="connsiteY71" fmla="*/ 2083981 h 2541181"/>
                <a:gd name="connsiteX72" fmla="*/ 2235597 w 2660900"/>
                <a:gd name="connsiteY72" fmla="*/ 1977656 h 2541181"/>
                <a:gd name="connsiteX73" fmla="*/ 2246230 w 2660900"/>
                <a:gd name="connsiteY73" fmla="*/ 1945758 h 2541181"/>
                <a:gd name="connsiteX74" fmla="*/ 2256863 w 2660900"/>
                <a:gd name="connsiteY74" fmla="*/ 1913860 h 2541181"/>
                <a:gd name="connsiteX75" fmla="*/ 2320658 w 2660900"/>
                <a:gd name="connsiteY75" fmla="*/ 1871330 h 2541181"/>
                <a:gd name="connsiteX76" fmla="*/ 2341923 w 2660900"/>
                <a:gd name="connsiteY76" fmla="*/ 1839432 h 2541181"/>
                <a:gd name="connsiteX77" fmla="*/ 2458881 w 2660900"/>
                <a:gd name="connsiteY77" fmla="*/ 1807535 h 2541181"/>
                <a:gd name="connsiteX78" fmla="*/ 2469514 w 2660900"/>
                <a:gd name="connsiteY78" fmla="*/ 1775637 h 2541181"/>
                <a:gd name="connsiteX79" fmla="*/ 2490779 w 2660900"/>
                <a:gd name="connsiteY79" fmla="*/ 1743739 h 2541181"/>
                <a:gd name="connsiteX80" fmla="*/ 2512044 w 2660900"/>
                <a:gd name="connsiteY80" fmla="*/ 1648046 h 2541181"/>
                <a:gd name="connsiteX81" fmla="*/ 2543942 w 2660900"/>
                <a:gd name="connsiteY81" fmla="*/ 1605516 h 2541181"/>
                <a:gd name="connsiteX82" fmla="*/ 2565207 w 2660900"/>
                <a:gd name="connsiteY82" fmla="*/ 1573618 h 2541181"/>
                <a:gd name="connsiteX83" fmla="*/ 2575839 w 2660900"/>
                <a:gd name="connsiteY83" fmla="*/ 1541721 h 2541181"/>
                <a:gd name="connsiteX84" fmla="*/ 2607737 w 2660900"/>
                <a:gd name="connsiteY84" fmla="*/ 1477925 h 2541181"/>
                <a:gd name="connsiteX85" fmla="*/ 2618369 w 2660900"/>
                <a:gd name="connsiteY85" fmla="*/ 1127051 h 2541181"/>
                <a:gd name="connsiteX86" fmla="*/ 2639635 w 2660900"/>
                <a:gd name="connsiteY86" fmla="*/ 1063256 h 2541181"/>
                <a:gd name="connsiteX87" fmla="*/ 2650267 w 2660900"/>
                <a:gd name="connsiteY87" fmla="*/ 988828 h 2541181"/>
                <a:gd name="connsiteX88" fmla="*/ 2660900 w 2660900"/>
                <a:gd name="connsiteY88" fmla="*/ 956930 h 2541181"/>
                <a:gd name="connsiteX89" fmla="*/ 2618369 w 2660900"/>
                <a:gd name="connsiteY89" fmla="*/ 871869 h 2541181"/>
                <a:gd name="connsiteX90" fmla="*/ 2586472 w 2660900"/>
                <a:gd name="connsiteY90" fmla="*/ 808074 h 2541181"/>
                <a:gd name="connsiteX91" fmla="*/ 2554574 w 2660900"/>
                <a:gd name="connsiteY91" fmla="*/ 786809 h 2541181"/>
                <a:gd name="connsiteX92" fmla="*/ 2501411 w 2660900"/>
                <a:gd name="connsiteY92" fmla="*/ 723014 h 2541181"/>
                <a:gd name="connsiteX93" fmla="*/ 2458881 w 2660900"/>
                <a:gd name="connsiteY93" fmla="*/ 701749 h 2541181"/>
                <a:gd name="connsiteX94" fmla="*/ 2437616 w 2660900"/>
                <a:gd name="connsiteY94" fmla="*/ 680483 h 2541181"/>
                <a:gd name="connsiteX95" fmla="*/ 2310025 w 2660900"/>
                <a:gd name="connsiteY95" fmla="*/ 648586 h 2541181"/>
                <a:gd name="connsiteX96" fmla="*/ 2246230 w 2660900"/>
                <a:gd name="connsiteY96" fmla="*/ 627321 h 2541181"/>
                <a:gd name="connsiteX97" fmla="*/ 2214332 w 2660900"/>
                <a:gd name="connsiteY97" fmla="*/ 616688 h 2541181"/>
                <a:gd name="connsiteX98" fmla="*/ 2150537 w 2660900"/>
                <a:gd name="connsiteY98" fmla="*/ 574158 h 2541181"/>
                <a:gd name="connsiteX99" fmla="*/ 2118639 w 2660900"/>
                <a:gd name="connsiteY99" fmla="*/ 552893 h 2541181"/>
                <a:gd name="connsiteX100" fmla="*/ 2065476 w 2660900"/>
                <a:gd name="connsiteY100" fmla="*/ 499730 h 2541181"/>
                <a:gd name="connsiteX101" fmla="*/ 2044211 w 2660900"/>
                <a:gd name="connsiteY101" fmla="*/ 467832 h 2541181"/>
                <a:gd name="connsiteX102" fmla="*/ 2012314 w 2660900"/>
                <a:gd name="connsiteY102" fmla="*/ 446567 h 2541181"/>
                <a:gd name="connsiteX103" fmla="*/ 1948518 w 2660900"/>
                <a:gd name="connsiteY103" fmla="*/ 393404 h 2541181"/>
                <a:gd name="connsiteX104" fmla="*/ 1937886 w 2660900"/>
                <a:gd name="connsiteY104" fmla="*/ 361507 h 2541181"/>
                <a:gd name="connsiteX105" fmla="*/ 1916621 w 2660900"/>
                <a:gd name="connsiteY105" fmla="*/ 318976 h 2541181"/>
                <a:gd name="connsiteX106" fmla="*/ 1905988 w 2660900"/>
                <a:gd name="connsiteY106" fmla="*/ 276446 h 2541181"/>
                <a:gd name="connsiteX107" fmla="*/ 1874090 w 2660900"/>
                <a:gd name="connsiteY107" fmla="*/ 255181 h 2541181"/>
                <a:gd name="connsiteX108" fmla="*/ 1789030 w 2660900"/>
                <a:gd name="connsiteY108" fmla="*/ 180753 h 2541181"/>
                <a:gd name="connsiteX109" fmla="*/ 1703969 w 2660900"/>
                <a:gd name="connsiteY109" fmla="*/ 106325 h 2541181"/>
                <a:gd name="connsiteX110" fmla="*/ 1650807 w 2660900"/>
                <a:gd name="connsiteY110" fmla="*/ 63795 h 2541181"/>
                <a:gd name="connsiteX111" fmla="*/ 1618909 w 2660900"/>
                <a:gd name="connsiteY111" fmla="*/ 31897 h 2541181"/>
                <a:gd name="connsiteX112" fmla="*/ 1555114 w 2660900"/>
                <a:gd name="connsiteY112" fmla="*/ 0 h 2541181"/>
                <a:gd name="connsiteX113" fmla="*/ 1480686 w 2660900"/>
                <a:gd name="connsiteY113" fmla="*/ 10632 h 2541181"/>
                <a:gd name="connsiteX114" fmla="*/ 1374360 w 2660900"/>
                <a:gd name="connsiteY114" fmla="*/ 42530 h 2541181"/>
                <a:gd name="connsiteX115" fmla="*/ 1331830 w 2660900"/>
                <a:gd name="connsiteY115" fmla="*/ 53163 h 2541181"/>
                <a:gd name="connsiteX116" fmla="*/ 1257402 w 2660900"/>
                <a:gd name="connsiteY116" fmla="*/ 74428 h 2541181"/>
                <a:gd name="connsiteX117" fmla="*/ 1268035 w 2660900"/>
                <a:gd name="connsiteY117" fmla="*/ 10632 h 2541181"/>
                <a:gd name="connsiteX118" fmla="*/ 1363728 w 2660900"/>
                <a:gd name="connsiteY118" fmla="*/ 53163 h 2541181"/>
                <a:gd name="connsiteX119" fmla="*/ 1374360 w 2660900"/>
                <a:gd name="connsiteY119" fmla="*/ 74428 h 2541181"/>
                <a:gd name="connsiteX120" fmla="*/ 1310565 w 2660900"/>
                <a:gd name="connsiteY120" fmla="*/ 31897 h 254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660900" h="2541181">
                  <a:moveTo>
                    <a:pt x="1310565" y="31897"/>
                  </a:moveTo>
                  <a:lnTo>
                    <a:pt x="1310565" y="31897"/>
                  </a:lnTo>
                  <a:cubicBezTo>
                    <a:pt x="1246770" y="35441"/>
                    <a:pt x="1181730" y="29499"/>
                    <a:pt x="1119179" y="42530"/>
                  </a:cubicBezTo>
                  <a:cubicBezTo>
                    <a:pt x="1094159" y="47743"/>
                    <a:pt x="1055383" y="85060"/>
                    <a:pt x="1055383" y="85060"/>
                  </a:cubicBezTo>
                  <a:lnTo>
                    <a:pt x="1034118" y="148856"/>
                  </a:lnTo>
                  <a:lnTo>
                    <a:pt x="1023486" y="180753"/>
                  </a:lnTo>
                  <a:cubicBezTo>
                    <a:pt x="1027030" y="230372"/>
                    <a:pt x="1028625" y="280168"/>
                    <a:pt x="1034118" y="329609"/>
                  </a:cubicBezTo>
                  <a:cubicBezTo>
                    <a:pt x="1035732" y="344133"/>
                    <a:pt x="1040552" y="358142"/>
                    <a:pt x="1044751" y="372139"/>
                  </a:cubicBezTo>
                  <a:cubicBezTo>
                    <a:pt x="1051192" y="393609"/>
                    <a:pt x="1066016" y="435935"/>
                    <a:pt x="1066016" y="435935"/>
                  </a:cubicBezTo>
                  <a:cubicBezTo>
                    <a:pt x="1047436" y="565989"/>
                    <a:pt x="1070199" y="462690"/>
                    <a:pt x="1034118" y="552893"/>
                  </a:cubicBezTo>
                  <a:cubicBezTo>
                    <a:pt x="1025793" y="573705"/>
                    <a:pt x="1031504" y="604254"/>
                    <a:pt x="1012853" y="616688"/>
                  </a:cubicBezTo>
                  <a:cubicBezTo>
                    <a:pt x="1002221" y="623776"/>
                    <a:pt x="990934" y="629970"/>
                    <a:pt x="980956" y="637953"/>
                  </a:cubicBezTo>
                  <a:cubicBezTo>
                    <a:pt x="973128" y="644215"/>
                    <a:pt x="968286" y="654060"/>
                    <a:pt x="959690" y="659218"/>
                  </a:cubicBezTo>
                  <a:cubicBezTo>
                    <a:pt x="902850" y="693322"/>
                    <a:pt x="951735" y="641480"/>
                    <a:pt x="895895" y="691116"/>
                  </a:cubicBezTo>
                  <a:cubicBezTo>
                    <a:pt x="859660" y="723324"/>
                    <a:pt x="841572" y="755491"/>
                    <a:pt x="800202" y="776176"/>
                  </a:cubicBezTo>
                  <a:cubicBezTo>
                    <a:pt x="746723" y="802915"/>
                    <a:pt x="771553" y="762294"/>
                    <a:pt x="704509" y="829339"/>
                  </a:cubicBezTo>
                  <a:lnTo>
                    <a:pt x="640714" y="893135"/>
                  </a:lnTo>
                  <a:cubicBezTo>
                    <a:pt x="622996" y="946285"/>
                    <a:pt x="639146" y="909044"/>
                    <a:pt x="598183" y="967563"/>
                  </a:cubicBezTo>
                  <a:cubicBezTo>
                    <a:pt x="580092" y="993407"/>
                    <a:pt x="509834" y="1104434"/>
                    <a:pt x="491858" y="1116418"/>
                  </a:cubicBezTo>
                  <a:lnTo>
                    <a:pt x="459960" y="1137683"/>
                  </a:lnTo>
                  <a:cubicBezTo>
                    <a:pt x="452872" y="1148316"/>
                    <a:pt x="439675" y="1156840"/>
                    <a:pt x="438695" y="1169581"/>
                  </a:cubicBezTo>
                  <a:cubicBezTo>
                    <a:pt x="436502" y="1198092"/>
                    <a:pt x="447540" y="1305122"/>
                    <a:pt x="470593" y="1339702"/>
                  </a:cubicBezTo>
                  <a:lnTo>
                    <a:pt x="513123" y="1403497"/>
                  </a:lnTo>
                  <a:cubicBezTo>
                    <a:pt x="495402" y="1421218"/>
                    <a:pt x="473861" y="1435808"/>
                    <a:pt x="459960" y="1456660"/>
                  </a:cubicBezTo>
                  <a:cubicBezTo>
                    <a:pt x="452872" y="1467293"/>
                    <a:pt x="447731" y="1479522"/>
                    <a:pt x="438695" y="1488558"/>
                  </a:cubicBezTo>
                  <a:cubicBezTo>
                    <a:pt x="429659" y="1497594"/>
                    <a:pt x="417430" y="1502735"/>
                    <a:pt x="406797" y="1509823"/>
                  </a:cubicBezTo>
                  <a:cubicBezTo>
                    <a:pt x="386546" y="1570581"/>
                    <a:pt x="412873" y="1519949"/>
                    <a:pt x="364267" y="1552353"/>
                  </a:cubicBezTo>
                  <a:cubicBezTo>
                    <a:pt x="351756" y="1560694"/>
                    <a:pt x="341995" y="1572699"/>
                    <a:pt x="332369" y="1584251"/>
                  </a:cubicBezTo>
                  <a:cubicBezTo>
                    <a:pt x="310559" y="1610423"/>
                    <a:pt x="315193" y="1625419"/>
                    <a:pt x="279207" y="1637414"/>
                  </a:cubicBezTo>
                  <a:cubicBezTo>
                    <a:pt x="258755" y="1644231"/>
                    <a:pt x="236676" y="1644502"/>
                    <a:pt x="215411" y="1648046"/>
                  </a:cubicBezTo>
                  <a:cubicBezTo>
                    <a:pt x="204779" y="1658679"/>
                    <a:pt x="193140" y="1668392"/>
                    <a:pt x="183514" y="1679944"/>
                  </a:cubicBezTo>
                  <a:cubicBezTo>
                    <a:pt x="175333" y="1689761"/>
                    <a:pt x="170664" y="1702225"/>
                    <a:pt x="162249" y="1711842"/>
                  </a:cubicBezTo>
                  <a:cubicBezTo>
                    <a:pt x="145746" y="1730702"/>
                    <a:pt x="124123" y="1744955"/>
                    <a:pt x="109086" y="1765004"/>
                  </a:cubicBezTo>
                  <a:cubicBezTo>
                    <a:pt x="98453" y="1779181"/>
                    <a:pt x="88721" y="1794080"/>
                    <a:pt x="77188" y="1807535"/>
                  </a:cubicBezTo>
                  <a:cubicBezTo>
                    <a:pt x="15786" y="1879170"/>
                    <a:pt x="71025" y="1800829"/>
                    <a:pt x="24025" y="1871330"/>
                  </a:cubicBezTo>
                  <a:cubicBezTo>
                    <a:pt x="16937" y="1892595"/>
                    <a:pt x="1362" y="1912753"/>
                    <a:pt x="2760" y="1935125"/>
                  </a:cubicBezTo>
                  <a:cubicBezTo>
                    <a:pt x="14092" y="2116432"/>
                    <a:pt x="-4573" y="2051344"/>
                    <a:pt x="24025" y="2137144"/>
                  </a:cubicBezTo>
                  <a:cubicBezTo>
                    <a:pt x="-12438" y="2246532"/>
                    <a:pt x="-20" y="2182130"/>
                    <a:pt x="13393" y="2349795"/>
                  </a:cubicBezTo>
                  <a:cubicBezTo>
                    <a:pt x="29768" y="2554480"/>
                    <a:pt x="814" y="2409698"/>
                    <a:pt x="45290" y="2498651"/>
                  </a:cubicBezTo>
                  <a:cubicBezTo>
                    <a:pt x="50302" y="2508676"/>
                    <a:pt x="47998" y="2522624"/>
                    <a:pt x="55923" y="2530549"/>
                  </a:cubicBezTo>
                  <a:cubicBezTo>
                    <a:pt x="63848" y="2538474"/>
                    <a:pt x="77188" y="2537637"/>
                    <a:pt x="87821" y="2541181"/>
                  </a:cubicBezTo>
                  <a:cubicBezTo>
                    <a:pt x="148072" y="2537637"/>
                    <a:pt x="208825" y="2539085"/>
                    <a:pt x="268574" y="2530549"/>
                  </a:cubicBezTo>
                  <a:cubicBezTo>
                    <a:pt x="284265" y="2528307"/>
                    <a:pt x="297513" y="2517438"/>
                    <a:pt x="311104" y="2509283"/>
                  </a:cubicBezTo>
                  <a:cubicBezTo>
                    <a:pt x="333019" y="2496134"/>
                    <a:pt x="374900" y="2466753"/>
                    <a:pt x="374900" y="2466753"/>
                  </a:cubicBezTo>
                  <a:cubicBezTo>
                    <a:pt x="378444" y="2456121"/>
                    <a:pt x="378531" y="2443608"/>
                    <a:pt x="385532" y="2434856"/>
                  </a:cubicBezTo>
                  <a:cubicBezTo>
                    <a:pt x="400524" y="2416116"/>
                    <a:pt x="428313" y="2409963"/>
                    <a:pt x="449328" y="2402958"/>
                  </a:cubicBezTo>
                  <a:cubicBezTo>
                    <a:pt x="463505" y="2381693"/>
                    <a:pt x="483777" y="2363409"/>
                    <a:pt x="491858" y="2339163"/>
                  </a:cubicBezTo>
                  <a:cubicBezTo>
                    <a:pt x="495402" y="2328530"/>
                    <a:pt x="493370" y="2313779"/>
                    <a:pt x="502490" y="2307265"/>
                  </a:cubicBezTo>
                  <a:cubicBezTo>
                    <a:pt x="520730" y="2294236"/>
                    <a:pt x="545021" y="2293089"/>
                    <a:pt x="566286" y="2286000"/>
                  </a:cubicBezTo>
                  <a:lnTo>
                    <a:pt x="598183" y="2275367"/>
                  </a:lnTo>
                  <a:lnTo>
                    <a:pt x="630081" y="2264735"/>
                  </a:lnTo>
                  <a:cubicBezTo>
                    <a:pt x="640714" y="2257646"/>
                    <a:pt x="649232" y="2244380"/>
                    <a:pt x="661979" y="2243469"/>
                  </a:cubicBezTo>
                  <a:cubicBezTo>
                    <a:pt x="820343" y="2232157"/>
                    <a:pt x="733549" y="2246061"/>
                    <a:pt x="821467" y="2275367"/>
                  </a:cubicBezTo>
                  <a:cubicBezTo>
                    <a:pt x="849193" y="2284609"/>
                    <a:pt x="878802" y="2287389"/>
                    <a:pt x="906528" y="2296632"/>
                  </a:cubicBezTo>
                  <a:cubicBezTo>
                    <a:pt x="952288" y="2311886"/>
                    <a:pt x="927552" y="2304547"/>
                    <a:pt x="980956" y="2317897"/>
                  </a:cubicBezTo>
                  <a:cubicBezTo>
                    <a:pt x="1083737" y="2314353"/>
                    <a:pt x="1186658" y="2313680"/>
                    <a:pt x="1289300" y="2307265"/>
                  </a:cubicBezTo>
                  <a:cubicBezTo>
                    <a:pt x="1300486" y="2306566"/>
                    <a:pt x="1311587" y="2302398"/>
                    <a:pt x="1321197" y="2296632"/>
                  </a:cubicBezTo>
                  <a:cubicBezTo>
                    <a:pt x="1394167" y="2252850"/>
                    <a:pt x="1284009" y="2294851"/>
                    <a:pt x="1374360" y="2264735"/>
                  </a:cubicBezTo>
                  <a:cubicBezTo>
                    <a:pt x="1384993" y="2257646"/>
                    <a:pt x="1394580" y="2248659"/>
                    <a:pt x="1406258" y="2243469"/>
                  </a:cubicBezTo>
                  <a:cubicBezTo>
                    <a:pt x="1486968" y="2207597"/>
                    <a:pt x="1527629" y="2218366"/>
                    <a:pt x="1629542" y="2211572"/>
                  </a:cubicBezTo>
                  <a:cubicBezTo>
                    <a:pt x="1693956" y="2190099"/>
                    <a:pt x="1680622" y="2189890"/>
                    <a:pt x="1789030" y="2211572"/>
                  </a:cubicBezTo>
                  <a:cubicBezTo>
                    <a:pt x="1801561" y="2214078"/>
                    <a:pt x="1810295" y="2225749"/>
                    <a:pt x="1820928" y="2232837"/>
                  </a:cubicBezTo>
                  <a:cubicBezTo>
                    <a:pt x="1831560" y="2247014"/>
                    <a:pt x="1839370" y="2263835"/>
                    <a:pt x="1852825" y="2275367"/>
                  </a:cubicBezTo>
                  <a:cubicBezTo>
                    <a:pt x="1864859" y="2285682"/>
                    <a:pt x="1884148" y="2285424"/>
                    <a:pt x="1895356" y="2296632"/>
                  </a:cubicBezTo>
                  <a:cubicBezTo>
                    <a:pt x="1906564" y="2307840"/>
                    <a:pt x="1903941" y="2329653"/>
                    <a:pt x="1916621" y="2339163"/>
                  </a:cubicBezTo>
                  <a:cubicBezTo>
                    <a:pt x="1929565" y="2348871"/>
                    <a:pt x="2000858" y="2365538"/>
                    <a:pt x="2022946" y="2371060"/>
                  </a:cubicBezTo>
                  <a:cubicBezTo>
                    <a:pt x="2054844" y="2367516"/>
                    <a:pt x="2088477" y="2371396"/>
                    <a:pt x="2118639" y="2360428"/>
                  </a:cubicBezTo>
                  <a:cubicBezTo>
                    <a:pt x="2141225" y="2352215"/>
                    <a:pt x="2144563" y="2299939"/>
                    <a:pt x="2150537" y="2286000"/>
                  </a:cubicBezTo>
                  <a:cubicBezTo>
                    <a:pt x="2155571" y="2274254"/>
                    <a:pt x="2164714" y="2264735"/>
                    <a:pt x="2171802" y="2254102"/>
                  </a:cubicBezTo>
                  <a:cubicBezTo>
                    <a:pt x="2175346" y="2236381"/>
                    <a:pt x="2179687" y="2218801"/>
                    <a:pt x="2182435" y="2200939"/>
                  </a:cubicBezTo>
                  <a:cubicBezTo>
                    <a:pt x="2186780" y="2172697"/>
                    <a:pt x="2187956" y="2143992"/>
                    <a:pt x="2193067" y="2115879"/>
                  </a:cubicBezTo>
                  <a:cubicBezTo>
                    <a:pt x="2195072" y="2104852"/>
                    <a:pt x="2200621" y="2094758"/>
                    <a:pt x="2203700" y="2083981"/>
                  </a:cubicBezTo>
                  <a:cubicBezTo>
                    <a:pt x="2235839" y="1971494"/>
                    <a:pt x="2185060" y="2129267"/>
                    <a:pt x="2235597" y="1977656"/>
                  </a:cubicBezTo>
                  <a:lnTo>
                    <a:pt x="2246230" y="1945758"/>
                  </a:lnTo>
                  <a:cubicBezTo>
                    <a:pt x="2249774" y="1935125"/>
                    <a:pt x="2247538" y="1920077"/>
                    <a:pt x="2256863" y="1913860"/>
                  </a:cubicBezTo>
                  <a:lnTo>
                    <a:pt x="2320658" y="1871330"/>
                  </a:lnTo>
                  <a:cubicBezTo>
                    <a:pt x="2327746" y="1860697"/>
                    <a:pt x="2331087" y="1846205"/>
                    <a:pt x="2341923" y="1839432"/>
                  </a:cubicBezTo>
                  <a:cubicBezTo>
                    <a:pt x="2367317" y="1823561"/>
                    <a:pt x="2428521" y="1813607"/>
                    <a:pt x="2458881" y="1807535"/>
                  </a:cubicBezTo>
                  <a:cubicBezTo>
                    <a:pt x="2462425" y="1796902"/>
                    <a:pt x="2464502" y="1785662"/>
                    <a:pt x="2469514" y="1775637"/>
                  </a:cubicBezTo>
                  <a:cubicBezTo>
                    <a:pt x="2475229" y="1764207"/>
                    <a:pt x="2486738" y="1755862"/>
                    <a:pt x="2490779" y="1743739"/>
                  </a:cubicBezTo>
                  <a:cubicBezTo>
                    <a:pt x="2499630" y="1717184"/>
                    <a:pt x="2496477" y="1675288"/>
                    <a:pt x="2512044" y="1648046"/>
                  </a:cubicBezTo>
                  <a:cubicBezTo>
                    <a:pt x="2520836" y="1632660"/>
                    <a:pt x="2533642" y="1619936"/>
                    <a:pt x="2543942" y="1605516"/>
                  </a:cubicBezTo>
                  <a:cubicBezTo>
                    <a:pt x="2551370" y="1595117"/>
                    <a:pt x="2558119" y="1584251"/>
                    <a:pt x="2565207" y="1573618"/>
                  </a:cubicBezTo>
                  <a:cubicBezTo>
                    <a:pt x="2568751" y="1562986"/>
                    <a:pt x="2570827" y="1551745"/>
                    <a:pt x="2575839" y="1541721"/>
                  </a:cubicBezTo>
                  <a:cubicBezTo>
                    <a:pt x="2617064" y="1459270"/>
                    <a:pt x="2581009" y="1558105"/>
                    <a:pt x="2607737" y="1477925"/>
                  </a:cubicBezTo>
                  <a:cubicBezTo>
                    <a:pt x="2611281" y="1360967"/>
                    <a:pt x="2609395" y="1243718"/>
                    <a:pt x="2618369" y="1127051"/>
                  </a:cubicBezTo>
                  <a:cubicBezTo>
                    <a:pt x="2620088" y="1104702"/>
                    <a:pt x="2639635" y="1063256"/>
                    <a:pt x="2639635" y="1063256"/>
                  </a:cubicBezTo>
                  <a:cubicBezTo>
                    <a:pt x="2643179" y="1038447"/>
                    <a:pt x="2645352" y="1013403"/>
                    <a:pt x="2650267" y="988828"/>
                  </a:cubicBezTo>
                  <a:cubicBezTo>
                    <a:pt x="2652465" y="977838"/>
                    <a:pt x="2660900" y="968138"/>
                    <a:pt x="2660900" y="956930"/>
                  </a:cubicBezTo>
                  <a:cubicBezTo>
                    <a:pt x="2660900" y="932954"/>
                    <a:pt x="2624377" y="883884"/>
                    <a:pt x="2618369" y="871869"/>
                  </a:cubicBezTo>
                  <a:cubicBezTo>
                    <a:pt x="2601074" y="837278"/>
                    <a:pt x="2616944" y="838546"/>
                    <a:pt x="2586472" y="808074"/>
                  </a:cubicBezTo>
                  <a:cubicBezTo>
                    <a:pt x="2577436" y="799038"/>
                    <a:pt x="2565207" y="793897"/>
                    <a:pt x="2554574" y="786809"/>
                  </a:cubicBezTo>
                  <a:cubicBezTo>
                    <a:pt x="2537617" y="761373"/>
                    <a:pt x="2527462" y="741621"/>
                    <a:pt x="2501411" y="723014"/>
                  </a:cubicBezTo>
                  <a:cubicBezTo>
                    <a:pt x="2488513" y="713801"/>
                    <a:pt x="2473058" y="708837"/>
                    <a:pt x="2458881" y="701749"/>
                  </a:cubicBezTo>
                  <a:cubicBezTo>
                    <a:pt x="2451793" y="694660"/>
                    <a:pt x="2445444" y="686745"/>
                    <a:pt x="2437616" y="680483"/>
                  </a:cubicBezTo>
                  <a:cubicBezTo>
                    <a:pt x="2390358" y="642676"/>
                    <a:pt x="2389929" y="657464"/>
                    <a:pt x="2310025" y="648586"/>
                  </a:cubicBezTo>
                  <a:lnTo>
                    <a:pt x="2246230" y="627321"/>
                  </a:lnTo>
                  <a:cubicBezTo>
                    <a:pt x="2235597" y="623777"/>
                    <a:pt x="2223657" y="622905"/>
                    <a:pt x="2214332" y="616688"/>
                  </a:cubicBezTo>
                  <a:lnTo>
                    <a:pt x="2150537" y="574158"/>
                  </a:lnTo>
                  <a:cubicBezTo>
                    <a:pt x="2139904" y="567070"/>
                    <a:pt x="2127675" y="561929"/>
                    <a:pt x="2118639" y="552893"/>
                  </a:cubicBezTo>
                  <a:cubicBezTo>
                    <a:pt x="2100918" y="535172"/>
                    <a:pt x="2079377" y="520582"/>
                    <a:pt x="2065476" y="499730"/>
                  </a:cubicBezTo>
                  <a:cubicBezTo>
                    <a:pt x="2058388" y="489097"/>
                    <a:pt x="2053247" y="476868"/>
                    <a:pt x="2044211" y="467832"/>
                  </a:cubicBezTo>
                  <a:cubicBezTo>
                    <a:pt x="2035175" y="458796"/>
                    <a:pt x="2022131" y="454748"/>
                    <a:pt x="2012314" y="446567"/>
                  </a:cubicBezTo>
                  <a:cubicBezTo>
                    <a:pt x="1930452" y="378348"/>
                    <a:pt x="2027709" y="446197"/>
                    <a:pt x="1948518" y="393404"/>
                  </a:cubicBezTo>
                  <a:cubicBezTo>
                    <a:pt x="1944974" y="382772"/>
                    <a:pt x="1942301" y="371808"/>
                    <a:pt x="1937886" y="361507"/>
                  </a:cubicBezTo>
                  <a:cubicBezTo>
                    <a:pt x="1931642" y="346938"/>
                    <a:pt x="1922186" y="333817"/>
                    <a:pt x="1916621" y="318976"/>
                  </a:cubicBezTo>
                  <a:cubicBezTo>
                    <a:pt x="1911490" y="305293"/>
                    <a:pt x="1914094" y="288605"/>
                    <a:pt x="1905988" y="276446"/>
                  </a:cubicBezTo>
                  <a:cubicBezTo>
                    <a:pt x="1898899" y="265813"/>
                    <a:pt x="1884723" y="262269"/>
                    <a:pt x="1874090" y="255181"/>
                  </a:cubicBezTo>
                  <a:cubicBezTo>
                    <a:pt x="1813840" y="164805"/>
                    <a:pt x="1913074" y="304797"/>
                    <a:pt x="1789030" y="180753"/>
                  </a:cubicBezTo>
                  <a:cubicBezTo>
                    <a:pt x="1726831" y="118554"/>
                    <a:pt x="1756719" y="141491"/>
                    <a:pt x="1703969" y="106325"/>
                  </a:cubicBezTo>
                  <a:cubicBezTo>
                    <a:pt x="1656410" y="34988"/>
                    <a:pt x="1712435" y="104881"/>
                    <a:pt x="1650807" y="63795"/>
                  </a:cubicBezTo>
                  <a:cubicBezTo>
                    <a:pt x="1638296" y="55454"/>
                    <a:pt x="1630461" y="41523"/>
                    <a:pt x="1618909" y="31897"/>
                  </a:cubicBezTo>
                  <a:cubicBezTo>
                    <a:pt x="1591427" y="8996"/>
                    <a:pt x="1587082" y="10656"/>
                    <a:pt x="1555114" y="0"/>
                  </a:cubicBezTo>
                  <a:cubicBezTo>
                    <a:pt x="1530305" y="3544"/>
                    <a:pt x="1505343" y="6149"/>
                    <a:pt x="1480686" y="10632"/>
                  </a:cubicBezTo>
                  <a:cubicBezTo>
                    <a:pt x="1418833" y="21878"/>
                    <a:pt x="1448303" y="24043"/>
                    <a:pt x="1374360" y="42530"/>
                  </a:cubicBezTo>
                  <a:lnTo>
                    <a:pt x="1331830" y="53163"/>
                  </a:lnTo>
                  <a:cubicBezTo>
                    <a:pt x="1322695" y="66866"/>
                    <a:pt x="1291764" y="134562"/>
                    <a:pt x="1257402" y="74428"/>
                  </a:cubicBezTo>
                  <a:cubicBezTo>
                    <a:pt x="1246706" y="55710"/>
                    <a:pt x="1264491" y="31897"/>
                    <a:pt x="1268035" y="10632"/>
                  </a:cubicBezTo>
                  <a:cubicBezTo>
                    <a:pt x="1347569" y="21995"/>
                    <a:pt x="1332408" y="962"/>
                    <a:pt x="1363728" y="53163"/>
                  </a:cubicBezTo>
                  <a:cubicBezTo>
                    <a:pt x="1367805" y="59959"/>
                    <a:pt x="1370816" y="67340"/>
                    <a:pt x="1374360" y="74428"/>
                  </a:cubicBezTo>
                  <a:lnTo>
                    <a:pt x="1310565" y="3189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392326" y="2507456"/>
              <a:ext cx="288961" cy="1206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724017" y="1760538"/>
            <a:ext cx="4211637" cy="64293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24017" y="5276850"/>
            <a:ext cx="4211637" cy="114299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24017" y="2374900"/>
            <a:ext cx="703262" cy="29479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11754" y="2208213"/>
            <a:ext cx="723900" cy="3302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27279" y="2406650"/>
            <a:ext cx="2784475" cy="28702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>
            <a:off x="2091138" y="3239626"/>
            <a:ext cx="1422758" cy="1204247"/>
          </a:xfrm>
          <a:custGeom>
            <a:avLst/>
            <a:gdLst>
              <a:gd name="connsiteX0" fmla="*/ 768619 w 1422758"/>
              <a:gd name="connsiteY0" fmla="*/ 64603 h 1204247"/>
              <a:gd name="connsiteX1" fmla="*/ 768619 w 1422758"/>
              <a:gd name="connsiteY1" fmla="*/ 64603 h 1204247"/>
              <a:gd name="connsiteX2" fmla="*/ 672926 w 1422758"/>
              <a:gd name="connsiteY2" fmla="*/ 807 h 1204247"/>
              <a:gd name="connsiteX3" fmla="*/ 555968 w 1422758"/>
              <a:gd name="connsiteY3" fmla="*/ 22073 h 1204247"/>
              <a:gd name="connsiteX4" fmla="*/ 524070 w 1422758"/>
              <a:gd name="connsiteY4" fmla="*/ 43338 h 1204247"/>
              <a:gd name="connsiteX5" fmla="*/ 470907 w 1422758"/>
              <a:gd name="connsiteY5" fmla="*/ 139031 h 1204247"/>
              <a:gd name="connsiteX6" fmla="*/ 460275 w 1422758"/>
              <a:gd name="connsiteY6" fmla="*/ 309152 h 1204247"/>
              <a:gd name="connsiteX7" fmla="*/ 428377 w 1422758"/>
              <a:gd name="connsiteY7" fmla="*/ 319784 h 1204247"/>
              <a:gd name="connsiteX8" fmla="*/ 396479 w 1422758"/>
              <a:gd name="connsiteY8" fmla="*/ 341049 h 1204247"/>
              <a:gd name="connsiteX9" fmla="*/ 332684 w 1422758"/>
              <a:gd name="connsiteY9" fmla="*/ 394212 h 1204247"/>
              <a:gd name="connsiteX10" fmla="*/ 268889 w 1422758"/>
              <a:gd name="connsiteY10" fmla="*/ 415477 h 1204247"/>
              <a:gd name="connsiteX11" fmla="*/ 236991 w 1422758"/>
              <a:gd name="connsiteY11" fmla="*/ 447375 h 1204247"/>
              <a:gd name="connsiteX12" fmla="*/ 205093 w 1422758"/>
              <a:gd name="connsiteY12" fmla="*/ 458007 h 1204247"/>
              <a:gd name="connsiteX13" fmla="*/ 173196 w 1422758"/>
              <a:gd name="connsiteY13" fmla="*/ 479273 h 1204247"/>
              <a:gd name="connsiteX14" fmla="*/ 130666 w 1422758"/>
              <a:gd name="connsiteY14" fmla="*/ 489905 h 1204247"/>
              <a:gd name="connsiteX15" fmla="*/ 98768 w 1422758"/>
              <a:gd name="connsiteY15" fmla="*/ 500538 h 1204247"/>
              <a:gd name="connsiteX16" fmla="*/ 98768 w 1422758"/>
              <a:gd name="connsiteY16" fmla="*/ 649393 h 1204247"/>
              <a:gd name="connsiteX17" fmla="*/ 151931 w 1422758"/>
              <a:gd name="connsiteY17" fmla="*/ 691924 h 1204247"/>
              <a:gd name="connsiteX18" fmla="*/ 151931 w 1422758"/>
              <a:gd name="connsiteY18" fmla="*/ 925840 h 1204247"/>
              <a:gd name="connsiteX19" fmla="*/ 120033 w 1422758"/>
              <a:gd name="connsiteY19" fmla="*/ 947105 h 1204247"/>
              <a:gd name="connsiteX20" fmla="*/ 77503 w 1422758"/>
              <a:gd name="connsiteY20" fmla="*/ 979003 h 1204247"/>
              <a:gd name="connsiteX21" fmla="*/ 24340 w 1422758"/>
              <a:gd name="connsiteY21" fmla="*/ 1021533 h 1204247"/>
              <a:gd name="connsiteX22" fmla="*/ 3075 w 1422758"/>
              <a:gd name="connsiteY22" fmla="*/ 1053431 h 1204247"/>
              <a:gd name="connsiteX23" fmla="*/ 215726 w 1422758"/>
              <a:gd name="connsiteY23" fmla="*/ 1202286 h 1204247"/>
              <a:gd name="connsiteX24" fmla="*/ 407112 w 1422758"/>
              <a:gd name="connsiteY24" fmla="*/ 1191654 h 1204247"/>
              <a:gd name="connsiteX25" fmla="*/ 428377 w 1422758"/>
              <a:gd name="connsiteY25" fmla="*/ 1159756 h 1204247"/>
              <a:gd name="connsiteX26" fmla="*/ 460275 w 1422758"/>
              <a:gd name="connsiteY26" fmla="*/ 1138491 h 1204247"/>
              <a:gd name="connsiteX27" fmla="*/ 481540 w 1422758"/>
              <a:gd name="connsiteY27" fmla="*/ 1106593 h 1204247"/>
              <a:gd name="connsiteX28" fmla="*/ 492172 w 1422758"/>
              <a:gd name="connsiteY28" fmla="*/ 1074696 h 1204247"/>
              <a:gd name="connsiteX29" fmla="*/ 513438 w 1422758"/>
              <a:gd name="connsiteY29" fmla="*/ 1053431 h 1204247"/>
              <a:gd name="connsiteX30" fmla="*/ 587866 w 1422758"/>
              <a:gd name="connsiteY30" fmla="*/ 1064063 h 1204247"/>
              <a:gd name="connsiteX31" fmla="*/ 662293 w 1422758"/>
              <a:gd name="connsiteY31" fmla="*/ 1117226 h 1204247"/>
              <a:gd name="connsiteX32" fmla="*/ 694191 w 1422758"/>
              <a:gd name="connsiteY32" fmla="*/ 1127859 h 1204247"/>
              <a:gd name="connsiteX33" fmla="*/ 704824 w 1422758"/>
              <a:gd name="connsiteY33" fmla="*/ 1159756 h 1204247"/>
              <a:gd name="connsiteX34" fmla="*/ 747354 w 1422758"/>
              <a:gd name="connsiteY34" fmla="*/ 1170389 h 1204247"/>
              <a:gd name="connsiteX35" fmla="*/ 1034433 w 1422758"/>
              <a:gd name="connsiteY35" fmla="*/ 1159756 h 1204247"/>
              <a:gd name="connsiteX36" fmla="*/ 1098228 w 1422758"/>
              <a:gd name="connsiteY36" fmla="*/ 1117226 h 1204247"/>
              <a:gd name="connsiteX37" fmla="*/ 1130126 w 1422758"/>
              <a:gd name="connsiteY37" fmla="*/ 1000268 h 1204247"/>
              <a:gd name="connsiteX38" fmla="*/ 1151391 w 1422758"/>
              <a:gd name="connsiteY38" fmla="*/ 872677 h 1204247"/>
              <a:gd name="connsiteX39" fmla="*/ 1183289 w 1422758"/>
              <a:gd name="connsiteY39" fmla="*/ 819514 h 1204247"/>
              <a:gd name="connsiteX40" fmla="*/ 1215186 w 1422758"/>
              <a:gd name="connsiteY40" fmla="*/ 808882 h 1204247"/>
              <a:gd name="connsiteX41" fmla="*/ 1236452 w 1422758"/>
              <a:gd name="connsiteY41" fmla="*/ 787617 h 1204247"/>
              <a:gd name="connsiteX42" fmla="*/ 1257717 w 1422758"/>
              <a:gd name="connsiteY42" fmla="*/ 755719 h 1204247"/>
              <a:gd name="connsiteX43" fmla="*/ 1321512 w 1422758"/>
              <a:gd name="connsiteY43" fmla="*/ 723821 h 1204247"/>
              <a:gd name="connsiteX44" fmla="*/ 1385307 w 1422758"/>
              <a:gd name="connsiteY44" fmla="*/ 670659 h 1204247"/>
              <a:gd name="connsiteX45" fmla="*/ 1395940 w 1422758"/>
              <a:gd name="connsiteY45" fmla="*/ 628128 h 1204247"/>
              <a:gd name="connsiteX46" fmla="*/ 1417205 w 1422758"/>
              <a:gd name="connsiteY46" fmla="*/ 596231 h 1204247"/>
              <a:gd name="connsiteX47" fmla="*/ 1374675 w 1422758"/>
              <a:gd name="connsiteY47" fmla="*/ 436742 h 1204247"/>
              <a:gd name="connsiteX48" fmla="*/ 1321512 w 1422758"/>
              <a:gd name="connsiteY48" fmla="*/ 383580 h 1204247"/>
              <a:gd name="connsiteX49" fmla="*/ 1151391 w 1422758"/>
              <a:gd name="connsiteY49" fmla="*/ 372947 h 1204247"/>
              <a:gd name="connsiteX50" fmla="*/ 1087596 w 1422758"/>
              <a:gd name="connsiteY50" fmla="*/ 319784 h 1204247"/>
              <a:gd name="connsiteX51" fmla="*/ 1076963 w 1422758"/>
              <a:gd name="connsiteY51" fmla="*/ 287886 h 1204247"/>
              <a:gd name="connsiteX52" fmla="*/ 1045066 w 1422758"/>
              <a:gd name="connsiteY52" fmla="*/ 266621 h 1204247"/>
              <a:gd name="connsiteX53" fmla="*/ 1023800 w 1422758"/>
              <a:gd name="connsiteY53" fmla="*/ 245356 h 1204247"/>
              <a:gd name="connsiteX54" fmla="*/ 1002535 w 1422758"/>
              <a:gd name="connsiteY54" fmla="*/ 181561 h 1204247"/>
              <a:gd name="connsiteX55" fmla="*/ 991903 w 1422758"/>
              <a:gd name="connsiteY55" fmla="*/ 85868 h 1204247"/>
              <a:gd name="connsiteX56" fmla="*/ 928107 w 1422758"/>
              <a:gd name="connsiteY56" fmla="*/ 75235 h 1204247"/>
              <a:gd name="connsiteX57" fmla="*/ 896210 w 1422758"/>
              <a:gd name="connsiteY57" fmla="*/ 64603 h 1204247"/>
              <a:gd name="connsiteX58" fmla="*/ 768619 w 1422758"/>
              <a:gd name="connsiteY58" fmla="*/ 64603 h 120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422758" h="1204247">
                <a:moveTo>
                  <a:pt x="768619" y="64603"/>
                </a:moveTo>
                <a:lnTo>
                  <a:pt x="768619" y="64603"/>
                </a:lnTo>
                <a:cubicBezTo>
                  <a:pt x="736721" y="43338"/>
                  <a:pt x="709705" y="11624"/>
                  <a:pt x="672926" y="807"/>
                </a:cubicBezTo>
                <a:cubicBezTo>
                  <a:pt x="659078" y="-3266"/>
                  <a:pt x="582679" y="8717"/>
                  <a:pt x="555968" y="22073"/>
                </a:cubicBezTo>
                <a:cubicBezTo>
                  <a:pt x="544538" y="27788"/>
                  <a:pt x="534703" y="36250"/>
                  <a:pt x="524070" y="43338"/>
                </a:cubicBezTo>
                <a:cubicBezTo>
                  <a:pt x="475323" y="116458"/>
                  <a:pt x="489622" y="82887"/>
                  <a:pt x="470907" y="139031"/>
                </a:cubicBezTo>
                <a:cubicBezTo>
                  <a:pt x="467363" y="195738"/>
                  <a:pt x="473288" y="253845"/>
                  <a:pt x="460275" y="309152"/>
                </a:cubicBezTo>
                <a:cubicBezTo>
                  <a:pt x="457708" y="320062"/>
                  <a:pt x="438402" y="314772"/>
                  <a:pt x="428377" y="319784"/>
                </a:cubicBezTo>
                <a:cubicBezTo>
                  <a:pt x="416947" y="325499"/>
                  <a:pt x="406296" y="332868"/>
                  <a:pt x="396479" y="341049"/>
                </a:cubicBezTo>
                <a:cubicBezTo>
                  <a:pt x="367860" y="364898"/>
                  <a:pt x="366628" y="379126"/>
                  <a:pt x="332684" y="394212"/>
                </a:cubicBezTo>
                <a:cubicBezTo>
                  <a:pt x="312201" y="403316"/>
                  <a:pt x="268889" y="415477"/>
                  <a:pt x="268889" y="415477"/>
                </a:cubicBezTo>
                <a:cubicBezTo>
                  <a:pt x="258256" y="426110"/>
                  <a:pt x="249502" y="439034"/>
                  <a:pt x="236991" y="447375"/>
                </a:cubicBezTo>
                <a:cubicBezTo>
                  <a:pt x="227666" y="453592"/>
                  <a:pt x="215117" y="452995"/>
                  <a:pt x="205093" y="458007"/>
                </a:cubicBezTo>
                <a:cubicBezTo>
                  <a:pt x="193663" y="463722"/>
                  <a:pt x="184941" y="474239"/>
                  <a:pt x="173196" y="479273"/>
                </a:cubicBezTo>
                <a:cubicBezTo>
                  <a:pt x="159765" y="485029"/>
                  <a:pt x="144717" y="485891"/>
                  <a:pt x="130666" y="489905"/>
                </a:cubicBezTo>
                <a:cubicBezTo>
                  <a:pt x="119889" y="492984"/>
                  <a:pt x="109401" y="496994"/>
                  <a:pt x="98768" y="500538"/>
                </a:cubicBezTo>
                <a:cubicBezTo>
                  <a:pt x="78786" y="560479"/>
                  <a:pt x="76532" y="553037"/>
                  <a:pt x="98768" y="649393"/>
                </a:cubicBezTo>
                <a:cubicBezTo>
                  <a:pt x="101523" y="661332"/>
                  <a:pt x="146805" y="688507"/>
                  <a:pt x="151931" y="691924"/>
                </a:cubicBezTo>
                <a:cubicBezTo>
                  <a:pt x="180778" y="778468"/>
                  <a:pt x="181855" y="768739"/>
                  <a:pt x="151931" y="925840"/>
                </a:cubicBezTo>
                <a:cubicBezTo>
                  <a:pt x="149540" y="938393"/>
                  <a:pt x="130432" y="939677"/>
                  <a:pt x="120033" y="947105"/>
                </a:cubicBezTo>
                <a:cubicBezTo>
                  <a:pt x="105613" y="957405"/>
                  <a:pt x="90034" y="966472"/>
                  <a:pt x="77503" y="979003"/>
                </a:cubicBezTo>
                <a:cubicBezTo>
                  <a:pt x="29410" y="1027096"/>
                  <a:pt x="86438" y="1000833"/>
                  <a:pt x="24340" y="1021533"/>
                </a:cubicBezTo>
                <a:cubicBezTo>
                  <a:pt x="17252" y="1032166"/>
                  <a:pt x="3872" y="1040677"/>
                  <a:pt x="3075" y="1053431"/>
                </a:cubicBezTo>
                <a:cubicBezTo>
                  <a:pt x="-9673" y="1257386"/>
                  <a:pt x="9224" y="1191418"/>
                  <a:pt x="215726" y="1202286"/>
                </a:cubicBezTo>
                <a:cubicBezTo>
                  <a:pt x="279521" y="1198742"/>
                  <a:pt x="344459" y="1204185"/>
                  <a:pt x="407112" y="1191654"/>
                </a:cubicBezTo>
                <a:cubicBezTo>
                  <a:pt x="419643" y="1189148"/>
                  <a:pt x="419341" y="1168792"/>
                  <a:pt x="428377" y="1159756"/>
                </a:cubicBezTo>
                <a:cubicBezTo>
                  <a:pt x="437413" y="1150720"/>
                  <a:pt x="449642" y="1145579"/>
                  <a:pt x="460275" y="1138491"/>
                </a:cubicBezTo>
                <a:cubicBezTo>
                  <a:pt x="467363" y="1127858"/>
                  <a:pt x="475825" y="1118023"/>
                  <a:pt x="481540" y="1106593"/>
                </a:cubicBezTo>
                <a:cubicBezTo>
                  <a:pt x="486552" y="1096569"/>
                  <a:pt x="486406" y="1084306"/>
                  <a:pt x="492172" y="1074696"/>
                </a:cubicBezTo>
                <a:cubicBezTo>
                  <a:pt x="497330" y="1066100"/>
                  <a:pt x="506349" y="1060519"/>
                  <a:pt x="513438" y="1053431"/>
                </a:cubicBezTo>
                <a:cubicBezTo>
                  <a:pt x="538247" y="1056975"/>
                  <a:pt x="563688" y="1057469"/>
                  <a:pt x="587866" y="1064063"/>
                </a:cubicBezTo>
                <a:cubicBezTo>
                  <a:pt x="649996" y="1081007"/>
                  <a:pt x="613353" y="1084599"/>
                  <a:pt x="662293" y="1117226"/>
                </a:cubicBezTo>
                <a:cubicBezTo>
                  <a:pt x="671618" y="1123443"/>
                  <a:pt x="683558" y="1124315"/>
                  <a:pt x="694191" y="1127859"/>
                </a:cubicBezTo>
                <a:cubicBezTo>
                  <a:pt x="697735" y="1138491"/>
                  <a:pt x="696072" y="1152755"/>
                  <a:pt x="704824" y="1159756"/>
                </a:cubicBezTo>
                <a:cubicBezTo>
                  <a:pt x="716235" y="1168885"/>
                  <a:pt x="732741" y="1170389"/>
                  <a:pt x="747354" y="1170389"/>
                </a:cubicBezTo>
                <a:cubicBezTo>
                  <a:pt x="843113" y="1170389"/>
                  <a:pt x="938740" y="1163300"/>
                  <a:pt x="1034433" y="1159756"/>
                </a:cubicBezTo>
                <a:cubicBezTo>
                  <a:pt x="1055698" y="1145579"/>
                  <a:pt x="1092029" y="1142020"/>
                  <a:pt x="1098228" y="1117226"/>
                </a:cubicBezTo>
                <a:cubicBezTo>
                  <a:pt x="1122211" y="1021293"/>
                  <a:pt x="1110251" y="1059892"/>
                  <a:pt x="1130126" y="1000268"/>
                </a:cubicBezTo>
                <a:cubicBezTo>
                  <a:pt x="1138754" y="931246"/>
                  <a:pt x="1135781" y="927311"/>
                  <a:pt x="1151391" y="872677"/>
                </a:cubicBezTo>
                <a:cubicBezTo>
                  <a:pt x="1158312" y="848454"/>
                  <a:pt x="1160255" y="833335"/>
                  <a:pt x="1183289" y="819514"/>
                </a:cubicBezTo>
                <a:cubicBezTo>
                  <a:pt x="1192899" y="813748"/>
                  <a:pt x="1204554" y="812426"/>
                  <a:pt x="1215186" y="808882"/>
                </a:cubicBezTo>
                <a:cubicBezTo>
                  <a:pt x="1222275" y="801794"/>
                  <a:pt x="1230190" y="795445"/>
                  <a:pt x="1236452" y="787617"/>
                </a:cubicBezTo>
                <a:cubicBezTo>
                  <a:pt x="1244435" y="777638"/>
                  <a:pt x="1248681" y="764755"/>
                  <a:pt x="1257717" y="755719"/>
                </a:cubicBezTo>
                <a:cubicBezTo>
                  <a:pt x="1288186" y="725249"/>
                  <a:pt x="1286923" y="741116"/>
                  <a:pt x="1321512" y="723821"/>
                </a:cubicBezTo>
                <a:cubicBezTo>
                  <a:pt x="1351119" y="709018"/>
                  <a:pt x="1361791" y="694175"/>
                  <a:pt x="1385307" y="670659"/>
                </a:cubicBezTo>
                <a:cubicBezTo>
                  <a:pt x="1388851" y="656482"/>
                  <a:pt x="1390183" y="641560"/>
                  <a:pt x="1395940" y="628128"/>
                </a:cubicBezTo>
                <a:cubicBezTo>
                  <a:pt x="1400974" y="616383"/>
                  <a:pt x="1416355" y="608981"/>
                  <a:pt x="1417205" y="596231"/>
                </a:cubicBezTo>
                <a:cubicBezTo>
                  <a:pt x="1427300" y="444795"/>
                  <a:pt x="1429006" y="501940"/>
                  <a:pt x="1374675" y="436742"/>
                </a:cubicBezTo>
                <a:cubicBezTo>
                  <a:pt x="1358923" y="417839"/>
                  <a:pt x="1351441" y="388306"/>
                  <a:pt x="1321512" y="383580"/>
                </a:cubicBezTo>
                <a:cubicBezTo>
                  <a:pt x="1265390" y="374719"/>
                  <a:pt x="1208098" y="376491"/>
                  <a:pt x="1151391" y="372947"/>
                </a:cubicBezTo>
                <a:cubicBezTo>
                  <a:pt x="1127852" y="357255"/>
                  <a:pt x="1103971" y="344346"/>
                  <a:pt x="1087596" y="319784"/>
                </a:cubicBezTo>
                <a:cubicBezTo>
                  <a:pt x="1081379" y="310458"/>
                  <a:pt x="1083964" y="296638"/>
                  <a:pt x="1076963" y="287886"/>
                </a:cubicBezTo>
                <a:cubicBezTo>
                  <a:pt x="1068980" y="277908"/>
                  <a:pt x="1055044" y="274604"/>
                  <a:pt x="1045066" y="266621"/>
                </a:cubicBezTo>
                <a:cubicBezTo>
                  <a:pt x="1037238" y="260359"/>
                  <a:pt x="1030889" y="252444"/>
                  <a:pt x="1023800" y="245356"/>
                </a:cubicBezTo>
                <a:cubicBezTo>
                  <a:pt x="1016712" y="224091"/>
                  <a:pt x="1005010" y="203839"/>
                  <a:pt x="1002535" y="181561"/>
                </a:cubicBezTo>
                <a:cubicBezTo>
                  <a:pt x="998991" y="149663"/>
                  <a:pt x="1010308" y="112160"/>
                  <a:pt x="991903" y="85868"/>
                </a:cubicBezTo>
                <a:cubicBezTo>
                  <a:pt x="979540" y="68206"/>
                  <a:pt x="949152" y="79912"/>
                  <a:pt x="928107" y="75235"/>
                </a:cubicBezTo>
                <a:cubicBezTo>
                  <a:pt x="917166" y="72804"/>
                  <a:pt x="906842" y="68147"/>
                  <a:pt x="896210" y="64603"/>
                </a:cubicBezTo>
                <a:cubicBezTo>
                  <a:pt x="765087" y="75529"/>
                  <a:pt x="789884" y="64603"/>
                  <a:pt x="768619" y="64603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622541" y="2627313"/>
            <a:ext cx="2414587" cy="24638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13017" y="2611438"/>
            <a:ext cx="2414587" cy="247491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94616" y="2164953"/>
            <a:ext cx="850513" cy="33535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23153" y="5714999"/>
            <a:ext cx="180975" cy="18097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23408" y="6053135"/>
            <a:ext cx="180975" cy="18097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18416" y="5620820"/>
            <a:ext cx="860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8416" y="595895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Subclinical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14" grpId="0" animBg="1"/>
      <p:bldP spid="22" grpId="0" animBg="1"/>
      <p:bldP spid="15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98" b="17221"/>
          <a:stretch/>
        </p:blipFill>
        <p:spPr>
          <a:xfrm>
            <a:off x="26418" y="2214281"/>
            <a:ext cx="9104097" cy="228329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2" y="441356"/>
            <a:ext cx="8729329" cy="1705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872" y="167668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Blue (A-B)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2291" y="167668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Green (B-C)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4404" y="1446682"/>
            <a:ext cx="0" cy="25126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673753" y="1420282"/>
            <a:ext cx="0" cy="25126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31" b="18738"/>
          <a:stretch/>
        </p:blipFill>
        <p:spPr>
          <a:xfrm>
            <a:off x="10048" y="4497576"/>
            <a:ext cx="9098487" cy="233023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434" y="4553738"/>
            <a:ext cx="9104652" cy="2287710"/>
          </a:xfrm>
          <a:prstGeom prst="rect">
            <a:avLst/>
          </a:prstGeom>
          <a:noFill/>
          <a:ln w="38100">
            <a:solidFill>
              <a:srgbClr val="98C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773" y="2231878"/>
            <a:ext cx="9104652" cy="228771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71792" y="421260"/>
            <a:ext cx="292407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86297" y="421260"/>
            <a:ext cx="5307552" cy="0"/>
          </a:xfrm>
          <a:prstGeom prst="line">
            <a:avLst/>
          </a:prstGeom>
          <a:ln w="57150">
            <a:solidFill>
              <a:srgbClr val="98C7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51726" y="976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96444" y="-7854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8C723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129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33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1332" r="8893" b="758"/>
          <a:stretch/>
        </p:blipFill>
        <p:spPr>
          <a:xfrm>
            <a:off x="1051118" y="1370123"/>
            <a:ext cx="4161056" cy="5277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48965"/>
            <a:ext cx="8128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Two-Bladed Square Excision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5559" y="1371780"/>
            <a:ext cx="2855101" cy="2691426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76004" y="1933856"/>
            <a:ext cx="67871" cy="166699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5853351" y="1841063"/>
            <a:ext cx="305998" cy="332027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8222" y="2575026"/>
            <a:ext cx="433424" cy="4644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70462" y="4538800"/>
            <a:ext cx="350292" cy="4157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402319" y="3521769"/>
            <a:ext cx="444621" cy="4749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83034" y="5593312"/>
            <a:ext cx="451525" cy="4976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r="-255" b="4378"/>
          <a:stretch/>
        </p:blipFill>
        <p:spPr>
          <a:xfrm>
            <a:off x="5381460" y="4193797"/>
            <a:ext cx="2855101" cy="245374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7449963" y="3270090"/>
            <a:ext cx="305998" cy="332027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436887" y="1841062"/>
            <a:ext cx="305998" cy="332027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39708" y="24853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54025" y="146155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60599" y="248536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5871" y="349854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6" name="Freeform 15"/>
          <p:cNvSpPr/>
          <p:nvPr/>
        </p:nvSpPr>
        <p:spPr>
          <a:xfrm>
            <a:off x="5489499" y="3427733"/>
            <a:ext cx="510511" cy="191386"/>
          </a:xfrm>
          <a:custGeom>
            <a:avLst/>
            <a:gdLst>
              <a:gd name="connsiteX0" fmla="*/ 0 w 510511"/>
              <a:gd name="connsiteY0" fmla="*/ 191386 h 191386"/>
              <a:gd name="connsiteX1" fmla="*/ 95693 w 510511"/>
              <a:gd name="connsiteY1" fmla="*/ 159488 h 191386"/>
              <a:gd name="connsiteX2" fmla="*/ 170121 w 510511"/>
              <a:gd name="connsiteY2" fmla="*/ 148856 h 191386"/>
              <a:gd name="connsiteX3" fmla="*/ 202018 w 510511"/>
              <a:gd name="connsiteY3" fmla="*/ 127591 h 191386"/>
              <a:gd name="connsiteX4" fmla="*/ 414669 w 510511"/>
              <a:gd name="connsiteY4" fmla="*/ 116958 h 191386"/>
              <a:gd name="connsiteX5" fmla="*/ 478465 w 510511"/>
              <a:gd name="connsiteY5" fmla="*/ 85060 h 191386"/>
              <a:gd name="connsiteX6" fmla="*/ 499730 w 510511"/>
              <a:gd name="connsiteY6" fmla="*/ 53163 h 191386"/>
              <a:gd name="connsiteX7" fmla="*/ 510362 w 510511"/>
              <a:gd name="connsiteY7" fmla="*/ 0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0511" h="191386">
                <a:moveTo>
                  <a:pt x="0" y="191386"/>
                </a:moveTo>
                <a:cubicBezTo>
                  <a:pt x="31898" y="180753"/>
                  <a:pt x="63074" y="167643"/>
                  <a:pt x="95693" y="159488"/>
                </a:cubicBezTo>
                <a:cubicBezTo>
                  <a:pt x="120006" y="153410"/>
                  <a:pt x="146117" y="156057"/>
                  <a:pt x="170121" y="148856"/>
                </a:cubicBezTo>
                <a:cubicBezTo>
                  <a:pt x="182361" y="145184"/>
                  <a:pt x="189347" y="129244"/>
                  <a:pt x="202018" y="127591"/>
                </a:cubicBezTo>
                <a:cubicBezTo>
                  <a:pt x="272394" y="118411"/>
                  <a:pt x="343785" y="120502"/>
                  <a:pt x="414669" y="116958"/>
                </a:cubicBezTo>
                <a:cubicBezTo>
                  <a:pt x="440612" y="108310"/>
                  <a:pt x="457854" y="105671"/>
                  <a:pt x="478465" y="85060"/>
                </a:cubicBezTo>
                <a:cubicBezTo>
                  <a:pt x="487501" y="76024"/>
                  <a:pt x="492642" y="63795"/>
                  <a:pt x="499730" y="53163"/>
                </a:cubicBezTo>
                <a:cubicBezTo>
                  <a:pt x="512603" y="14540"/>
                  <a:pt x="510362" y="32473"/>
                  <a:pt x="510362" y="0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500131" y="3459631"/>
            <a:ext cx="435935" cy="394180"/>
          </a:xfrm>
          <a:custGeom>
            <a:avLst/>
            <a:gdLst>
              <a:gd name="connsiteX0" fmla="*/ 435935 w 435935"/>
              <a:gd name="connsiteY0" fmla="*/ 0 h 394180"/>
              <a:gd name="connsiteX1" fmla="*/ 414670 w 435935"/>
              <a:gd name="connsiteY1" fmla="*/ 53162 h 394180"/>
              <a:gd name="connsiteX2" fmla="*/ 404037 w 435935"/>
              <a:gd name="connsiteY2" fmla="*/ 95693 h 394180"/>
              <a:gd name="connsiteX3" fmla="*/ 372140 w 435935"/>
              <a:gd name="connsiteY3" fmla="*/ 116958 h 394180"/>
              <a:gd name="connsiteX4" fmla="*/ 308344 w 435935"/>
              <a:gd name="connsiteY4" fmla="*/ 159488 h 394180"/>
              <a:gd name="connsiteX5" fmla="*/ 233916 w 435935"/>
              <a:gd name="connsiteY5" fmla="*/ 244548 h 394180"/>
              <a:gd name="connsiteX6" fmla="*/ 170121 w 435935"/>
              <a:gd name="connsiteY6" fmla="*/ 287079 h 394180"/>
              <a:gd name="connsiteX7" fmla="*/ 138223 w 435935"/>
              <a:gd name="connsiteY7" fmla="*/ 308344 h 394180"/>
              <a:gd name="connsiteX8" fmla="*/ 85061 w 435935"/>
              <a:gd name="connsiteY8" fmla="*/ 361507 h 394180"/>
              <a:gd name="connsiteX9" fmla="*/ 31898 w 435935"/>
              <a:gd name="connsiteY9" fmla="*/ 393404 h 394180"/>
              <a:gd name="connsiteX10" fmla="*/ 0 w 435935"/>
              <a:gd name="connsiteY10" fmla="*/ 393404 h 39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5935" h="394180">
                <a:moveTo>
                  <a:pt x="435935" y="0"/>
                </a:moveTo>
                <a:cubicBezTo>
                  <a:pt x="428847" y="17721"/>
                  <a:pt x="420706" y="35056"/>
                  <a:pt x="414670" y="53162"/>
                </a:cubicBezTo>
                <a:cubicBezTo>
                  <a:pt x="410049" y="67025"/>
                  <a:pt x="412143" y="83534"/>
                  <a:pt x="404037" y="95693"/>
                </a:cubicBezTo>
                <a:cubicBezTo>
                  <a:pt x="396949" y="106325"/>
                  <a:pt x="381957" y="108777"/>
                  <a:pt x="372140" y="116958"/>
                </a:cubicBezTo>
                <a:cubicBezTo>
                  <a:pt x="319044" y="161205"/>
                  <a:pt x="364400" y="140802"/>
                  <a:pt x="308344" y="159488"/>
                </a:cubicBezTo>
                <a:cubicBezTo>
                  <a:pt x="285863" y="193211"/>
                  <a:pt x="271238" y="219666"/>
                  <a:pt x="233916" y="244548"/>
                </a:cubicBezTo>
                <a:lnTo>
                  <a:pt x="170121" y="287079"/>
                </a:lnTo>
                <a:cubicBezTo>
                  <a:pt x="159488" y="294167"/>
                  <a:pt x="147259" y="299308"/>
                  <a:pt x="138223" y="308344"/>
                </a:cubicBezTo>
                <a:lnTo>
                  <a:pt x="85061" y="361507"/>
                </a:lnTo>
                <a:cubicBezTo>
                  <a:pt x="63279" y="383289"/>
                  <a:pt x="65022" y="387884"/>
                  <a:pt x="31898" y="393404"/>
                </a:cubicBezTo>
                <a:cubicBezTo>
                  <a:pt x="21410" y="395152"/>
                  <a:pt x="10633" y="393404"/>
                  <a:pt x="0" y="393404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45577" y="3282984"/>
            <a:ext cx="305998" cy="332027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50824" y="1933856"/>
            <a:ext cx="1699142" cy="1564684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617" name="Rectangle 25616"/>
          <p:cNvSpPr/>
          <p:nvPr/>
        </p:nvSpPr>
        <p:spPr>
          <a:xfrm>
            <a:off x="6093669" y="2072705"/>
            <a:ext cx="1398880" cy="1289576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/>
      <p:bldP spid="12" grpId="0"/>
      <p:bldP spid="13" grpId="0"/>
      <p:bldP spid="14" grpId="0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Two-Bladed Square Excision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71500" y="1624013"/>
            <a:ext cx="3829050" cy="505301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/>
              <a:t>Ink outer corners different colors</a:t>
            </a:r>
          </a:p>
          <a:p>
            <a:pPr eaLnBrk="1" hangingPunct="1">
              <a:defRPr/>
            </a:pPr>
            <a:r>
              <a:rPr lang="en-US" dirty="0"/>
              <a:t>Mark outer edge (true margin) with a red dot</a:t>
            </a:r>
          </a:p>
          <a:p>
            <a:pPr eaLnBrk="1" hangingPunct="1">
              <a:defRPr/>
            </a:pPr>
            <a:r>
              <a:rPr lang="en-US" dirty="0"/>
              <a:t>Cut at junctions</a:t>
            </a:r>
          </a:p>
          <a:p>
            <a:pPr eaLnBrk="1" hangingPunct="1">
              <a:defRPr/>
            </a:pPr>
            <a:r>
              <a:rPr lang="en-US" dirty="0"/>
              <a:t>Outer margin (red dot) faces DOWN in cassette</a:t>
            </a:r>
          </a:p>
          <a:p>
            <a:pPr eaLnBrk="1" hangingPunct="1">
              <a:defRPr/>
            </a:pPr>
            <a:r>
              <a:rPr lang="en-US" dirty="0"/>
              <a:t>One segment per cassette (keep in order): </a:t>
            </a:r>
          </a:p>
          <a:p>
            <a:pPr lvl="1" eaLnBrk="1" hangingPunct="1">
              <a:defRPr/>
            </a:pPr>
            <a:r>
              <a:rPr lang="en-US" dirty="0"/>
              <a:t>A1 = segment A</a:t>
            </a:r>
          </a:p>
          <a:p>
            <a:pPr lvl="1" eaLnBrk="1" hangingPunct="1">
              <a:defRPr/>
            </a:pPr>
            <a:r>
              <a:rPr lang="en-US" dirty="0"/>
              <a:t>A2 = segment B</a:t>
            </a:r>
          </a:p>
          <a:p>
            <a:pPr lvl="1" eaLnBrk="1" hangingPunct="1">
              <a:defRPr/>
            </a:pPr>
            <a:r>
              <a:rPr lang="en-US" dirty="0"/>
              <a:t>A3 = segment C</a:t>
            </a:r>
          </a:p>
          <a:p>
            <a:pPr lvl="1" eaLnBrk="1" hangingPunct="1">
              <a:defRPr/>
            </a:pPr>
            <a:r>
              <a:rPr lang="en-US" dirty="0"/>
              <a:t>A4 = segment D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9950" y="1625600"/>
            <a:ext cx="4060825" cy="422433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5380038" y="2368550"/>
            <a:ext cx="290512" cy="296863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9" name="Oval 25608"/>
          <p:cNvSpPr/>
          <p:nvPr/>
        </p:nvSpPr>
        <p:spPr>
          <a:xfrm>
            <a:off x="7747000" y="2365375"/>
            <a:ext cx="290513" cy="2968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766050" y="4810125"/>
            <a:ext cx="288925" cy="296863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383213" y="4818063"/>
            <a:ext cx="290512" cy="29686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1638" y="2478088"/>
            <a:ext cx="2466975" cy="251936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533019" y="2372518"/>
            <a:ext cx="290512" cy="2968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533019" y="4827587"/>
            <a:ext cx="290512" cy="2968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371306" y="3552675"/>
            <a:ext cx="290512" cy="2968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791451" y="3552675"/>
            <a:ext cx="290512" cy="2968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481638" y="2478088"/>
            <a:ext cx="2466975" cy="2519362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15125" y="2478088"/>
            <a:ext cx="90488" cy="22225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28" name="TextBox 21"/>
          <p:cNvSpPr txBox="1">
            <a:spLocks noChangeArrowheads="1"/>
          </p:cNvSpPr>
          <p:nvPr/>
        </p:nvSpPr>
        <p:spPr bwMode="auto">
          <a:xfrm>
            <a:off x="4946650" y="3470275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729" name="TextBox 22"/>
          <p:cNvSpPr txBox="1">
            <a:spLocks noChangeArrowheads="1"/>
          </p:cNvSpPr>
          <p:nvPr/>
        </p:nvSpPr>
        <p:spPr bwMode="auto">
          <a:xfrm>
            <a:off x="8110538" y="3470275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0730" name="TextBox 23"/>
          <p:cNvSpPr txBox="1">
            <a:spLocks noChangeArrowheads="1"/>
          </p:cNvSpPr>
          <p:nvPr/>
        </p:nvSpPr>
        <p:spPr bwMode="auto">
          <a:xfrm>
            <a:off x="6488113" y="5133975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0731" name="TextBox 26"/>
          <p:cNvSpPr txBox="1">
            <a:spLocks noChangeArrowheads="1"/>
          </p:cNvSpPr>
          <p:nvPr/>
        </p:nvSpPr>
        <p:spPr bwMode="auto">
          <a:xfrm>
            <a:off x="6483350" y="1893888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617" name="Rectangle 25616"/>
          <p:cNvSpPr/>
          <p:nvPr/>
        </p:nvSpPr>
        <p:spPr>
          <a:xfrm>
            <a:off x="5619750" y="2601913"/>
            <a:ext cx="2187575" cy="227012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605" name="Straight Connector 25604"/>
          <p:cNvCxnSpPr/>
          <p:nvPr/>
        </p:nvCxnSpPr>
        <p:spPr>
          <a:xfrm flipH="1" flipV="1">
            <a:off x="5321300" y="2322513"/>
            <a:ext cx="390525" cy="3683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677150" y="2322513"/>
            <a:ext cx="420688" cy="3778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5310188" y="4765675"/>
            <a:ext cx="420687" cy="3778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7715250" y="4757738"/>
            <a:ext cx="390525" cy="3667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41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5609" grpId="0" animBg="1"/>
      <p:bldP spid="46" grpId="0" animBg="1"/>
      <p:bldP spid="45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>
              <a:defRPr/>
            </a:pPr>
            <a:r>
              <a:rPr lang="en-US" dirty="0"/>
              <a:t>Full Square Excision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375" y="1681432"/>
            <a:ext cx="4249882" cy="4802496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Ink corners different colors</a:t>
            </a:r>
          </a:p>
          <a:p>
            <a:pPr>
              <a:defRPr/>
            </a:pPr>
            <a:r>
              <a:rPr lang="en-US" dirty="0"/>
              <a:t>Mark outer margins with red dot</a:t>
            </a:r>
          </a:p>
          <a:p>
            <a:pPr>
              <a:defRPr/>
            </a:pPr>
            <a:r>
              <a:rPr lang="en-US" dirty="0"/>
              <a:t>Shave thin (2 mm) strips off of each side (i.e., create segments A through D) </a:t>
            </a:r>
          </a:p>
          <a:p>
            <a:pPr>
              <a:defRPr/>
            </a:pPr>
            <a:r>
              <a:rPr lang="en-US" dirty="0">
                <a:sym typeface="Wingdings" pitchFamily="2" charset="2"/>
              </a:rPr>
              <a:t>Ink remaining central island in 2 colors (diagonal)</a:t>
            </a:r>
          </a:p>
          <a:p>
            <a:pPr>
              <a:defRPr/>
            </a:pPr>
            <a:r>
              <a:rPr lang="en-US" dirty="0">
                <a:sym typeface="Wingdings" pitchFamily="2" charset="2"/>
              </a:rPr>
              <a:t>Section central island diagonally and place in </a:t>
            </a:r>
            <a:r>
              <a:rPr lang="en-US" u="sng" dirty="0">
                <a:sym typeface="Wingdings" pitchFamily="2" charset="2"/>
              </a:rPr>
              <a:t>TWO</a:t>
            </a:r>
            <a:r>
              <a:rPr lang="en-US" dirty="0">
                <a:sym typeface="Wingdings" pitchFamily="2" charset="2"/>
              </a:rPr>
              <a:t> cassettes sequentially (e.g., from A-B junction to C-D junction)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93780" y="1586800"/>
            <a:ext cx="3890963" cy="476726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577980" y="2248788"/>
            <a:ext cx="290513" cy="295275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84630" y="2245613"/>
            <a:ext cx="290513" cy="29527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984630" y="4722113"/>
            <a:ext cx="290513" cy="295275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73218" y="4717350"/>
            <a:ext cx="290512" cy="2968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90693" y="2367850"/>
            <a:ext cx="2466975" cy="2519363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746379" y="2232913"/>
            <a:ext cx="290513" cy="295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740030" y="4731637"/>
            <a:ext cx="290513" cy="295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555755" y="3397343"/>
            <a:ext cx="290513" cy="295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003680" y="3397343"/>
            <a:ext cx="290513" cy="2952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690693" y="2367850"/>
            <a:ext cx="2466975" cy="2519363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24180" y="2367850"/>
            <a:ext cx="90488" cy="22225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812930" y="2499613"/>
            <a:ext cx="2179638" cy="2281237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19293" y="2972688"/>
            <a:ext cx="801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</a:rPr>
              <a:t>Blue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01955" y="3890263"/>
            <a:ext cx="1041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solidFill>
                  <a:srgbClr val="009900"/>
                </a:solidFill>
              </a:rPr>
              <a:t>Green</a:t>
            </a:r>
          </a:p>
        </p:txBody>
      </p:sp>
      <p:sp>
        <p:nvSpPr>
          <p:cNvPr id="31755" name="TextBox 10"/>
          <p:cNvSpPr txBox="1">
            <a:spLocks noChangeArrowheads="1"/>
          </p:cNvSpPr>
          <p:nvPr/>
        </p:nvSpPr>
        <p:spPr bwMode="auto">
          <a:xfrm>
            <a:off x="5177930" y="3360038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1756" name="TextBox 11"/>
          <p:cNvSpPr txBox="1">
            <a:spLocks noChangeArrowheads="1"/>
          </p:cNvSpPr>
          <p:nvPr/>
        </p:nvSpPr>
        <p:spPr bwMode="auto">
          <a:xfrm>
            <a:off x="8329118" y="3360038"/>
            <a:ext cx="338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1757" name="TextBox 12"/>
          <p:cNvSpPr txBox="1">
            <a:spLocks noChangeArrowheads="1"/>
          </p:cNvSpPr>
          <p:nvPr/>
        </p:nvSpPr>
        <p:spPr bwMode="auto">
          <a:xfrm>
            <a:off x="6716218" y="5004688"/>
            <a:ext cx="35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25618" y="5477763"/>
            <a:ext cx="2592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A-D half inked blue,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B-C half inked green.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68530" y="1586800"/>
            <a:ext cx="1244600" cy="48736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60" name="TextBox 15"/>
          <p:cNvSpPr txBox="1">
            <a:spLocks noChangeArrowheads="1"/>
          </p:cNvSpPr>
          <p:nvPr/>
        </p:nvSpPr>
        <p:spPr bwMode="auto">
          <a:xfrm>
            <a:off x="6720980" y="1855088"/>
            <a:ext cx="338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528768" y="4760213"/>
            <a:ext cx="298450" cy="2571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8013205" y="4760214"/>
            <a:ext cx="293688" cy="26669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013205" y="2234500"/>
            <a:ext cx="293688" cy="255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528768" y="2223388"/>
            <a:ext cx="293687" cy="255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822455" y="2478975"/>
            <a:ext cx="2201863" cy="22812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5812930" y="2678999"/>
            <a:ext cx="2007772" cy="20812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76468" y="2478975"/>
            <a:ext cx="1847850" cy="19240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823563" y="3274461"/>
            <a:ext cx="1456144" cy="14795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823563" y="4373342"/>
            <a:ext cx="374650" cy="3857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617087" y="2463100"/>
            <a:ext cx="407231" cy="3841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94646" y="2491952"/>
            <a:ext cx="829672" cy="8004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88456" y="2491952"/>
            <a:ext cx="1335862" cy="13454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834196" y="3890263"/>
            <a:ext cx="864893" cy="8699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9" grpId="0" animBg="1"/>
      <p:bldP spid="18" grpId="0" animBg="1"/>
      <p:bldP spid="34" grpId="0" animBg="1"/>
      <p:bldP spid="35" grpId="0" animBg="1"/>
      <p:bldP spid="36" grpId="0" animBg="1"/>
      <p:bldP spid="38" grpId="0" animBg="1"/>
      <p:bldP spid="9" grpId="0"/>
      <p:bldP spid="10" grpId="0"/>
      <p:bldP spid="14" grpId="0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“Squares”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26" y="1230951"/>
            <a:ext cx="3235640" cy="2405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26" y="3947356"/>
            <a:ext cx="3235640" cy="2708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" b="4209"/>
          <a:stretch/>
        </p:blipFill>
        <p:spPr>
          <a:xfrm>
            <a:off x="986612" y="3242930"/>
            <a:ext cx="4038600" cy="34130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1500" y="1435395"/>
            <a:ext cx="4393905" cy="4920165"/>
          </a:xfrm>
        </p:spPr>
        <p:txBody>
          <a:bodyPr/>
          <a:lstStyle/>
          <a:p>
            <a:r>
              <a:rPr lang="en-US" dirty="0"/>
              <a:t>Shape of lesion or anatomic site</a:t>
            </a:r>
          </a:p>
          <a:p>
            <a:r>
              <a:rPr lang="en-US" dirty="0"/>
              <a:t>Stage II and beyond</a:t>
            </a:r>
          </a:p>
        </p:txBody>
      </p:sp>
    </p:spTree>
    <p:extLst>
      <p:ext uri="{BB962C8B-B14F-4D97-AF65-F5344CB8AC3E}">
        <p14:creationId xmlns:p14="http://schemas.microsoft.com/office/powerpoint/2010/main" val="876194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999" r="14935" b="1309"/>
          <a:stretch/>
        </p:blipFill>
        <p:spPr bwMode="auto">
          <a:xfrm>
            <a:off x="4791539" y="1322962"/>
            <a:ext cx="4166224" cy="37586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5672" y="5241925"/>
            <a:ext cx="3656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>
                <a:latin typeface="Calibri" pitchFamily="34" charset="0"/>
                <a:cs typeface="Calibri" pitchFamily="34" charset="0"/>
              </a:rPr>
              <a:t>Central Island, Kenya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77576" y="5241925"/>
            <a:ext cx="399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>
                <a:latin typeface="Calibri" pitchFamily="34" charset="0"/>
                <a:cs typeface="Calibri" pitchFamily="34" charset="0"/>
              </a:rPr>
              <a:t>Central Square, Boston</a:t>
            </a:r>
          </a:p>
        </p:txBody>
      </p:sp>
      <p:pic>
        <p:nvPicPr>
          <p:cNvPr id="3277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r="10664"/>
          <a:stretch>
            <a:fillRect/>
          </a:stretch>
        </p:blipFill>
        <p:spPr bwMode="auto">
          <a:xfrm>
            <a:off x="497706" y="1322962"/>
            <a:ext cx="4091947" cy="37586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363" y="1743075"/>
            <a:ext cx="3806825" cy="412591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7637" name="Rectangle 197636"/>
          <p:cNvSpPr/>
          <p:nvPr/>
        </p:nvSpPr>
        <p:spPr>
          <a:xfrm>
            <a:off x="5375275" y="2551113"/>
            <a:ext cx="2466975" cy="252095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Excision of Central Island/Square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784350"/>
            <a:ext cx="3862388" cy="4572000"/>
          </a:xfrm>
        </p:spPr>
        <p:txBody>
          <a:bodyPr/>
          <a:lstStyle/>
          <a:p>
            <a:pPr eaLnBrk="1" hangingPunct="1"/>
            <a:r>
              <a:rPr lang="en-US" altLang="zh-TW"/>
              <a:t>S/p clearance of peripheral margins by two-bladed square excision</a:t>
            </a:r>
          </a:p>
          <a:p>
            <a:pPr eaLnBrk="1" hangingPunct="1"/>
            <a:r>
              <a:rPr lang="en-US" altLang="zh-TW"/>
              <a:t>Usually unoriented</a:t>
            </a:r>
          </a:p>
          <a:p>
            <a:pPr eaLnBrk="1" hangingPunct="1"/>
            <a:r>
              <a:rPr lang="en-US" altLang="zh-TW"/>
              <a:t>Ink one color</a:t>
            </a:r>
          </a:p>
          <a:p>
            <a:pPr eaLnBrk="1" hangingPunct="1"/>
            <a:r>
              <a:rPr lang="en-US" altLang="zh-TW"/>
              <a:t>Section diagonally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375275" y="2551113"/>
            <a:ext cx="2466975" cy="252095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324725" y="2422525"/>
            <a:ext cx="606425" cy="5429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26050" y="4613275"/>
            <a:ext cx="606425" cy="5429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05563" y="2422525"/>
            <a:ext cx="1525587" cy="1381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43513" y="3775075"/>
            <a:ext cx="1524000" cy="13811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249863" y="2976563"/>
            <a:ext cx="2378075" cy="2179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578475" y="2433638"/>
            <a:ext cx="2378075" cy="21796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Alopecia Biopsies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31925"/>
            <a:ext cx="8115300" cy="53308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/>
              <a:t>Ideally two punch biopsies for vertical and horizontal sectioning</a:t>
            </a:r>
          </a:p>
          <a:p>
            <a:pPr eaLnBrk="1" hangingPunct="1">
              <a:defRPr/>
            </a:pPr>
            <a:r>
              <a:rPr lang="en-US" dirty="0"/>
              <a:t>Consult attending if only one punch is submitted</a:t>
            </a:r>
          </a:p>
          <a:p>
            <a:pPr eaLnBrk="1" hangingPunct="1">
              <a:defRPr/>
            </a:pPr>
            <a:r>
              <a:rPr lang="en-US" dirty="0"/>
              <a:t>Look out for:</a:t>
            </a:r>
          </a:p>
          <a:p>
            <a:pPr lvl="1" eaLnBrk="1" hangingPunct="1">
              <a:defRPr/>
            </a:pPr>
            <a:r>
              <a:rPr lang="en-US" dirty="0"/>
              <a:t>Scalp punch biopsy</a:t>
            </a:r>
          </a:p>
          <a:p>
            <a:pPr lvl="1" eaLnBrk="1" hangingPunct="1">
              <a:defRPr/>
            </a:pPr>
            <a:r>
              <a:rPr lang="en-US" dirty="0"/>
              <a:t>“AA” (</a:t>
            </a:r>
            <a:r>
              <a:rPr lang="en-US" dirty="0" err="1"/>
              <a:t>androgenetric</a:t>
            </a:r>
            <a:r>
              <a:rPr lang="en-US" dirty="0"/>
              <a:t> alopecia or alopecia </a:t>
            </a:r>
            <a:r>
              <a:rPr lang="en-US" dirty="0" err="1"/>
              <a:t>areata</a:t>
            </a:r>
            <a:r>
              <a:rPr lang="en-US" dirty="0"/>
              <a:t>)</a:t>
            </a:r>
          </a:p>
          <a:p>
            <a:pPr lvl="1" eaLnBrk="1" hangingPunct="1">
              <a:defRPr/>
            </a:pPr>
            <a:r>
              <a:rPr lang="en-US" dirty="0"/>
              <a:t>DLE (discoid lupus </a:t>
            </a:r>
            <a:r>
              <a:rPr lang="en-US" dirty="0" err="1"/>
              <a:t>erythematosus</a:t>
            </a:r>
            <a:r>
              <a:rPr lang="en-US" dirty="0"/>
              <a:t>)</a:t>
            </a:r>
          </a:p>
          <a:p>
            <a:pPr lvl="1" eaLnBrk="1" hangingPunct="1">
              <a:defRPr/>
            </a:pPr>
            <a:r>
              <a:rPr lang="en-US" dirty="0"/>
              <a:t>LPP (lichen </a:t>
            </a:r>
            <a:r>
              <a:rPr lang="en-US" dirty="0" err="1"/>
              <a:t>planopilaris</a:t>
            </a:r>
            <a:r>
              <a:rPr lang="en-US" dirty="0"/>
              <a:t>)</a:t>
            </a:r>
          </a:p>
          <a:p>
            <a:pPr lvl="1" eaLnBrk="1" hangingPunct="1">
              <a:defRPr/>
            </a:pPr>
            <a:r>
              <a:rPr lang="en-US" dirty="0"/>
              <a:t>FFA (frontal </a:t>
            </a:r>
            <a:r>
              <a:rPr lang="en-US" dirty="0" err="1"/>
              <a:t>fibrosing</a:t>
            </a:r>
            <a:r>
              <a:rPr lang="en-US" dirty="0"/>
              <a:t> alopecia)</a:t>
            </a:r>
          </a:p>
          <a:p>
            <a:pPr lvl="1" eaLnBrk="1" hangingPunct="1">
              <a:defRPr/>
            </a:pPr>
            <a:r>
              <a:rPr lang="en-US" dirty="0"/>
              <a:t>CCSA/CCCA (central centrifugal scarring alopecia)</a:t>
            </a:r>
          </a:p>
          <a:p>
            <a:pPr lvl="1" eaLnBrk="1" hangingPunct="1">
              <a:defRPr/>
            </a:pPr>
            <a:r>
              <a:rPr lang="en-US" dirty="0" err="1"/>
              <a:t>Telogen</a:t>
            </a:r>
            <a:r>
              <a:rPr lang="en-US" dirty="0"/>
              <a:t> effluvium</a:t>
            </a:r>
          </a:p>
          <a:p>
            <a:pPr lvl="1" eaLnBrk="1" hangingPunct="1">
              <a:defRPr/>
            </a:pPr>
            <a:r>
              <a:rPr lang="en-US" dirty="0"/>
              <a:t>Folliculitis </a:t>
            </a:r>
            <a:r>
              <a:rPr lang="en-US" dirty="0" err="1"/>
              <a:t>decalvans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Trichotillomania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8"/>
          <p:cNvSpPr txBox="1">
            <a:spLocks noChangeArrowheads="1"/>
          </p:cNvSpPr>
          <p:nvPr/>
        </p:nvSpPr>
        <p:spPr bwMode="auto">
          <a:xfrm>
            <a:off x="599106" y="1343024"/>
            <a:ext cx="1205491" cy="46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Vertical:</a:t>
            </a:r>
          </a:p>
        </p:txBody>
      </p:sp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4398981" y="1343025"/>
            <a:ext cx="1551418" cy="46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Horizontal:</a:t>
            </a:r>
          </a:p>
        </p:txBody>
      </p:sp>
      <p:sp>
        <p:nvSpPr>
          <p:cNvPr id="72715" name="Rectangle 11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Alopecia Biopsies (4 mm punch)</a:t>
            </a:r>
          </a:p>
        </p:txBody>
      </p:sp>
      <p:grpSp>
        <p:nvGrpSpPr>
          <p:cNvPr id="38919" name="Group 34828"/>
          <p:cNvGrpSpPr>
            <a:grpSpLocks/>
          </p:cNvGrpSpPr>
          <p:nvPr/>
        </p:nvGrpSpPr>
        <p:grpSpPr bwMode="auto">
          <a:xfrm>
            <a:off x="4456113" y="1890769"/>
            <a:ext cx="3331360" cy="3023738"/>
            <a:chOff x="4720855" y="2166510"/>
            <a:chExt cx="4178595" cy="3793105"/>
          </a:xfrm>
        </p:grpSpPr>
        <p:sp>
          <p:nvSpPr>
            <p:cNvPr id="35" name="Rectangle 34"/>
            <p:cNvSpPr/>
            <p:nvPr/>
          </p:nvSpPr>
          <p:spPr>
            <a:xfrm>
              <a:off x="5616921" y="3176054"/>
              <a:ext cx="2371832" cy="940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616921" y="3807019"/>
              <a:ext cx="2371832" cy="2152596"/>
            </a:xfrm>
            <a:custGeom>
              <a:avLst/>
              <a:gdLst>
                <a:gd name="connsiteX0" fmla="*/ 10633 w 2371061"/>
                <a:gd name="connsiteY0" fmla="*/ 181398 h 2152158"/>
                <a:gd name="connsiteX1" fmla="*/ 10633 w 2371061"/>
                <a:gd name="connsiteY1" fmla="*/ 181398 h 2152158"/>
                <a:gd name="connsiteX2" fmla="*/ 0 w 2371061"/>
                <a:gd name="connsiteY2" fmla="*/ 287723 h 2152158"/>
                <a:gd name="connsiteX3" fmla="*/ 10633 w 2371061"/>
                <a:gd name="connsiteY3" fmla="*/ 394049 h 2152158"/>
                <a:gd name="connsiteX4" fmla="*/ 31898 w 2371061"/>
                <a:gd name="connsiteY4" fmla="*/ 500374 h 2152158"/>
                <a:gd name="connsiteX5" fmla="*/ 42530 w 2371061"/>
                <a:gd name="connsiteY5" fmla="*/ 532272 h 2152158"/>
                <a:gd name="connsiteX6" fmla="*/ 63796 w 2371061"/>
                <a:gd name="connsiteY6" fmla="*/ 606700 h 2152158"/>
                <a:gd name="connsiteX7" fmla="*/ 63796 w 2371061"/>
                <a:gd name="connsiteY7" fmla="*/ 872514 h 2152158"/>
                <a:gd name="connsiteX8" fmla="*/ 74428 w 2371061"/>
                <a:gd name="connsiteY8" fmla="*/ 904412 h 2152158"/>
                <a:gd name="connsiteX9" fmla="*/ 85061 w 2371061"/>
                <a:gd name="connsiteY9" fmla="*/ 946942 h 2152158"/>
                <a:gd name="connsiteX10" fmla="*/ 138223 w 2371061"/>
                <a:gd name="connsiteY10" fmla="*/ 1032002 h 2152158"/>
                <a:gd name="connsiteX11" fmla="*/ 159489 w 2371061"/>
                <a:gd name="connsiteY11" fmla="*/ 1127695 h 2152158"/>
                <a:gd name="connsiteX12" fmla="*/ 170121 w 2371061"/>
                <a:gd name="connsiteY12" fmla="*/ 1159593 h 2152158"/>
                <a:gd name="connsiteX13" fmla="*/ 202019 w 2371061"/>
                <a:gd name="connsiteY13" fmla="*/ 1191491 h 2152158"/>
                <a:gd name="connsiteX14" fmla="*/ 202019 w 2371061"/>
                <a:gd name="connsiteY14" fmla="*/ 1308449 h 2152158"/>
                <a:gd name="connsiteX15" fmla="*/ 212651 w 2371061"/>
                <a:gd name="connsiteY15" fmla="*/ 1414774 h 2152158"/>
                <a:gd name="connsiteX16" fmla="*/ 233916 w 2371061"/>
                <a:gd name="connsiteY16" fmla="*/ 1446672 h 2152158"/>
                <a:gd name="connsiteX17" fmla="*/ 265814 w 2371061"/>
                <a:gd name="connsiteY17" fmla="*/ 1510467 h 2152158"/>
                <a:gd name="connsiteX18" fmla="*/ 329610 w 2371061"/>
                <a:gd name="connsiteY18" fmla="*/ 1563630 h 2152158"/>
                <a:gd name="connsiteX19" fmla="*/ 393405 w 2371061"/>
                <a:gd name="connsiteY19" fmla="*/ 1616793 h 2152158"/>
                <a:gd name="connsiteX20" fmla="*/ 414670 w 2371061"/>
                <a:gd name="connsiteY20" fmla="*/ 1648691 h 2152158"/>
                <a:gd name="connsiteX21" fmla="*/ 478465 w 2371061"/>
                <a:gd name="connsiteY21" fmla="*/ 1701853 h 2152158"/>
                <a:gd name="connsiteX22" fmla="*/ 467833 w 2371061"/>
                <a:gd name="connsiteY22" fmla="*/ 1733751 h 2152158"/>
                <a:gd name="connsiteX23" fmla="*/ 499730 w 2371061"/>
                <a:gd name="connsiteY23" fmla="*/ 1797546 h 2152158"/>
                <a:gd name="connsiteX24" fmla="*/ 520996 w 2371061"/>
                <a:gd name="connsiteY24" fmla="*/ 1818812 h 2152158"/>
                <a:gd name="connsiteX25" fmla="*/ 680484 w 2371061"/>
                <a:gd name="connsiteY25" fmla="*/ 1829444 h 2152158"/>
                <a:gd name="connsiteX26" fmla="*/ 733647 w 2371061"/>
                <a:gd name="connsiteY26" fmla="*/ 1840077 h 2152158"/>
                <a:gd name="connsiteX27" fmla="*/ 818707 w 2371061"/>
                <a:gd name="connsiteY27" fmla="*/ 1903872 h 2152158"/>
                <a:gd name="connsiteX28" fmla="*/ 893135 w 2371061"/>
                <a:gd name="connsiteY28" fmla="*/ 1957035 h 2152158"/>
                <a:gd name="connsiteX29" fmla="*/ 956930 w 2371061"/>
                <a:gd name="connsiteY29" fmla="*/ 1999565 h 2152158"/>
                <a:gd name="connsiteX30" fmla="*/ 978196 w 2371061"/>
                <a:gd name="connsiteY30" fmla="*/ 2020830 h 2152158"/>
                <a:gd name="connsiteX31" fmla="*/ 1020726 w 2371061"/>
                <a:gd name="connsiteY31" fmla="*/ 1999565 h 2152158"/>
                <a:gd name="connsiteX32" fmla="*/ 1063256 w 2371061"/>
                <a:gd name="connsiteY32" fmla="*/ 1988932 h 2152158"/>
                <a:gd name="connsiteX33" fmla="*/ 1084521 w 2371061"/>
                <a:gd name="connsiteY33" fmla="*/ 2010198 h 2152158"/>
                <a:gd name="connsiteX34" fmla="*/ 1105786 w 2371061"/>
                <a:gd name="connsiteY34" fmla="*/ 2042095 h 2152158"/>
                <a:gd name="connsiteX35" fmla="*/ 1148316 w 2371061"/>
                <a:gd name="connsiteY35" fmla="*/ 2052728 h 2152158"/>
                <a:gd name="connsiteX36" fmla="*/ 1158949 w 2371061"/>
                <a:gd name="connsiteY36" fmla="*/ 2084625 h 2152158"/>
                <a:gd name="connsiteX37" fmla="*/ 1169582 w 2371061"/>
                <a:gd name="connsiteY37" fmla="*/ 2148421 h 2152158"/>
                <a:gd name="connsiteX38" fmla="*/ 1222744 w 2371061"/>
                <a:gd name="connsiteY38" fmla="*/ 2137788 h 2152158"/>
                <a:gd name="connsiteX39" fmla="*/ 1297172 w 2371061"/>
                <a:gd name="connsiteY39" fmla="*/ 2052728 h 2152158"/>
                <a:gd name="connsiteX40" fmla="*/ 1360968 w 2371061"/>
                <a:gd name="connsiteY40" fmla="*/ 2042095 h 2152158"/>
                <a:gd name="connsiteX41" fmla="*/ 1424763 w 2371061"/>
                <a:gd name="connsiteY41" fmla="*/ 1988932 h 2152158"/>
                <a:gd name="connsiteX42" fmla="*/ 1488558 w 2371061"/>
                <a:gd name="connsiteY42" fmla="*/ 1935770 h 2152158"/>
                <a:gd name="connsiteX43" fmla="*/ 1552354 w 2371061"/>
                <a:gd name="connsiteY43" fmla="*/ 1893239 h 2152158"/>
                <a:gd name="connsiteX44" fmla="*/ 1584251 w 2371061"/>
                <a:gd name="connsiteY44" fmla="*/ 1871974 h 2152158"/>
                <a:gd name="connsiteX45" fmla="*/ 1616149 w 2371061"/>
                <a:gd name="connsiteY45" fmla="*/ 1840077 h 2152158"/>
                <a:gd name="connsiteX46" fmla="*/ 1648047 w 2371061"/>
                <a:gd name="connsiteY46" fmla="*/ 1765649 h 2152158"/>
                <a:gd name="connsiteX47" fmla="*/ 1669312 w 2371061"/>
                <a:gd name="connsiteY47" fmla="*/ 1733751 h 2152158"/>
                <a:gd name="connsiteX48" fmla="*/ 1679944 w 2371061"/>
                <a:gd name="connsiteY48" fmla="*/ 1701853 h 2152158"/>
                <a:gd name="connsiteX49" fmla="*/ 1743740 w 2371061"/>
                <a:gd name="connsiteY49" fmla="*/ 1616793 h 2152158"/>
                <a:gd name="connsiteX50" fmla="*/ 1807535 w 2371061"/>
                <a:gd name="connsiteY50" fmla="*/ 1489202 h 2152158"/>
                <a:gd name="connsiteX51" fmla="*/ 1839433 w 2371061"/>
                <a:gd name="connsiteY51" fmla="*/ 1467937 h 2152158"/>
                <a:gd name="connsiteX52" fmla="*/ 1881963 w 2371061"/>
                <a:gd name="connsiteY52" fmla="*/ 1404142 h 2152158"/>
                <a:gd name="connsiteX53" fmla="*/ 1903228 w 2371061"/>
                <a:gd name="connsiteY53" fmla="*/ 1372244 h 2152158"/>
                <a:gd name="connsiteX54" fmla="*/ 1913861 w 2371061"/>
                <a:gd name="connsiteY54" fmla="*/ 1340346 h 2152158"/>
                <a:gd name="connsiteX55" fmla="*/ 2041451 w 2371061"/>
                <a:gd name="connsiteY55" fmla="*/ 1255286 h 2152158"/>
                <a:gd name="connsiteX56" fmla="*/ 2062716 w 2371061"/>
                <a:gd name="connsiteY56" fmla="*/ 1223388 h 2152158"/>
                <a:gd name="connsiteX57" fmla="*/ 2073349 w 2371061"/>
                <a:gd name="connsiteY57" fmla="*/ 1191491 h 2152158"/>
                <a:gd name="connsiteX58" fmla="*/ 2094614 w 2371061"/>
                <a:gd name="connsiteY58" fmla="*/ 1170225 h 2152158"/>
                <a:gd name="connsiteX59" fmla="*/ 2115879 w 2371061"/>
                <a:gd name="connsiteY59" fmla="*/ 1127695 h 2152158"/>
                <a:gd name="connsiteX60" fmla="*/ 2137144 w 2371061"/>
                <a:gd name="connsiteY60" fmla="*/ 1095798 h 2152158"/>
                <a:gd name="connsiteX61" fmla="*/ 2147777 w 2371061"/>
                <a:gd name="connsiteY61" fmla="*/ 1032002 h 2152158"/>
                <a:gd name="connsiteX62" fmla="*/ 2158410 w 2371061"/>
                <a:gd name="connsiteY62" fmla="*/ 946942 h 2152158"/>
                <a:gd name="connsiteX63" fmla="*/ 2200940 w 2371061"/>
                <a:gd name="connsiteY63" fmla="*/ 883146 h 2152158"/>
                <a:gd name="connsiteX64" fmla="*/ 2211572 w 2371061"/>
                <a:gd name="connsiteY64" fmla="*/ 851249 h 2152158"/>
                <a:gd name="connsiteX65" fmla="*/ 2339163 w 2371061"/>
                <a:gd name="connsiteY65" fmla="*/ 702393 h 2152158"/>
                <a:gd name="connsiteX66" fmla="*/ 2349796 w 2371061"/>
                <a:gd name="connsiteY66" fmla="*/ 404681 h 2152158"/>
                <a:gd name="connsiteX67" fmla="*/ 2360428 w 2371061"/>
                <a:gd name="connsiteY67" fmla="*/ 372784 h 2152158"/>
                <a:gd name="connsiteX68" fmla="*/ 2371061 w 2371061"/>
                <a:gd name="connsiteY68" fmla="*/ 128235 h 2152158"/>
                <a:gd name="connsiteX69" fmla="*/ 2211572 w 2371061"/>
                <a:gd name="connsiteY69" fmla="*/ 117602 h 2152158"/>
                <a:gd name="connsiteX70" fmla="*/ 2179675 w 2371061"/>
                <a:gd name="connsiteY70" fmla="*/ 106970 h 2152158"/>
                <a:gd name="connsiteX71" fmla="*/ 2105247 w 2371061"/>
                <a:gd name="connsiteY71" fmla="*/ 85705 h 2152158"/>
                <a:gd name="connsiteX72" fmla="*/ 1573619 w 2371061"/>
                <a:gd name="connsiteY72" fmla="*/ 43174 h 2152158"/>
                <a:gd name="connsiteX73" fmla="*/ 1137684 w 2371061"/>
                <a:gd name="connsiteY73" fmla="*/ 64439 h 2152158"/>
                <a:gd name="connsiteX74" fmla="*/ 1073889 w 2371061"/>
                <a:gd name="connsiteY74" fmla="*/ 85705 h 2152158"/>
                <a:gd name="connsiteX75" fmla="*/ 946298 w 2371061"/>
                <a:gd name="connsiteY75" fmla="*/ 75072 h 2152158"/>
                <a:gd name="connsiteX76" fmla="*/ 723014 w 2371061"/>
                <a:gd name="connsiteY76" fmla="*/ 43174 h 2152158"/>
                <a:gd name="connsiteX77" fmla="*/ 637954 w 2371061"/>
                <a:gd name="connsiteY77" fmla="*/ 32542 h 2152158"/>
                <a:gd name="connsiteX78" fmla="*/ 318977 w 2371061"/>
                <a:gd name="connsiteY78" fmla="*/ 21909 h 2152158"/>
                <a:gd name="connsiteX79" fmla="*/ 287079 w 2371061"/>
                <a:gd name="connsiteY79" fmla="*/ 644 h 2152158"/>
                <a:gd name="connsiteX80" fmla="*/ 148856 w 2371061"/>
                <a:gd name="connsiteY80" fmla="*/ 21909 h 2152158"/>
                <a:gd name="connsiteX81" fmla="*/ 127591 w 2371061"/>
                <a:gd name="connsiteY81" fmla="*/ 53807 h 2152158"/>
                <a:gd name="connsiteX82" fmla="*/ 63796 w 2371061"/>
                <a:gd name="connsiteY82" fmla="*/ 96337 h 2152158"/>
                <a:gd name="connsiteX83" fmla="*/ 53163 w 2371061"/>
                <a:gd name="connsiteY83" fmla="*/ 128235 h 2152158"/>
                <a:gd name="connsiteX84" fmla="*/ 21265 w 2371061"/>
                <a:gd name="connsiteY84" fmla="*/ 138867 h 2152158"/>
                <a:gd name="connsiteX85" fmla="*/ 10633 w 2371061"/>
                <a:gd name="connsiteY85" fmla="*/ 181398 h 215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71061" h="2152158">
                  <a:moveTo>
                    <a:pt x="10633" y="181398"/>
                  </a:moveTo>
                  <a:lnTo>
                    <a:pt x="10633" y="181398"/>
                  </a:lnTo>
                  <a:cubicBezTo>
                    <a:pt x="7089" y="216840"/>
                    <a:pt x="0" y="252105"/>
                    <a:pt x="0" y="287723"/>
                  </a:cubicBezTo>
                  <a:cubicBezTo>
                    <a:pt x="0" y="323342"/>
                    <a:pt x="6215" y="358705"/>
                    <a:pt x="10633" y="394049"/>
                  </a:cubicBezTo>
                  <a:cubicBezTo>
                    <a:pt x="15276" y="431193"/>
                    <a:pt x="21724" y="464765"/>
                    <a:pt x="31898" y="500374"/>
                  </a:cubicBezTo>
                  <a:cubicBezTo>
                    <a:pt x="34977" y="511151"/>
                    <a:pt x="39451" y="521495"/>
                    <a:pt x="42530" y="532272"/>
                  </a:cubicBezTo>
                  <a:cubicBezTo>
                    <a:pt x="69224" y="625702"/>
                    <a:pt x="38308" y="530239"/>
                    <a:pt x="63796" y="606700"/>
                  </a:cubicBezTo>
                  <a:cubicBezTo>
                    <a:pt x="47943" y="733519"/>
                    <a:pt x="46698" y="701531"/>
                    <a:pt x="63796" y="872514"/>
                  </a:cubicBezTo>
                  <a:cubicBezTo>
                    <a:pt x="64911" y="883666"/>
                    <a:pt x="71349" y="893635"/>
                    <a:pt x="74428" y="904412"/>
                  </a:cubicBezTo>
                  <a:cubicBezTo>
                    <a:pt x="78442" y="918463"/>
                    <a:pt x="79126" y="933588"/>
                    <a:pt x="85061" y="946942"/>
                  </a:cubicBezTo>
                  <a:cubicBezTo>
                    <a:pt x="139626" y="1069713"/>
                    <a:pt x="95543" y="946644"/>
                    <a:pt x="138223" y="1032002"/>
                  </a:cubicBezTo>
                  <a:cubicBezTo>
                    <a:pt x="152585" y="1060725"/>
                    <a:pt x="152955" y="1098292"/>
                    <a:pt x="159489" y="1127695"/>
                  </a:cubicBezTo>
                  <a:cubicBezTo>
                    <a:pt x="161920" y="1138636"/>
                    <a:pt x="163904" y="1150268"/>
                    <a:pt x="170121" y="1159593"/>
                  </a:cubicBezTo>
                  <a:cubicBezTo>
                    <a:pt x="178462" y="1172104"/>
                    <a:pt x="191386" y="1180858"/>
                    <a:pt x="202019" y="1191491"/>
                  </a:cubicBezTo>
                  <a:cubicBezTo>
                    <a:pt x="226402" y="1264642"/>
                    <a:pt x="202019" y="1176200"/>
                    <a:pt x="202019" y="1308449"/>
                  </a:cubicBezTo>
                  <a:cubicBezTo>
                    <a:pt x="202019" y="1344067"/>
                    <a:pt x="204642" y="1380068"/>
                    <a:pt x="212651" y="1414774"/>
                  </a:cubicBezTo>
                  <a:cubicBezTo>
                    <a:pt x="215524" y="1427226"/>
                    <a:pt x="228201" y="1435242"/>
                    <a:pt x="233916" y="1446672"/>
                  </a:cubicBezTo>
                  <a:cubicBezTo>
                    <a:pt x="257892" y="1494624"/>
                    <a:pt x="227726" y="1464762"/>
                    <a:pt x="265814" y="1510467"/>
                  </a:cubicBezTo>
                  <a:cubicBezTo>
                    <a:pt x="308177" y="1561303"/>
                    <a:pt x="283986" y="1525609"/>
                    <a:pt x="329610" y="1563630"/>
                  </a:cubicBezTo>
                  <a:cubicBezTo>
                    <a:pt x="411477" y="1631853"/>
                    <a:pt x="314208" y="1563996"/>
                    <a:pt x="393405" y="1616793"/>
                  </a:cubicBezTo>
                  <a:cubicBezTo>
                    <a:pt x="400493" y="1627426"/>
                    <a:pt x="406489" y="1638874"/>
                    <a:pt x="414670" y="1648691"/>
                  </a:cubicBezTo>
                  <a:cubicBezTo>
                    <a:pt x="440252" y="1679389"/>
                    <a:pt x="447104" y="1680945"/>
                    <a:pt x="478465" y="1701853"/>
                  </a:cubicBezTo>
                  <a:cubicBezTo>
                    <a:pt x="474921" y="1712486"/>
                    <a:pt x="467833" y="1722543"/>
                    <a:pt x="467833" y="1733751"/>
                  </a:cubicBezTo>
                  <a:cubicBezTo>
                    <a:pt x="467833" y="1753405"/>
                    <a:pt x="488977" y="1784105"/>
                    <a:pt x="499730" y="1797546"/>
                  </a:cubicBezTo>
                  <a:cubicBezTo>
                    <a:pt x="505993" y="1805374"/>
                    <a:pt x="511124" y="1817070"/>
                    <a:pt x="520996" y="1818812"/>
                  </a:cubicBezTo>
                  <a:cubicBezTo>
                    <a:pt x="573466" y="1828071"/>
                    <a:pt x="627321" y="1825900"/>
                    <a:pt x="680484" y="1829444"/>
                  </a:cubicBezTo>
                  <a:cubicBezTo>
                    <a:pt x="698205" y="1832988"/>
                    <a:pt x="717735" y="1831509"/>
                    <a:pt x="733647" y="1840077"/>
                  </a:cubicBezTo>
                  <a:cubicBezTo>
                    <a:pt x="764852" y="1856880"/>
                    <a:pt x="789218" y="1884213"/>
                    <a:pt x="818707" y="1903872"/>
                  </a:cubicBezTo>
                  <a:cubicBezTo>
                    <a:pt x="843956" y="1920704"/>
                    <a:pt x="870050" y="1937248"/>
                    <a:pt x="893135" y="1957035"/>
                  </a:cubicBezTo>
                  <a:cubicBezTo>
                    <a:pt x="943817" y="2000477"/>
                    <a:pt x="902674" y="1981479"/>
                    <a:pt x="956930" y="1999565"/>
                  </a:cubicBezTo>
                  <a:cubicBezTo>
                    <a:pt x="964019" y="2006653"/>
                    <a:pt x="968171" y="2020830"/>
                    <a:pt x="978196" y="2020830"/>
                  </a:cubicBezTo>
                  <a:cubicBezTo>
                    <a:pt x="994046" y="2020830"/>
                    <a:pt x="1005885" y="2005130"/>
                    <a:pt x="1020726" y="1999565"/>
                  </a:cubicBezTo>
                  <a:cubicBezTo>
                    <a:pt x="1034409" y="1994434"/>
                    <a:pt x="1049079" y="1992476"/>
                    <a:pt x="1063256" y="1988932"/>
                  </a:cubicBezTo>
                  <a:cubicBezTo>
                    <a:pt x="1070344" y="1996021"/>
                    <a:pt x="1078259" y="2002370"/>
                    <a:pt x="1084521" y="2010198"/>
                  </a:cubicBezTo>
                  <a:cubicBezTo>
                    <a:pt x="1092504" y="2020176"/>
                    <a:pt x="1095154" y="2035007"/>
                    <a:pt x="1105786" y="2042095"/>
                  </a:cubicBezTo>
                  <a:cubicBezTo>
                    <a:pt x="1117945" y="2050201"/>
                    <a:pt x="1134139" y="2049184"/>
                    <a:pt x="1148316" y="2052728"/>
                  </a:cubicBezTo>
                  <a:cubicBezTo>
                    <a:pt x="1151860" y="2063360"/>
                    <a:pt x="1156518" y="2073684"/>
                    <a:pt x="1158949" y="2084625"/>
                  </a:cubicBezTo>
                  <a:cubicBezTo>
                    <a:pt x="1163626" y="2105670"/>
                    <a:pt x="1153020" y="2134619"/>
                    <a:pt x="1169582" y="2148421"/>
                  </a:cubicBezTo>
                  <a:cubicBezTo>
                    <a:pt x="1183465" y="2159990"/>
                    <a:pt x="1205023" y="2141332"/>
                    <a:pt x="1222744" y="2137788"/>
                  </a:cubicBezTo>
                  <a:cubicBezTo>
                    <a:pt x="1243926" y="2095425"/>
                    <a:pt x="1246284" y="2075859"/>
                    <a:pt x="1297172" y="2052728"/>
                  </a:cubicBezTo>
                  <a:cubicBezTo>
                    <a:pt x="1316798" y="2043807"/>
                    <a:pt x="1339703" y="2045639"/>
                    <a:pt x="1360968" y="2042095"/>
                  </a:cubicBezTo>
                  <a:cubicBezTo>
                    <a:pt x="1393781" y="2020219"/>
                    <a:pt x="1397474" y="2020769"/>
                    <a:pt x="1424763" y="1988932"/>
                  </a:cubicBezTo>
                  <a:cubicBezTo>
                    <a:pt x="1471110" y="1934862"/>
                    <a:pt x="1434964" y="1953634"/>
                    <a:pt x="1488558" y="1935770"/>
                  </a:cubicBezTo>
                  <a:lnTo>
                    <a:pt x="1552354" y="1893239"/>
                  </a:lnTo>
                  <a:cubicBezTo>
                    <a:pt x="1562986" y="1886151"/>
                    <a:pt x="1575215" y="1881010"/>
                    <a:pt x="1584251" y="1871974"/>
                  </a:cubicBezTo>
                  <a:lnTo>
                    <a:pt x="1616149" y="1840077"/>
                  </a:lnTo>
                  <a:cubicBezTo>
                    <a:pt x="1626782" y="1815268"/>
                    <a:pt x="1635976" y="1789791"/>
                    <a:pt x="1648047" y="1765649"/>
                  </a:cubicBezTo>
                  <a:cubicBezTo>
                    <a:pt x="1653762" y="1754219"/>
                    <a:pt x="1663597" y="1745181"/>
                    <a:pt x="1669312" y="1733751"/>
                  </a:cubicBezTo>
                  <a:cubicBezTo>
                    <a:pt x="1674324" y="1723726"/>
                    <a:pt x="1673927" y="1711309"/>
                    <a:pt x="1679944" y="1701853"/>
                  </a:cubicBezTo>
                  <a:cubicBezTo>
                    <a:pt x="1698972" y="1671952"/>
                    <a:pt x="1743740" y="1616793"/>
                    <a:pt x="1743740" y="1616793"/>
                  </a:cubicBezTo>
                  <a:cubicBezTo>
                    <a:pt x="1755870" y="1580403"/>
                    <a:pt x="1772202" y="1512757"/>
                    <a:pt x="1807535" y="1489202"/>
                  </a:cubicBezTo>
                  <a:lnTo>
                    <a:pt x="1839433" y="1467937"/>
                  </a:lnTo>
                  <a:lnTo>
                    <a:pt x="1881963" y="1404142"/>
                  </a:lnTo>
                  <a:cubicBezTo>
                    <a:pt x="1889051" y="1393509"/>
                    <a:pt x="1899187" y="1384367"/>
                    <a:pt x="1903228" y="1372244"/>
                  </a:cubicBezTo>
                  <a:cubicBezTo>
                    <a:pt x="1906772" y="1361611"/>
                    <a:pt x="1905305" y="1347586"/>
                    <a:pt x="1913861" y="1340346"/>
                  </a:cubicBezTo>
                  <a:cubicBezTo>
                    <a:pt x="1952881" y="1307329"/>
                    <a:pt x="2041451" y="1255286"/>
                    <a:pt x="2041451" y="1255286"/>
                  </a:cubicBezTo>
                  <a:cubicBezTo>
                    <a:pt x="2048539" y="1244653"/>
                    <a:pt x="2057001" y="1234818"/>
                    <a:pt x="2062716" y="1223388"/>
                  </a:cubicBezTo>
                  <a:cubicBezTo>
                    <a:pt x="2067728" y="1213364"/>
                    <a:pt x="2067583" y="1201101"/>
                    <a:pt x="2073349" y="1191491"/>
                  </a:cubicBezTo>
                  <a:cubicBezTo>
                    <a:pt x="2078507" y="1182895"/>
                    <a:pt x="2089053" y="1178566"/>
                    <a:pt x="2094614" y="1170225"/>
                  </a:cubicBezTo>
                  <a:cubicBezTo>
                    <a:pt x="2103406" y="1157037"/>
                    <a:pt x="2108015" y="1141457"/>
                    <a:pt x="2115879" y="1127695"/>
                  </a:cubicBezTo>
                  <a:cubicBezTo>
                    <a:pt x="2122219" y="1116600"/>
                    <a:pt x="2130056" y="1106430"/>
                    <a:pt x="2137144" y="1095798"/>
                  </a:cubicBezTo>
                  <a:cubicBezTo>
                    <a:pt x="2140688" y="1074533"/>
                    <a:pt x="2144728" y="1053344"/>
                    <a:pt x="2147777" y="1032002"/>
                  </a:cubicBezTo>
                  <a:cubicBezTo>
                    <a:pt x="2151818" y="1003715"/>
                    <a:pt x="2148799" y="973851"/>
                    <a:pt x="2158410" y="946942"/>
                  </a:cubicBezTo>
                  <a:cubicBezTo>
                    <a:pt x="2167006" y="922873"/>
                    <a:pt x="2200940" y="883146"/>
                    <a:pt x="2200940" y="883146"/>
                  </a:cubicBezTo>
                  <a:cubicBezTo>
                    <a:pt x="2204484" y="872514"/>
                    <a:pt x="2205193" y="860464"/>
                    <a:pt x="2211572" y="851249"/>
                  </a:cubicBezTo>
                  <a:cubicBezTo>
                    <a:pt x="2266463" y="771961"/>
                    <a:pt x="2283398" y="758158"/>
                    <a:pt x="2339163" y="702393"/>
                  </a:cubicBezTo>
                  <a:cubicBezTo>
                    <a:pt x="2342707" y="603156"/>
                    <a:pt x="2343403" y="503776"/>
                    <a:pt x="2349796" y="404681"/>
                  </a:cubicBezTo>
                  <a:cubicBezTo>
                    <a:pt x="2350518" y="393497"/>
                    <a:pt x="2359568" y="383958"/>
                    <a:pt x="2360428" y="372784"/>
                  </a:cubicBezTo>
                  <a:cubicBezTo>
                    <a:pt x="2366686" y="291431"/>
                    <a:pt x="2367517" y="209751"/>
                    <a:pt x="2371061" y="128235"/>
                  </a:cubicBezTo>
                  <a:cubicBezTo>
                    <a:pt x="2298401" y="79796"/>
                    <a:pt x="2369438" y="117602"/>
                    <a:pt x="2211572" y="117602"/>
                  </a:cubicBezTo>
                  <a:cubicBezTo>
                    <a:pt x="2200365" y="117602"/>
                    <a:pt x="2190410" y="110190"/>
                    <a:pt x="2179675" y="106970"/>
                  </a:cubicBezTo>
                  <a:cubicBezTo>
                    <a:pt x="2154961" y="99556"/>
                    <a:pt x="2130720" y="89814"/>
                    <a:pt x="2105247" y="85705"/>
                  </a:cubicBezTo>
                  <a:cubicBezTo>
                    <a:pt x="1860990" y="46309"/>
                    <a:pt x="1825535" y="52864"/>
                    <a:pt x="1573619" y="43174"/>
                  </a:cubicBezTo>
                  <a:cubicBezTo>
                    <a:pt x="1428307" y="50262"/>
                    <a:pt x="1282644" y="52102"/>
                    <a:pt x="1137684" y="64439"/>
                  </a:cubicBezTo>
                  <a:cubicBezTo>
                    <a:pt x="1115349" y="66340"/>
                    <a:pt x="1073889" y="85705"/>
                    <a:pt x="1073889" y="85705"/>
                  </a:cubicBezTo>
                  <a:cubicBezTo>
                    <a:pt x="1031359" y="82161"/>
                    <a:pt x="988666" y="80208"/>
                    <a:pt x="946298" y="75072"/>
                  </a:cubicBezTo>
                  <a:cubicBezTo>
                    <a:pt x="871661" y="66025"/>
                    <a:pt x="797493" y="53447"/>
                    <a:pt x="723014" y="43174"/>
                  </a:cubicBezTo>
                  <a:cubicBezTo>
                    <a:pt x="694708" y="39270"/>
                    <a:pt x="666488" y="34044"/>
                    <a:pt x="637954" y="32542"/>
                  </a:cubicBezTo>
                  <a:cubicBezTo>
                    <a:pt x="531716" y="26951"/>
                    <a:pt x="425303" y="25453"/>
                    <a:pt x="318977" y="21909"/>
                  </a:cubicBezTo>
                  <a:cubicBezTo>
                    <a:pt x="308344" y="14821"/>
                    <a:pt x="299814" y="1705"/>
                    <a:pt x="287079" y="644"/>
                  </a:cubicBezTo>
                  <a:cubicBezTo>
                    <a:pt x="241159" y="-3182"/>
                    <a:pt x="193247" y="10812"/>
                    <a:pt x="148856" y="21909"/>
                  </a:cubicBezTo>
                  <a:cubicBezTo>
                    <a:pt x="141768" y="32542"/>
                    <a:pt x="137208" y="45392"/>
                    <a:pt x="127591" y="53807"/>
                  </a:cubicBezTo>
                  <a:cubicBezTo>
                    <a:pt x="108357" y="70637"/>
                    <a:pt x="63796" y="96337"/>
                    <a:pt x="63796" y="96337"/>
                  </a:cubicBezTo>
                  <a:cubicBezTo>
                    <a:pt x="60252" y="106970"/>
                    <a:pt x="61088" y="120310"/>
                    <a:pt x="53163" y="128235"/>
                  </a:cubicBezTo>
                  <a:cubicBezTo>
                    <a:pt x="45238" y="136160"/>
                    <a:pt x="31671" y="134705"/>
                    <a:pt x="21265" y="138867"/>
                  </a:cubicBezTo>
                  <a:cubicBezTo>
                    <a:pt x="13907" y="141810"/>
                    <a:pt x="12405" y="174310"/>
                    <a:pt x="10633" y="18139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616921" y="3578408"/>
              <a:ext cx="2371832" cy="10735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817" name="Flowchart: Data 34816"/>
            <p:cNvSpPr/>
            <p:nvPr/>
          </p:nvSpPr>
          <p:spPr>
            <a:xfrm>
              <a:off x="4720855" y="3600355"/>
              <a:ext cx="4178595" cy="936389"/>
            </a:xfrm>
            <a:prstGeom prst="flowChartInputOutput">
              <a:avLst/>
            </a:prstGeom>
            <a:solidFill>
              <a:srgbClr val="98C72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615092" y="3371745"/>
              <a:ext cx="2370004" cy="10735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820" name="Flowchart: Process 34819"/>
            <p:cNvSpPr/>
            <p:nvPr/>
          </p:nvSpPr>
          <p:spPr>
            <a:xfrm>
              <a:off x="5615092" y="3578408"/>
              <a:ext cx="2370004" cy="331029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616921" y="2640191"/>
              <a:ext cx="2371832" cy="1073554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>
              <a:off x="5885741" y="2212233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>
              <a:off x="7019539" y="221406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41" name="Arc 40"/>
            <p:cNvSpPr/>
            <p:nvPr/>
          </p:nvSpPr>
          <p:spPr>
            <a:xfrm>
              <a:off x="6368519" y="2676769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>
              <a:off x="6876900" y="2402437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7019539" y="264019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>
              <a:off x="7185952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>
              <a:off x="6569677" y="280479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>
              <a:off x="6207593" y="2872459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>
              <a:off x="6185649" y="2638362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>
              <a:off x="6756205" y="2676769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>
              <a:off x="5371875" y="261458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>
              <a:off x="5622407" y="2724320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>
              <a:off x="6604423" y="2510340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>
              <a:off x="5510856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>
              <a:off x="5262152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>
              <a:off x="5988148" y="2510340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>
              <a:off x="5752246" y="240243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>
              <a:off x="6260626" y="240243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>
              <a:off x="5664468" y="261458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>
              <a:off x="6139932" y="2166510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>
              <a:off x="6401436" y="2214061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>
              <a:off x="5816250" y="2766384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>
              <a:off x="6677572" y="2214061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5968033" y="2870631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8950" name="TextBox 34825"/>
          <p:cNvSpPr txBox="1">
            <a:spLocks noChangeArrowheads="1"/>
          </p:cNvSpPr>
          <p:nvPr/>
        </p:nvSpPr>
        <p:spPr bwMode="auto">
          <a:xfrm>
            <a:off x="4335160" y="4948970"/>
            <a:ext cx="44767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4813" indent="-404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Cut slightly (~1 mm) above </a:t>
            </a:r>
            <a:r>
              <a:rPr lang="en-US" sz="2200" dirty="0" err="1"/>
              <a:t>dermosubcutaneous</a:t>
            </a:r>
            <a:r>
              <a:rPr lang="en-US" sz="2200" dirty="0"/>
              <a:t> junction</a:t>
            </a:r>
          </a:p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Ink cut surfaces red</a:t>
            </a:r>
          </a:p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Cut surfaces face down</a:t>
            </a:r>
          </a:p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Levels x3</a:t>
            </a:r>
          </a:p>
        </p:txBody>
      </p:sp>
      <p:sp>
        <p:nvSpPr>
          <p:cNvPr id="38951" name="TextBox 34829"/>
          <p:cNvSpPr txBox="1">
            <a:spLocks noChangeArrowheads="1"/>
          </p:cNvSpPr>
          <p:nvPr/>
        </p:nvSpPr>
        <p:spPr bwMode="auto">
          <a:xfrm>
            <a:off x="599106" y="4948970"/>
            <a:ext cx="354488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04813" indent="-40481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Ink margins</a:t>
            </a:r>
          </a:p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Bisect</a:t>
            </a:r>
          </a:p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Cut surfaces face down</a:t>
            </a:r>
          </a:p>
          <a:p>
            <a:pPr>
              <a:buClr>
                <a:srgbClr val="92D050"/>
              </a:buClr>
              <a:buFont typeface="Consolas" pitchFamily="49" charset="0"/>
              <a:buAutoNum type="arabicPeriod"/>
            </a:pPr>
            <a:r>
              <a:rPr lang="en-US" sz="2200" dirty="0"/>
              <a:t>Levels x3</a:t>
            </a:r>
          </a:p>
        </p:txBody>
      </p:sp>
      <p:sp>
        <p:nvSpPr>
          <p:cNvPr id="23" name="Arc 22"/>
          <p:cNvSpPr/>
          <p:nvPr/>
        </p:nvSpPr>
        <p:spPr>
          <a:xfrm>
            <a:off x="986751" y="2192125"/>
            <a:ext cx="568112" cy="1422468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383991" y="3112202"/>
            <a:ext cx="1902953" cy="1726240"/>
          </a:xfrm>
          <a:custGeom>
            <a:avLst/>
            <a:gdLst>
              <a:gd name="connsiteX0" fmla="*/ 10633 w 2371061"/>
              <a:gd name="connsiteY0" fmla="*/ 181398 h 2152158"/>
              <a:gd name="connsiteX1" fmla="*/ 10633 w 2371061"/>
              <a:gd name="connsiteY1" fmla="*/ 181398 h 2152158"/>
              <a:gd name="connsiteX2" fmla="*/ 0 w 2371061"/>
              <a:gd name="connsiteY2" fmla="*/ 287723 h 2152158"/>
              <a:gd name="connsiteX3" fmla="*/ 10633 w 2371061"/>
              <a:gd name="connsiteY3" fmla="*/ 394049 h 2152158"/>
              <a:gd name="connsiteX4" fmla="*/ 31898 w 2371061"/>
              <a:gd name="connsiteY4" fmla="*/ 500374 h 2152158"/>
              <a:gd name="connsiteX5" fmla="*/ 42530 w 2371061"/>
              <a:gd name="connsiteY5" fmla="*/ 532272 h 2152158"/>
              <a:gd name="connsiteX6" fmla="*/ 63796 w 2371061"/>
              <a:gd name="connsiteY6" fmla="*/ 606700 h 2152158"/>
              <a:gd name="connsiteX7" fmla="*/ 63796 w 2371061"/>
              <a:gd name="connsiteY7" fmla="*/ 872514 h 2152158"/>
              <a:gd name="connsiteX8" fmla="*/ 74428 w 2371061"/>
              <a:gd name="connsiteY8" fmla="*/ 904412 h 2152158"/>
              <a:gd name="connsiteX9" fmla="*/ 85061 w 2371061"/>
              <a:gd name="connsiteY9" fmla="*/ 946942 h 2152158"/>
              <a:gd name="connsiteX10" fmla="*/ 138223 w 2371061"/>
              <a:gd name="connsiteY10" fmla="*/ 1032002 h 2152158"/>
              <a:gd name="connsiteX11" fmla="*/ 159489 w 2371061"/>
              <a:gd name="connsiteY11" fmla="*/ 1127695 h 2152158"/>
              <a:gd name="connsiteX12" fmla="*/ 170121 w 2371061"/>
              <a:gd name="connsiteY12" fmla="*/ 1159593 h 2152158"/>
              <a:gd name="connsiteX13" fmla="*/ 202019 w 2371061"/>
              <a:gd name="connsiteY13" fmla="*/ 1191491 h 2152158"/>
              <a:gd name="connsiteX14" fmla="*/ 202019 w 2371061"/>
              <a:gd name="connsiteY14" fmla="*/ 1308449 h 2152158"/>
              <a:gd name="connsiteX15" fmla="*/ 212651 w 2371061"/>
              <a:gd name="connsiteY15" fmla="*/ 1414774 h 2152158"/>
              <a:gd name="connsiteX16" fmla="*/ 233916 w 2371061"/>
              <a:gd name="connsiteY16" fmla="*/ 1446672 h 2152158"/>
              <a:gd name="connsiteX17" fmla="*/ 265814 w 2371061"/>
              <a:gd name="connsiteY17" fmla="*/ 1510467 h 2152158"/>
              <a:gd name="connsiteX18" fmla="*/ 329610 w 2371061"/>
              <a:gd name="connsiteY18" fmla="*/ 1563630 h 2152158"/>
              <a:gd name="connsiteX19" fmla="*/ 393405 w 2371061"/>
              <a:gd name="connsiteY19" fmla="*/ 1616793 h 2152158"/>
              <a:gd name="connsiteX20" fmla="*/ 414670 w 2371061"/>
              <a:gd name="connsiteY20" fmla="*/ 1648691 h 2152158"/>
              <a:gd name="connsiteX21" fmla="*/ 478465 w 2371061"/>
              <a:gd name="connsiteY21" fmla="*/ 1701853 h 2152158"/>
              <a:gd name="connsiteX22" fmla="*/ 467833 w 2371061"/>
              <a:gd name="connsiteY22" fmla="*/ 1733751 h 2152158"/>
              <a:gd name="connsiteX23" fmla="*/ 499730 w 2371061"/>
              <a:gd name="connsiteY23" fmla="*/ 1797546 h 2152158"/>
              <a:gd name="connsiteX24" fmla="*/ 520996 w 2371061"/>
              <a:gd name="connsiteY24" fmla="*/ 1818812 h 2152158"/>
              <a:gd name="connsiteX25" fmla="*/ 680484 w 2371061"/>
              <a:gd name="connsiteY25" fmla="*/ 1829444 h 2152158"/>
              <a:gd name="connsiteX26" fmla="*/ 733647 w 2371061"/>
              <a:gd name="connsiteY26" fmla="*/ 1840077 h 2152158"/>
              <a:gd name="connsiteX27" fmla="*/ 818707 w 2371061"/>
              <a:gd name="connsiteY27" fmla="*/ 1903872 h 2152158"/>
              <a:gd name="connsiteX28" fmla="*/ 893135 w 2371061"/>
              <a:gd name="connsiteY28" fmla="*/ 1957035 h 2152158"/>
              <a:gd name="connsiteX29" fmla="*/ 956930 w 2371061"/>
              <a:gd name="connsiteY29" fmla="*/ 1999565 h 2152158"/>
              <a:gd name="connsiteX30" fmla="*/ 978196 w 2371061"/>
              <a:gd name="connsiteY30" fmla="*/ 2020830 h 2152158"/>
              <a:gd name="connsiteX31" fmla="*/ 1020726 w 2371061"/>
              <a:gd name="connsiteY31" fmla="*/ 1999565 h 2152158"/>
              <a:gd name="connsiteX32" fmla="*/ 1063256 w 2371061"/>
              <a:gd name="connsiteY32" fmla="*/ 1988932 h 2152158"/>
              <a:gd name="connsiteX33" fmla="*/ 1084521 w 2371061"/>
              <a:gd name="connsiteY33" fmla="*/ 2010198 h 2152158"/>
              <a:gd name="connsiteX34" fmla="*/ 1105786 w 2371061"/>
              <a:gd name="connsiteY34" fmla="*/ 2042095 h 2152158"/>
              <a:gd name="connsiteX35" fmla="*/ 1148316 w 2371061"/>
              <a:gd name="connsiteY35" fmla="*/ 2052728 h 2152158"/>
              <a:gd name="connsiteX36" fmla="*/ 1158949 w 2371061"/>
              <a:gd name="connsiteY36" fmla="*/ 2084625 h 2152158"/>
              <a:gd name="connsiteX37" fmla="*/ 1169582 w 2371061"/>
              <a:gd name="connsiteY37" fmla="*/ 2148421 h 2152158"/>
              <a:gd name="connsiteX38" fmla="*/ 1222744 w 2371061"/>
              <a:gd name="connsiteY38" fmla="*/ 2137788 h 2152158"/>
              <a:gd name="connsiteX39" fmla="*/ 1297172 w 2371061"/>
              <a:gd name="connsiteY39" fmla="*/ 2052728 h 2152158"/>
              <a:gd name="connsiteX40" fmla="*/ 1360968 w 2371061"/>
              <a:gd name="connsiteY40" fmla="*/ 2042095 h 2152158"/>
              <a:gd name="connsiteX41" fmla="*/ 1424763 w 2371061"/>
              <a:gd name="connsiteY41" fmla="*/ 1988932 h 2152158"/>
              <a:gd name="connsiteX42" fmla="*/ 1488558 w 2371061"/>
              <a:gd name="connsiteY42" fmla="*/ 1935770 h 2152158"/>
              <a:gd name="connsiteX43" fmla="*/ 1552354 w 2371061"/>
              <a:gd name="connsiteY43" fmla="*/ 1893239 h 2152158"/>
              <a:gd name="connsiteX44" fmla="*/ 1584251 w 2371061"/>
              <a:gd name="connsiteY44" fmla="*/ 1871974 h 2152158"/>
              <a:gd name="connsiteX45" fmla="*/ 1616149 w 2371061"/>
              <a:gd name="connsiteY45" fmla="*/ 1840077 h 2152158"/>
              <a:gd name="connsiteX46" fmla="*/ 1648047 w 2371061"/>
              <a:gd name="connsiteY46" fmla="*/ 1765649 h 2152158"/>
              <a:gd name="connsiteX47" fmla="*/ 1669312 w 2371061"/>
              <a:gd name="connsiteY47" fmla="*/ 1733751 h 2152158"/>
              <a:gd name="connsiteX48" fmla="*/ 1679944 w 2371061"/>
              <a:gd name="connsiteY48" fmla="*/ 1701853 h 2152158"/>
              <a:gd name="connsiteX49" fmla="*/ 1743740 w 2371061"/>
              <a:gd name="connsiteY49" fmla="*/ 1616793 h 2152158"/>
              <a:gd name="connsiteX50" fmla="*/ 1807535 w 2371061"/>
              <a:gd name="connsiteY50" fmla="*/ 1489202 h 2152158"/>
              <a:gd name="connsiteX51" fmla="*/ 1839433 w 2371061"/>
              <a:gd name="connsiteY51" fmla="*/ 1467937 h 2152158"/>
              <a:gd name="connsiteX52" fmla="*/ 1881963 w 2371061"/>
              <a:gd name="connsiteY52" fmla="*/ 1404142 h 2152158"/>
              <a:gd name="connsiteX53" fmla="*/ 1903228 w 2371061"/>
              <a:gd name="connsiteY53" fmla="*/ 1372244 h 2152158"/>
              <a:gd name="connsiteX54" fmla="*/ 1913861 w 2371061"/>
              <a:gd name="connsiteY54" fmla="*/ 1340346 h 2152158"/>
              <a:gd name="connsiteX55" fmla="*/ 2041451 w 2371061"/>
              <a:gd name="connsiteY55" fmla="*/ 1255286 h 2152158"/>
              <a:gd name="connsiteX56" fmla="*/ 2062716 w 2371061"/>
              <a:gd name="connsiteY56" fmla="*/ 1223388 h 2152158"/>
              <a:gd name="connsiteX57" fmla="*/ 2073349 w 2371061"/>
              <a:gd name="connsiteY57" fmla="*/ 1191491 h 2152158"/>
              <a:gd name="connsiteX58" fmla="*/ 2094614 w 2371061"/>
              <a:gd name="connsiteY58" fmla="*/ 1170225 h 2152158"/>
              <a:gd name="connsiteX59" fmla="*/ 2115879 w 2371061"/>
              <a:gd name="connsiteY59" fmla="*/ 1127695 h 2152158"/>
              <a:gd name="connsiteX60" fmla="*/ 2137144 w 2371061"/>
              <a:gd name="connsiteY60" fmla="*/ 1095798 h 2152158"/>
              <a:gd name="connsiteX61" fmla="*/ 2147777 w 2371061"/>
              <a:gd name="connsiteY61" fmla="*/ 1032002 h 2152158"/>
              <a:gd name="connsiteX62" fmla="*/ 2158410 w 2371061"/>
              <a:gd name="connsiteY62" fmla="*/ 946942 h 2152158"/>
              <a:gd name="connsiteX63" fmla="*/ 2200940 w 2371061"/>
              <a:gd name="connsiteY63" fmla="*/ 883146 h 2152158"/>
              <a:gd name="connsiteX64" fmla="*/ 2211572 w 2371061"/>
              <a:gd name="connsiteY64" fmla="*/ 851249 h 2152158"/>
              <a:gd name="connsiteX65" fmla="*/ 2339163 w 2371061"/>
              <a:gd name="connsiteY65" fmla="*/ 702393 h 2152158"/>
              <a:gd name="connsiteX66" fmla="*/ 2349796 w 2371061"/>
              <a:gd name="connsiteY66" fmla="*/ 404681 h 2152158"/>
              <a:gd name="connsiteX67" fmla="*/ 2360428 w 2371061"/>
              <a:gd name="connsiteY67" fmla="*/ 372784 h 2152158"/>
              <a:gd name="connsiteX68" fmla="*/ 2371061 w 2371061"/>
              <a:gd name="connsiteY68" fmla="*/ 128235 h 2152158"/>
              <a:gd name="connsiteX69" fmla="*/ 2211572 w 2371061"/>
              <a:gd name="connsiteY69" fmla="*/ 117602 h 2152158"/>
              <a:gd name="connsiteX70" fmla="*/ 2179675 w 2371061"/>
              <a:gd name="connsiteY70" fmla="*/ 106970 h 2152158"/>
              <a:gd name="connsiteX71" fmla="*/ 2105247 w 2371061"/>
              <a:gd name="connsiteY71" fmla="*/ 85705 h 2152158"/>
              <a:gd name="connsiteX72" fmla="*/ 1573619 w 2371061"/>
              <a:gd name="connsiteY72" fmla="*/ 43174 h 2152158"/>
              <a:gd name="connsiteX73" fmla="*/ 1137684 w 2371061"/>
              <a:gd name="connsiteY73" fmla="*/ 64439 h 2152158"/>
              <a:gd name="connsiteX74" fmla="*/ 1073889 w 2371061"/>
              <a:gd name="connsiteY74" fmla="*/ 85705 h 2152158"/>
              <a:gd name="connsiteX75" fmla="*/ 946298 w 2371061"/>
              <a:gd name="connsiteY75" fmla="*/ 75072 h 2152158"/>
              <a:gd name="connsiteX76" fmla="*/ 723014 w 2371061"/>
              <a:gd name="connsiteY76" fmla="*/ 43174 h 2152158"/>
              <a:gd name="connsiteX77" fmla="*/ 637954 w 2371061"/>
              <a:gd name="connsiteY77" fmla="*/ 32542 h 2152158"/>
              <a:gd name="connsiteX78" fmla="*/ 318977 w 2371061"/>
              <a:gd name="connsiteY78" fmla="*/ 21909 h 2152158"/>
              <a:gd name="connsiteX79" fmla="*/ 287079 w 2371061"/>
              <a:gd name="connsiteY79" fmla="*/ 644 h 2152158"/>
              <a:gd name="connsiteX80" fmla="*/ 148856 w 2371061"/>
              <a:gd name="connsiteY80" fmla="*/ 21909 h 2152158"/>
              <a:gd name="connsiteX81" fmla="*/ 127591 w 2371061"/>
              <a:gd name="connsiteY81" fmla="*/ 53807 h 2152158"/>
              <a:gd name="connsiteX82" fmla="*/ 63796 w 2371061"/>
              <a:gd name="connsiteY82" fmla="*/ 96337 h 2152158"/>
              <a:gd name="connsiteX83" fmla="*/ 53163 w 2371061"/>
              <a:gd name="connsiteY83" fmla="*/ 128235 h 2152158"/>
              <a:gd name="connsiteX84" fmla="*/ 21265 w 2371061"/>
              <a:gd name="connsiteY84" fmla="*/ 138867 h 2152158"/>
              <a:gd name="connsiteX85" fmla="*/ 10633 w 2371061"/>
              <a:gd name="connsiteY85" fmla="*/ 181398 h 215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371061" h="2152158">
                <a:moveTo>
                  <a:pt x="10633" y="181398"/>
                </a:moveTo>
                <a:lnTo>
                  <a:pt x="10633" y="181398"/>
                </a:lnTo>
                <a:cubicBezTo>
                  <a:pt x="7089" y="216840"/>
                  <a:pt x="0" y="252105"/>
                  <a:pt x="0" y="287723"/>
                </a:cubicBezTo>
                <a:cubicBezTo>
                  <a:pt x="0" y="323342"/>
                  <a:pt x="6215" y="358705"/>
                  <a:pt x="10633" y="394049"/>
                </a:cubicBezTo>
                <a:cubicBezTo>
                  <a:pt x="15276" y="431193"/>
                  <a:pt x="21724" y="464765"/>
                  <a:pt x="31898" y="500374"/>
                </a:cubicBezTo>
                <a:cubicBezTo>
                  <a:pt x="34977" y="511151"/>
                  <a:pt x="39451" y="521495"/>
                  <a:pt x="42530" y="532272"/>
                </a:cubicBezTo>
                <a:cubicBezTo>
                  <a:pt x="69224" y="625702"/>
                  <a:pt x="38308" y="530239"/>
                  <a:pt x="63796" y="606700"/>
                </a:cubicBezTo>
                <a:cubicBezTo>
                  <a:pt x="47943" y="733519"/>
                  <a:pt x="46698" y="701531"/>
                  <a:pt x="63796" y="872514"/>
                </a:cubicBezTo>
                <a:cubicBezTo>
                  <a:pt x="64911" y="883666"/>
                  <a:pt x="71349" y="893635"/>
                  <a:pt x="74428" y="904412"/>
                </a:cubicBezTo>
                <a:cubicBezTo>
                  <a:pt x="78442" y="918463"/>
                  <a:pt x="79126" y="933588"/>
                  <a:pt x="85061" y="946942"/>
                </a:cubicBezTo>
                <a:cubicBezTo>
                  <a:pt x="139626" y="1069713"/>
                  <a:pt x="95543" y="946644"/>
                  <a:pt x="138223" y="1032002"/>
                </a:cubicBezTo>
                <a:cubicBezTo>
                  <a:pt x="152585" y="1060725"/>
                  <a:pt x="152955" y="1098292"/>
                  <a:pt x="159489" y="1127695"/>
                </a:cubicBezTo>
                <a:cubicBezTo>
                  <a:pt x="161920" y="1138636"/>
                  <a:pt x="163904" y="1150268"/>
                  <a:pt x="170121" y="1159593"/>
                </a:cubicBezTo>
                <a:cubicBezTo>
                  <a:pt x="178462" y="1172104"/>
                  <a:pt x="191386" y="1180858"/>
                  <a:pt x="202019" y="1191491"/>
                </a:cubicBezTo>
                <a:cubicBezTo>
                  <a:pt x="226402" y="1264642"/>
                  <a:pt x="202019" y="1176200"/>
                  <a:pt x="202019" y="1308449"/>
                </a:cubicBezTo>
                <a:cubicBezTo>
                  <a:pt x="202019" y="1344067"/>
                  <a:pt x="204642" y="1380068"/>
                  <a:pt x="212651" y="1414774"/>
                </a:cubicBezTo>
                <a:cubicBezTo>
                  <a:pt x="215524" y="1427226"/>
                  <a:pt x="228201" y="1435242"/>
                  <a:pt x="233916" y="1446672"/>
                </a:cubicBezTo>
                <a:cubicBezTo>
                  <a:pt x="257892" y="1494624"/>
                  <a:pt x="227726" y="1464762"/>
                  <a:pt x="265814" y="1510467"/>
                </a:cubicBezTo>
                <a:cubicBezTo>
                  <a:pt x="308177" y="1561303"/>
                  <a:pt x="283986" y="1525609"/>
                  <a:pt x="329610" y="1563630"/>
                </a:cubicBezTo>
                <a:cubicBezTo>
                  <a:pt x="411477" y="1631853"/>
                  <a:pt x="314208" y="1563996"/>
                  <a:pt x="393405" y="1616793"/>
                </a:cubicBezTo>
                <a:cubicBezTo>
                  <a:pt x="400493" y="1627426"/>
                  <a:pt x="406489" y="1638874"/>
                  <a:pt x="414670" y="1648691"/>
                </a:cubicBezTo>
                <a:cubicBezTo>
                  <a:pt x="440252" y="1679389"/>
                  <a:pt x="447104" y="1680945"/>
                  <a:pt x="478465" y="1701853"/>
                </a:cubicBezTo>
                <a:cubicBezTo>
                  <a:pt x="474921" y="1712486"/>
                  <a:pt x="467833" y="1722543"/>
                  <a:pt x="467833" y="1733751"/>
                </a:cubicBezTo>
                <a:cubicBezTo>
                  <a:pt x="467833" y="1753405"/>
                  <a:pt x="488977" y="1784105"/>
                  <a:pt x="499730" y="1797546"/>
                </a:cubicBezTo>
                <a:cubicBezTo>
                  <a:pt x="505993" y="1805374"/>
                  <a:pt x="511124" y="1817070"/>
                  <a:pt x="520996" y="1818812"/>
                </a:cubicBezTo>
                <a:cubicBezTo>
                  <a:pt x="573466" y="1828071"/>
                  <a:pt x="627321" y="1825900"/>
                  <a:pt x="680484" y="1829444"/>
                </a:cubicBezTo>
                <a:cubicBezTo>
                  <a:pt x="698205" y="1832988"/>
                  <a:pt x="717735" y="1831509"/>
                  <a:pt x="733647" y="1840077"/>
                </a:cubicBezTo>
                <a:cubicBezTo>
                  <a:pt x="764852" y="1856880"/>
                  <a:pt x="789218" y="1884213"/>
                  <a:pt x="818707" y="1903872"/>
                </a:cubicBezTo>
                <a:cubicBezTo>
                  <a:pt x="843956" y="1920704"/>
                  <a:pt x="870050" y="1937248"/>
                  <a:pt x="893135" y="1957035"/>
                </a:cubicBezTo>
                <a:cubicBezTo>
                  <a:pt x="943817" y="2000477"/>
                  <a:pt x="902674" y="1981479"/>
                  <a:pt x="956930" y="1999565"/>
                </a:cubicBezTo>
                <a:cubicBezTo>
                  <a:pt x="964019" y="2006653"/>
                  <a:pt x="968171" y="2020830"/>
                  <a:pt x="978196" y="2020830"/>
                </a:cubicBezTo>
                <a:cubicBezTo>
                  <a:pt x="994046" y="2020830"/>
                  <a:pt x="1005885" y="2005130"/>
                  <a:pt x="1020726" y="1999565"/>
                </a:cubicBezTo>
                <a:cubicBezTo>
                  <a:pt x="1034409" y="1994434"/>
                  <a:pt x="1049079" y="1992476"/>
                  <a:pt x="1063256" y="1988932"/>
                </a:cubicBezTo>
                <a:cubicBezTo>
                  <a:pt x="1070344" y="1996021"/>
                  <a:pt x="1078259" y="2002370"/>
                  <a:pt x="1084521" y="2010198"/>
                </a:cubicBezTo>
                <a:cubicBezTo>
                  <a:pt x="1092504" y="2020176"/>
                  <a:pt x="1095154" y="2035007"/>
                  <a:pt x="1105786" y="2042095"/>
                </a:cubicBezTo>
                <a:cubicBezTo>
                  <a:pt x="1117945" y="2050201"/>
                  <a:pt x="1134139" y="2049184"/>
                  <a:pt x="1148316" y="2052728"/>
                </a:cubicBezTo>
                <a:cubicBezTo>
                  <a:pt x="1151860" y="2063360"/>
                  <a:pt x="1156518" y="2073684"/>
                  <a:pt x="1158949" y="2084625"/>
                </a:cubicBezTo>
                <a:cubicBezTo>
                  <a:pt x="1163626" y="2105670"/>
                  <a:pt x="1153020" y="2134619"/>
                  <a:pt x="1169582" y="2148421"/>
                </a:cubicBezTo>
                <a:cubicBezTo>
                  <a:pt x="1183465" y="2159990"/>
                  <a:pt x="1205023" y="2141332"/>
                  <a:pt x="1222744" y="2137788"/>
                </a:cubicBezTo>
                <a:cubicBezTo>
                  <a:pt x="1243926" y="2095425"/>
                  <a:pt x="1246284" y="2075859"/>
                  <a:pt x="1297172" y="2052728"/>
                </a:cubicBezTo>
                <a:cubicBezTo>
                  <a:pt x="1316798" y="2043807"/>
                  <a:pt x="1339703" y="2045639"/>
                  <a:pt x="1360968" y="2042095"/>
                </a:cubicBezTo>
                <a:cubicBezTo>
                  <a:pt x="1393781" y="2020219"/>
                  <a:pt x="1397474" y="2020769"/>
                  <a:pt x="1424763" y="1988932"/>
                </a:cubicBezTo>
                <a:cubicBezTo>
                  <a:pt x="1471110" y="1934862"/>
                  <a:pt x="1434964" y="1953634"/>
                  <a:pt x="1488558" y="1935770"/>
                </a:cubicBezTo>
                <a:lnTo>
                  <a:pt x="1552354" y="1893239"/>
                </a:lnTo>
                <a:cubicBezTo>
                  <a:pt x="1562986" y="1886151"/>
                  <a:pt x="1575215" y="1881010"/>
                  <a:pt x="1584251" y="1871974"/>
                </a:cubicBezTo>
                <a:lnTo>
                  <a:pt x="1616149" y="1840077"/>
                </a:lnTo>
                <a:cubicBezTo>
                  <a:pt x="1626782" y="1815268"/>
                  <a:pt x="1635976" y="1789791"/>
                  <a:pt x="1648047" y="1765649"/>
                </a:cubicBezTo>
                <a:cubicBezTo>
                  <a:pt x="1653762" y="1754219"/>
                  <a:pt x="1663597" y="1745181"/>
                  <a:pt x="1669312" y="1733751"/>
                </a:cubicBezTo>
                <a:cubicBezTo>
                  <a:pt x="1674324" y="1723726"/>
                  <a:pt x="1673927" y="1711309"/>
                  <a:pt x="1679944" y="1701853"/>
                </a:cubicBezTo>
                <a:cubicBezTo>
                  <a:pt x="1698972" y="1671952"/>
                  <a:pt x="1743740" y="1616793"/>
                  <a:pt x="1743740" y="1616793"/>
                </a:cubicBezTo>
                <a:cubicBezTo>
                  <a:pt x="1755870" y="1580403"/>
                  <a:pt x="1772202" y="1512757"/>
                  <a:pt x="1807535" y="1489202"/>
                </a:cubicBezTo>
                <a:lnTo>
                  <a:pt x="1839433" y="1467937"/>
                </a:lnTo>
                <a:lnTo>
                  <a:pt x="1881963" y="1404142"/>
                </a:lnTo>
                <a:cubicBezTo>
                  <a:pt x="1889051" y="1393509"/>
                  <a:pt x="1899187" y="1384367"/>
                  <a:pt x="1903228" y="1372244"/>
                </a:cubicBezTo>
                <a:cubicBezTo>
                  <a:pt x="1906772" y="1361611"/>
                  <a:pt x="1905305" y="1347586"/>
                  <a:pt x="1913861" y="1340346"/>
                </a:cubicBezTo>
                <a:cubicBezTo>
                  <a:pt x="1952881" y="1307329"/>
                  <a:pt x="2041451" y="1255286"/>
                  <a:pt x="2041451" y="1255286"/>
                </a:cubicBezTo>
                <a:cubicBezTo>
                  <a:pt x="2048539" y="1244653"/>
                  <a:pt x="2057001" y="1234818"/>
                  <a:pt x="2062716" y="1223388"/>
                </a:cubicBezTo>
                <a:cubicBezTo>
                  <a:pt x="2067728" y="1213364"/>
                  <a:pt x="2067583" y="1201101"/>
                  <a:pt x="2073349" y="1191491"/>
                </a:cubicBezTo>
                <a:cubicBezTo>
                  <a:pt x="2078507" y="1182895"/>
                  <a:pt x="2089053" y="1178566"/>
                  <a:pt x="2094614" y="1170225"/>
                </a:cubicBezTo>
                <a:cubicBezTo>
                  <a:pt x="2103406" y="1157037"/>
                  <a:pt x="2108015" y="1141457"/>
                  <a:pt x="2115879" y="1127695"/>
                </a:cubicBezTo>
                <a:cubicBezTo>
                  <a:pt x="2122219" y="1116600"/>
                  <a:pt x="2130056" y="1106430"/>
                  <a:pt x="2137144" y="1095798"/>
                </a:cubicBezTo>
                <a:cubicBezTo>
                  <a:pt x="2140688" y="1074533"/>
                  <a:pt x="2144728" y="1053344"/>
                  <a:pt x="2147777" y="1032002"/>
                </a:cubicBezTo>
                <a:cubicBezTo>
                  <a:pt x="2151818" y="1003715"/>
                  <a:pt x="2148799" y="973851"/>
                  <a:pt x="2158410" y="946942"/>
                </a:cubicBezTo>
                <a:cubicBezTo>
                  <a:pt x="2167006" y="922873"/>
                  <a:pt x="2200940" y="883146"/>
                  <a:pt x="2200940" y="883146"/>
                </a:cubicBezTo>
                <a:cubicBezTo>
                  <a:pt x="2204484" y="872514"/>
                  <a:pt x="2205193" y="860464"/>
                  <a:pt x="2211572" y="851249"/>
                </a:cubicBezTo>
                <a:cubicBezTo>
                  <a:pt x="2266463" y="771961"/>
                  <a:pt x="2283398" y="758158"/>
                  <a:pt x="2339163" y="702393"/>
                </a:cubicBezTo>
                <a:cubicBezTo>
                  <a:pt x="2342707" y="603156"/>
                  <a:pt x="2343403" y="503776"/>
                  <a:pt x="2349796" y="404681"/>
                </a:cubicBezTo>
                <a:cubicBezTo>
                  <a:pt x="2350518" y="393497"/>
                  <a:pt x="2359568" y="383958"/>
                  <a:pt x="2360428" y="372784"/>
                </a:cubicBezTo>
                <a:cubicBezTo>
                  <a:pt x="2366686" y="291431"/>
                  <a:pt x="2367517" y="209751"/>
                  <a:pt x="2371061" y="128235"/>
                </a:cubicBezTo>
                <a:cubicBezTo>
                  <a:pt x="2298401" y="79796"/>
                  <a:pt x="2369438" y="117602"/>
                  <a:pt x="2211572" y="117602"/>
                </a:cubicBezTo>
                <a:cubicBezTo>
                  <a:pt x="2200365" y="117602"/>
                  <a:pt x="2190410" y="110190"/>
                  <a:pt x="2179675" y="106970"/>
                </a:cubicBezTo>
                <a:cubicBezTo>
                  <a:pt x="2154961" y="99556"/>
                  <a:pt x="2130720" y="89814"/>
                  <a:pt x="2105247" y="85705"/>
                </a:cubicBezTo>
                <a:cubicBezTo>
                  <a:pt x="1860990" y="46309"/>
                  <a:pt x="1825535" y="52864"/>
                  <a:pt x="1573619" y="43174"/>
                </a:cubicBezTo>
                <a:cubicBezTo>
                  <a:pt x="1428307" y="50262"/>
                  <a:pt x="1282644" y="52102"/>
                  <a:pt x="1137684" y="64439"/>
                </a:cubicBezTo>
                <a:cubicBezTo>
                  <a:pt x="1115349" y="66340"/>
                  <a:pt x="1073889" y="85705"/>
                  <a:pt x="1073889" y="85705"/>
                </a:cubicBezTo>
                <a:cubicBezTo>
                  <a:pt x="1031359" y="82161"/>
                  <a:pt x="988666" y="80208"/>
                  <a:pt x="946298" y="75072"/>
                </a:cubicBezTo>
                <a:cubicBezTo>
                  <a:pt x="871661" y="66025"/>
                  <a:pt x="797493" y="53447"/>
                  <a:pt x="723014" y="43174"/>
                </a:cubicBezTo>
                <a:cubicBezTo>
                  <a:pt x="694708" y="39270"/>
                  <a:pt x="666488" y="34044"/>
                  <a:pt x="637954" y="32542"/>
                </a:cubicBezTo>
                <a:cubicBezTo>
                  <a:pt x="531716" y="26951"/>
                  <a:pt x="425303" y="25453"/>
                  <a:pt x="318977" y="21909"/>
                </a:cubicBezTo>
                <a:cubicBezTo>
                  <a:pt x="308344" y="14821"/>
                  <a:pt x="299814" y="1705"/>
                  <a:pt x="287079" y="644"/>
                </a:cubicBezTo>
                <a:cubicBezTo>
                  <a:pt x="241159" y="-3182"/>
                  <a:pt x="193247" y="10812"/>
                  <a:pt x="148856" y="21909"/>
                </a:cubicBezTo>
                <a:cubicBezTo>
                  <a:pt x="141768" y="32542"/>
                  <a:pt x="137208" y="45392"/>
                  <a:pt x="127591" y="53807"/>
                </a:cubicBezTo>
                <a:cubicBezTo>
                  <a:pt x="108357" y="70637"/>
                  <a:pt x="63796" y="96337"/>
                  <a:pt x="63796" y="96337"/>
                </a:cubicBezTo>
                <a:cubicBezTo>
                  <a:pt x="60252" y="106970"/>
                  <a:pt x="61088" y="120310"/>
                  <a:pt x="53163" y="128235"/>
                </a:cubicBezTo>
                <a:cubicBezTo>
                  <a:pt x="45238" y="136160"/>
                  <a:pt x="31671" y="134705"/>
                  <a:pt x="21265" y="138867"/>
                </a:cubicBezTo>
                <a:cubicBezTo>
                  <a:pt x="13907" y="141810"/>
                  <a:pt x="12405" y="174310"/>
                  <a:pt x="10633" y="18139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83991" y="2580602"/>
            <a:ext cx="1902953" cy="7535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83991" y="2903359"/>
            <a:ext cx="1902953" cy="86165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383991" y="2149772"/>
            <a:ext cx="1902953" cy="861659"/>
          </a:xfrm>
          <a:prstGeom prst="ellipse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Arc 4"/>
          <p:cNvSpPr/>
          <p:nvPr/>
        </p:nvSpPr>
        <p:spPr>
          <a:xfrm>
            <a:off x="1598676" y="1806569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Arc 9"/>
          <p:cNvSpPr/>
          <p:nvPr/>
        </p:nvSpPr>
        <p:spPr>
          <a:xfrm>
            <a:off x="2508529" y="1808029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sp>
        <p:nvSpPr>
          <p:cNvPr id="11" name="Arc 10"/>
          <p:cNvSpPr/>
          <p:nvPr/>
        </p:nvSpPr>
        <p:spPr>
          <a:xfrm>
            <a:off x="1987153" y="2178981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2394615" y="1959915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2508529" y="2149772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2642890" y="2006649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147801" y="2282673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1858634" y="2336709"/>
            <a:ext cx="49362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Arc 16"/>
          <p:cNvSpPr/>
          <p:nvPr/>
        </p:nvSpPr>
        <p:spPr>
          <a:xfrm>
            <a:off x="1841109" y="2148312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Arc 17"/>
          <p:cNvSpPr/>
          <p:nvPr/>
        </p:nvSpPr>
        <p:spPr>
          <a:xfrm>
            <a:off x="2298226" y="2178981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Arc 18"/>
          <p:cNvSpPr/>
          <p:nvPr/>
        </p:nvSpPr>
        <p:spPr>
          <a:xfrm>
            <a:off x="1186832" y="2129326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Arc 19"/>
          <p:cNvSpPr/>
          <p:nvPr/>
        </p:nvSpPr>
        <p:spPr>
          <a:xfrm>
            <a:off x="1388372" y="2216953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2177010" y="2046082"/>
            <a:ext cx="49362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1299285" y="2006649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1681920" y="2046082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1492063" y="1959915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1900986" y="1959915"/>
            <a:ext cx="49362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Arc 26"/>
          <p:cNvSpPr/>
          <p:nvPr/>
        </p:nvSpPr>
        <p:spPr>
          <a:xfrm>
            <a:off x="1421962" y="2129326"/>
            <a:ext cx="49362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Arc 27"/>
          <p:cNvSpPr/>
          <p:nvPr/>
        </p:nvSpPr>
        <p:spPr>
          <a:xfrm>
            <a:off x="1804597" y="1770058"/>
            <a:ext cx="49362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Arc 28"/>
          <p:cNvSpPr/>
          <p:nvPr/>
        </p:nvSpPr>
        <p:spPr>
          <a:xfrm>
            <a:off x="2013441" y="1808029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Arc 29"/>
          <p:cNvSpPr/>
          <p:nvPr/>
        </p:nvSpPr>
        <p:spPr>
          <a:xfrm>
            <a:off x="1543179" y="2252003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Arc 30"/>
          <p:cNvSpPr/>
          <p:nvPr/>
        </p:nvSpPr>
        <p:spPr>
          <a:xfrm>
            <a:off x="2233967" y="1808029"/>
            <a:ext cx="495090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Arc 31"/>
          <p:cNvSpPr/>
          <p:nvPr/>
        </p:nvSpPr>
        <p:spPr>
          <a:xfrm>
            <a:off x="1665856" y="2333788"/>
            <a:ext cx="495089" cy="1241374"/>
          </a:xfrm>
          <a:prstGeom prst="arc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24" name="Right Triangle 34823"/>
          <p:cNvSpPr/>
          <p:nvPr/>
        </p:nvSpPr>
        <p:spPr>
          <a:xfrm flipH="1">
            <a:off x="1585530" y="2948087"/>
            <a:ext cx="256493" cy="173793"/>
          </a:xfrm>
          <a:prstGeom prst="rtTriangle">
            <a:avLst/>
          </a:prstGeom>
          <a:solidFill>
            <a:srgbClr val="98C7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Right Triangle 77"/>
          <p:cNvSpPr/>
          <p:nvPr/>
        </p:nvSpPr>
        <p:spPr>
          <a:xfrm rot="10800000" flipH="1">
            <a:off x="1585531" y="4553656"/>
            <a:ext cx="261419" cy="173793"/>
          </a:xfrm>
          <a:prstGeom prst="rtTriangle">
            <a:avLst/>
          </a:prstGeom>
          <a:solidFill>
            <a:srgbClr val="98C7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25" name="Rectangle 34824"/>
          <p:cNvSpPr/>
          <p:nvPr/>
        </p:nvSpPr>
        <p:spPr>
          <a:xfrm>
            <a:off x="1585531" y="3119504"/>
            <a:ext cx="255577" cy="1434152"/>
          </a:xfrm>
          <a:prstGeom prst="rect">
            <a:avLst/>
          </a:prstGeom>
          <a:solidFill>
            <a:srgbClr val="98C7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Flowchart: Data 62"/>
          <p:cNvSpPr/>
          <p:nvPr/>
        </p:nvSpPr>
        <p:spPr>
          <a:xfrm rot="19532713">
            <a:off x="1232105" y="1993506"/>
            <a:ext cx="2005184" cy="620686"/>
          </a:xfrm>
          <a:prstGeom prst="flowChartInputOutput">
            <a:avLst/>
          </a:prstGeom>
          <a:solidFill>
            <a:srgbClr val="98C7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7175921" y="3134270"/>
            <a:ext cx="201461" cy="372063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83543" y="3102161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014" y="1776006"/>
            <a:ext cx="4550735" cy="3654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1" name="Picture 6" descr="f017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86" y="1890601"/>
            <a:ext cx="4118411" cy="33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Punch Biopsies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71459" y="1783560"/>
            <a:ext cx="3147239" cy="4572000"/>
          </a:xfrm>
        </p:spPr>
        <p:txBody>
          <a:bodyPr/>
          <a:lstStyle/>
          <a:p>
            <a:pPr marL="68263" indent="0">
              <a:buNone/>
            </a:pPr>
            <a:r>
              <a:rPr lang="en-US" dirty="0"/>
              <a:t>Usual indications:</a:t>
            </a:r>
          </a:p>
          <a:p>
            <a:r>
              <a:rPr lang="en-US" dirty="0"/>
              <a:t>Inflammatory conditions</a:t>
            </a:r>
          </a:p>
          <a:p>
            <a:r>
              <a:rPr lang="en-US" dirty="0"/>
              <a:t>Dermal neoplasms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arallelogram 40"/>
          <p:cNvSpPr/>
          <p:nvPr/>
        </p:nvSpPr>
        <p:spPr>
          <a:xfrm>
            <a:off x="3889923" y="2044439"/>
            <a:ext cx="5172501" cy="4649546"/>
          </a:xfrm>
          <a:custGeom>
            <a:avLst/>
            <a:gdLst>
              <a:gd name="connsiteX0" fmla="*/ 0 w 4981433"/>
              <a:gd name="connsiteY0" fmla="*/ 4758728 h 4758728"/>
              <a:gd name="connsiteX1" fmla="*/ 1326162 w 4981433"/>
              <a:gd name="connsiteY1" fmla="*/ 0 h 4758728"/>
              <a:gd name="connsiteX2" fmla="*/ 4981433 w 4981433"/>
              <a:gd name="connsiteY2" fmla="*/ 0 h 4758728"/>
              <a:gd name="connsiteX3" fmla="*/ 3655271 w 4981433"/>
              <a:gd name="connsiteY3" fmla="*/ 4758728 h 4758728"/>
              <a:gd name="connsiteX4" fmla="*/ 0 w 4981433"/>
              <a:gd name="connsiteY4" fmla="*/ 4758728 h 4758728"/>
              <a:gd name="connsiteX0" fmla="*/ 0 w 5104262"/>
              <a:gd name="connsiteY0" fmla="*/ 4758728 h 4758728"/>
              <a:gd name="connsiteX1" fmla="*/ 1326162 w 5104262"/>
              <a:gd name="connsiteY1" fmla="*/ 0 h 4758728"/>
              <a:gd name="connsiteX2" fmla="*/ 5104262 w 5104262"/>
              <a:gd name="connsiteY2" fmla="*/ 286603 h 4758728"/>
              <a:gd name="connsiteX3" fmla="*/ 3655271 w 5104262"/>
              <a:gd name="connsiteY3" fmla="*/ 4758728 h 4758728"/>
              <a:gd name="connsiteX4" fmla="*/ 0 w 5104262"/>
              <a:gd name="connsiteY4" fmla="*/ 4758728 h 4758728"/>
              <a:gd name="connsiteX0" fmla="*/ 0 w 5308978"/>
              <a:gd name="connsiteY0" fmla="*/ 4281056 h 4758728"/>
              <a:gd name="connsiteX1" fmla="*/ 1530878 w 5308978"/>
              <a:gd name="connsiteY1" fmla="*/ 0 h 4758728"/>
              <a:gd name="connsiteX2" fmla="*/ 5308978 w 5308978"/>
              <a:gd name="connsiteY2" fmla="*/ 286603 h 4758728"/>
              <a:gd name="connsiteX3" fmla="*/ 3859987 w 5308978"/>
              <a:gd name="connsiteY3" fmla="*/ 4758728 h 4758728"/>
              <a:gd name="connsiteX4" fmla="*/ 0 w 5308978"/>
              <a:gd name="connsiteY4" fmla="*/ 4281056 h 4758728"/>
              <a:gd name="connsiteX0" fmla="*/ 0 w 5308978"/>
              <a:gd name="connsiteY0" fmla="*/ 4226465 h 4704137"/>
              <a:gd name="connsiteX1" fmla="*/ 1708299 w 5308978"/>
              <a:gd name="connsiteY1" fmla="*/ 0 h 4704137"/>
              <a:gd name="connsiteX2" fmla="*/ 5308978 w 5308978"/>
              <a:gd name="connsiteY2" fmla="*/ 232012 h 4704137"/>
              <a:gd name="connsiteX3" fmla="*/ 3859987 w 5308978"/>
              <a:gd name="connsiteY3" fmla="*/ 4704137 h 4704137"/>
              <a:gd name="connsiteX4" fmla="*/ 0 w 5308978"/>
              <a:gd name="connsiteY4" fmla="*/ 4226465 h 4704137"/>
              <a:gd name="connsiteX0" fmla="*/ 0 w 5076966"/>
              <a:gd name="connsiteY0" fmla="*/ 4226465 h 4704137"/>
              <a:gd name="connsiteX1" fmla="*/ 1708299 w 5076966"/>
              <a:gd name="connsiteY1" fmla="*/ 0 h 4704137"/>
              <a:gd name="connsiteX2" fmla="*/ 5076966 w 5076966"/>
              <a:gd name="connsiteY2" fmla="*/ 232012 h 4704137"/>
              <a:gd name="connsiteX3" fmla="*/ 3859987 w 5076966"/>
              <a:gd name="connsiteY3" fmla="*/ 4704137 h 4704137"/>
              <a:gd name="connsiteX4" fmla="*/ 0 w 5076966"/>
              <a:gd name="connsiteY4" fmla="*/ 4226465 h 4704137"/>
              <a:gd name="connsiteX0" fmla="*/ 0 w 5172501"/>
              <a:gd name="connsiteY0" fmla="*/ 4226465 h 4704137"/>
              <a:gd name="connsiteX1" fmla="*/ 1803834 w 5172501"/>
              <a:gd name="connsiteY1" fmla="*/ 0 h 4704137"/>
              <a:gd name="connsiteX2" fmla="*/ 5172501 w 5172501"/>
              <a:gd name="connsiteY2" fmla="*/ 232012 h 4704137"/>
              <a:gd name="connsiteX3" fmla="*/ 3955522 w 5172501"/>
              <a:gd name="connsiteY3" fmla="*/ 4704137 h 4704137"/>
              <a:gd name="connsiteX4" fmla="*/ 0 w 5172501"/>
              <a:gd name="connsiteY4" fmla="*/ 4226465 h 4704137"/>
              <a:gd name="connsiteX0" fmla="*/ 0 w 5172501"/>
              <a:gd name="connsiteY0" fmla="*/ 4212817 h 4690489"/>
              <a:gd name="connsiteX1" fmla="*/ 1899369 w 5172501"/>
              <a:gd name="connsiteY1" fmla="*/ 0 h 4690489"/>
              <a:gd name="connsiteX2" fmla="*/ 5172501 w 5172501"/>
              <a:gd name="connsiteY2" fmla="*/ 218364 h 4690489"/>
              <a:gd name="connsiteX3" fmla="*/ 3955522 w 5172501"/>
              <a:gd name="connsiteY3" fmla="*/ 4690489 h 4690489"/>
              <a:gd name="connsiteX4" fmla="*/ 0 w 5172501"/>
              <a:gd name="connsiteY4" fmla="*/ 4212817 h 4690489"/>
              <a:gd name="connsiteX0" fmla="*/ 0 w 5172501"/>
              <a:gd name="connsiteY0" fmla="*/ 4226465 h 4704137"/>
              <a:gd name="connsiteX1" fmla="*/ 1967607 w 5172501"/>
              <a:gd name="connsiteY1" fmla="*/ 0 h 4704137"/>
              <a:gd name="connsiteX2" fmla="*/ 5172501 w 5172501"/>
              <a:gd name="connsiteY2" fmla="*/ 232012 h 4704137"/>
              <a:gd name="connsiteX3" fmla="*/ 3955522 w 5172501"/>
              <a:gd name="connsiteY3" fmla="*/ 4704137 h 4704137"/>
              <a:gd name="connsiteX4" fmla="*/ 0 w 5172501"/>
              <a:gd name="connsiteY4" fmla="*/ 4226465 h 4704137"/>
              <a:gd name="connsiteX0" fmla="*/ 0 w 5172501"/>
              <a:gd name="connsiteY0" fmla="*/ 4171874 h 4649546"/>
              <a:gd name="connsiteX1" fmla="*/ 2063142 w 5172501"/>
              <a:gd name="connsiteY1" fmla="*/ 0 h 4649546"/>
              <a:gd name="connsiteX2" fmla="*/ 5172501 w 5172501"/>
              <a:gd name="connsiteY2" fmla="*/ 177421 h 4649546"/>
              <a:gd name="connsiteX3" fmla="*/ 3955522 w 5172501"/>
              <a:gd name="connsiteY3" fmla="*/ 4649546 h 4649546"/>
              <a:gd name="connsiteX4" fmla="*/ 0 w 5172501"/>
              <a:gd name="connsiteY4" fmla="*/ 4171874 h 464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2501" h="4649546">
                <a:moveTo>
                  <a:pt x="0" y="4171874"/>
                </a:moveTo>
                <a:lnTo>
                  <a:pt x="2063142" y="0"/>
                </a:lnTo>
                <a:lnTo>
                  <a:pt x="5172501" y="177421"/>
                </a:lnTo>
                <a:lnTo>
                  <a:pt x="3955522" y="4649546"/>
                </a:lnTo>
                <a:lnTo>
                  <a:pt x="0" y="4171874"/>
                </a:lnTo>
                <a:close/>
              </a:path>
            </a:pathLst>
          </a:custGeom>
          <a:solidFill>
            <a:srgbClr val="99CCFF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Alopecia: Horizontal Sectioning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5939926" y="1897350"/>
            <a:ext cx="2175814" cy="1986180"/>
            <a:chOff x="4164853" y="1890769"/>
            <a:chExt cx="2175814" cy="1986180"/>
          </a:xfrm>
        </p:grpSpPr>
        <p:sp>
          <p:nvSpPr>
            <p:cNvPr id="39" name="Oval 38"/>
            <p:cNvSpPr/>
            <p:nvPr/>
          </p:nvSpPr>
          <p:spPr bwMode="auto">
            <a:xfrm>
              <a:off x="4449738" y="3021146"/>
              <a:ext cx="1890929" cy="8558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4447690" y="2695544"/>
              <a:ext cx="1890929" cy="74937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447690" y="2975343"/>
              <a:ext cx="1890929" cy="85580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446232" y="2851543"/>
              <a:ext cx="1889472" cy="75083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Flowchart: Process 9"/>
            <p:cNvSpPr/>
            <p:nvPr/>
          </p:nvSpPr>
          <p:spPr bwMode="auto">
            <a:xfrm>
              <a:off x="4446232" y="3016287"/>
              <a:ext cx="1889472" cy="263885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447690" y="2268372"/>
              <a:ext cx="1890929" cy="855802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4662005" y="1927218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5565919" y="1928675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5046897" y="2297531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5452201" y="2078842"/>
              <a:ext cx="492779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5565919" y="2268372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5698591" y="2126953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Arc 17"/>
            <p:cNvSpPr/>
            <p:nvPr/>
          </p:nvSpPr>
          <p:spPr bwMode="auto">
            <a:xfrm>
              <a:off x="5207269" y="2399586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Arc 18"/>
            <p:cNvSpPr/>
            <p:nvPr/>
          </p:nvSpPr>
          <p:spPr bwMode="auto">
            <a:xfrm>
              <a:off x="4918600" y="2453528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Arc 19"/>
            <p:cNvSpPr/>
            <p:nvPr/>
          </p:nvSpPr>
          <p:spPr bwMode="auto">
            <a:xfrm>
              <a:off x="4901105" y="2266914"/>
              <a:ext cx="492779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Arc 20"/>
            <p:cNvSpPr/>
            <p:nvPr/>
          </p:nvSpPr>
          <p:spPr bwMode="auto">
            <a:xfrm>
              <a:off x="5355978" y="2297531"/>
              <a:ext cx="492779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Arc 21"/>
            <p:cNvSpPr/>
            <p:nvPr/>
          </p:nvSpPr>
          <p:spPr bwMode="auto">
            <a:xfrm>
              <a:off x="4252329" y="2247961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Arc 22"/>
            <p:cNvSpPr/>
            <p:nvPr/>
          </p:nvSpPr>
          <p:spPr bwMode="auto">
            <a:xfrm>
              <a:off x="4452064" y="2335437"/>
              <a:ext cx="492779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Arc 23"/>
            <p:cNvSpPr/>
            <p:nvPr/>
          </p:nvSpPr>
          <p:spPr bwMode="auto">
            <a:xfrm>
              <a:off x="5234970" y="2164859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Arc 24"/>
            <p:cNvSpPr/>
            <p:nvPr/>
          </p:nvSpPr>
          <p:spPr bwMode="auto">
            <a:xfrm>
              <a:off x="4363131" y="2126953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Arc 25"/>
            <p:cNvSpPr/>
            <p:nvPr/>
          </p:nvSpPr>
          <p:spPr bwMode="auto">
            <a:xfrm>
              <a:off x="4164853" y="2126953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Arc 26"/>
            <p:cNvSpPr/>
            <p:nvPr/>
          </p:nvSpPr>
          <p:spPr bwMode="auto">
            <a:xfrm>
              <a:off x="4743649" y="2164859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Arc 27"/>
            <p:cNvSpPr/>
            <p:nvPr/>
          </p:nvSpPr>
          <p:spPr bwMode="auto">
            <a:xfrm>
              <a:off x="4555577" y="2078842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Arc 28"/>
            <p:cNvSpPr/>
            <p:nvPr/>
          </p:nvSpPr>
          <p:spPr bwMode="auto">
            <a:xfrm>
              <a:off x="4960880" y="2078842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Arc 29"/>
            <p:cNvSpPr/>
            <p:nvPr/>
          </p:nvSpPr>
          <p:spPr bwMode="auto">
            <a:xfrm>
              <a:off x="4485597" y="2247961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Arc 30"/>
            <p:cNvSpPr/>
            <p:nvPr/>
          </p:nvSpPr>
          <p:spPr bwMode="auto">
            <a:xfrm>
              <a:off x="4864658" y="1890769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Arc 31"/>
            <p:cNvSpPr/>
            <p:nvPr/>
          </p:nvSpPr>
          <p:spPr bwMode="auto">
            <a:xfrm>
              <a:off x="5073140" y="1928675"/>
              <a:ext cx="492779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Arc 32"/>
            <p:cNvSpPr/>
            <p:nvPr/>
          </p:nvSpPr>
          <p:spPr bwMode="auto">
            <a:xfrm>
              <a:off x="4606604" y="2368969"/>
              <a:ext cx="491322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Arc 33"/>
            <p:cNvSpPr/>
            <p:nvPr/>
          </p:nvSpPr>
          <p:spPr bwMode="auto">
            <a:xfrm>
              <a:off x="5293288" y="1928675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Arc 34"/>
            <p:cNvSpPr/>
            <p:nvPr/>
          </p:nvSpPr>
          <p:spPr bwMode="auto">
            <a:xfrm>
              <a:off x="4727612" y="2452071"/>
              <a:ext cx="491321" cy="1233405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90288" y="3841092"/>
            <a:ext cx="1897027" cy="2075639"/>
            <a:chOff x="5190288" y="3841092"/>
            <a:chExt cx="1897027" cy="2075639"/>
          </a:xfrm>
        </p:grpSpPr>
        <p:sp>
          <p:nvSpPr>
            <p:cNvPr id="40" name="Oval 39"/>
            <p:cNvSpPr/>
            <p:nvPr/>
          </p:nvSpPr>
          <p:spPr bwMode="auto">
            <a:xfrm>
              <a:off x="5203936" y="5060929"/>
              <a:ext cx="1883379" cy="85580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196492" y="5025120"/>
              <a:ext cx="1883379" cy="8558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 bwMode="auto">
            <a:xfrm flipH="1" flipV="1">
              <a:off x="5196493" y="3841092"/>
              <a:ext cx="1883268" cy="1715978"/>
            </a:xfrm>
            <a:custGeom>
              <a:avLst/>
              <a:gdLst>
                <a:gd name="connsiteX0" fmla="*/ 10633 w 2371061"/>
                <a:gd name="connsiteY0" fmla="*/ 181398 h 2152158"/>
                <a:gd name="connsiteX1" fmla="*/ 10633 w 2371061"/>
                <a:gd name="connsiteY1" fmla="*/ 181398 h 2152158"/>
                <a:gd name="connsiteX2" fmla="*/ 0 w 2371061"/>
                <a:gd name="connsiteY2" fmla="*/ 287723 h 2152158"/>
                <a:gd name="connsiteX3" fmla="*/ 10633 w 2371061"/>
                <a:gd name="connsiteY3" fmla="*/ 394049 h 2152158"/>
                <a:gd name="connsiteX4" fmla="*/ 31898 w 2371061"/>
                <a:gd name="connsiteY4" fmla="*/ 500374 h 2152158"/>
                <a:gd name="connsiteX5" fmla="*/ 42530 w 2371061"/>
                <a:gd name="connsiteY5" fmla="*/ 532272 h 2152158"/>
                <a:gd name="connsiteX6" fmla="*/ 63796 w 2371061"/>
                <a:gd name="connsiteY6" fmla="*/ 606700 h 2152158"/>
                <a:gd name="connsiteX7" fmla="*/ 63796 w 2371061"/>
                <a:gd name="connsiteY7" fmla="*/ 872514 h 2152158"/>
                <a:gd name="connsiteX8" fmla="*/ 74428 w 2371061"/>
                <a:gd name="connsiteY8" fmla="*/ 904412 h 2152158"/>
                <a:gd name="connsiteX9" fmla="*/ 85061 w 2371061"/>
                <a:gd name="connsiteY9" fmla="*/ 946942 h 2152158"/>
                <a:gd name="connsiteX10" fmla="*/ 138223 w 2371061"/>
                <a:gd name="connsiteY10" fmla="*/ 1032002 h 2152158"/>
                <a:gd name="connsiteX11" fmla="*/ 159489 w 2371061"/>
                <a:gd name="connsiteY11" fmla="*/ 1127695 h 2152158"/>
                <a:gd name="connsiteX12" fmla="*/ 170121 w 2371061"/>
                <a:gd name="connsiteY12" fmla="*/ 1159593 h 2152158"/>
                <a:gd name="connsiteX13" fmla="*/ 202019 w 2371061"/>
                <a:gd name="connsiteY13" fmla="*/ 1191491 h 2152158"/>
                <a:gd name="connsiteX14" fmla="*/ 202019 w 2371061"/>
                <a:gd name="connsiteY14" fmla="*/ 1308449 h 2152158"/>
                <a:gd name="connsiteX15" fmla="*/ 212651 w 2371061"/>
                <a:gd name="connsiteY15" fmla="*/ 1414774 h 2152158"/>
                <a:gd name="connsiteX16" fmla="*/ 233916 w 2371061"/>
                <a:gd name="connsiteY16" fmla="*/ 1446672 h 2152158"/>
                <a:gd name="connsiteX17" fmla="*/ 265814 w 2371061"/>
                <a:gd name="connsiteY17" fmla="*/ 1510467 h 2152158"/>
                <a:gd name="connsiteX18" fmla="*/ 329610 w 2371061"/>
                <a:gd name="connsiteY18" fmla="*/ 1563630 h 2152158"/>
                <a:gd name="connsiteX19" fmla="*/ 393405 w 2371061"/>
                <a:gd name="connsiteY19" fmla="*/ 1616793 h 2152158"/>
                <a:gd name="connsiteX20" fmla="*/ 414670 w 2371061"/>
                <a:gd name="connsiteY20" fmla="*/ 1648691 h 2152158"/>
                <a:gd name="connsiteX21" fmla="*/ 478465 w 2371061"/>
                <a:gd name="connsiteY21" fmla="*/ 1701853 h 2152158"/>
                <a:gd name="connsiteX22" fmla="*/ 467833 w 2371061"/>
                <a:gd name="connsiteY22" fmla="*/ 1733751 h 2152158"/>
                <a:gd name="connsiteX23" fmla="*/ 499730 w 2371061"/>
                <a:gd name="connsiteY23" fmla="*/ 1797546 h 2152158"/>
                <a:gd name="connsiteX24" fmla="*/ 520996 w 2371061"/>
                <a:gd name="connsiteY24" fmla="*/ 1818812 h 2152158"/>
                <a:gd name="connsiteX25" fmla="*/ 680484 w 2371061"/>
                <a:gd name="connsiteY25" fmla="*/ 1829444 h 2152158"/>
                <a:gd name="connsiteX26" fmla="*/ 733647 w 2371061"/>
                <a:gd name="connsiteY26" fmla="*/ 1840077 h 2152158"/>
                <a:gd name="connsiteX27" fmla="*/ 818707 w 2371061"/>
                <a:gd name="connsiteY27" fmla="*/ 1903872 h 2152158"/>
                <a:gd name="connsiteX28" fmla="*/ 893135 w 2371061"/>
                <a:gd name="connsiteY28" fmla="*/ 1957035 h 2152158"/>
                <a:gd name="connsiteX29" fmla="*/ 956930 w 2371061"/>
                <a:gd name="connsiteY29" fmla="*/ 1999565 h 2152158"/>
                <a:gd name="connsiteX30" fmla="*/ 978196 w 2371061"/>
                <a:gd name="connsiteY30" fmla="*/ 2020830 h 2152158"/>
                <a:gd name="connsiteX31" fmla="*/ 1020726 w 2371061"/>
                <a:gd name="connsiteY31" fmla="*/ 1999565 h 2152158"/>
                <a:gd name="connsiteX32" fmla="*/ 1063256 w 2371061"/>
                <a:gd name="connsiteY32" fmla="*/ 1988932 h 2152158"/>
                <a:gd name="connsiteX33" fmla="*/ 1084521 w 2371061"/>
                <a:gd name="connsiteY33" fmla="*/ 2010198 h 2152158"/>
                <a:gd name="connsiteX34" fmla="*/ 1105786 w 2371061"/>
                <a:gd name="connsiteY34" fmla="*/ 2042095 h 2152158"/>
                <a:gd name="connsiteX35" fmla="*/ 1148316 w 2371061"/>
                <a:gd name="connsiteY35" fmla="*/ 2052728 h 2152158"/>
                <a:gd name="connsiteX36" fmla="*/ 1158949 w 2371061"/>
                <a:gd name="connsiteY36" fmla="*/ 2084625 h 2152158"/>
                <a:gd name="connsiteX37" fmla="*/ 1169582 w 2371061"/>
                <a:gd name="connsiteY37" fmla="*/ 2148421 h 2152158"/>
                <a:gd name="connsiteX38" fmla="*/ 1222744 w 2371061"/>
                <a:gd name="connsiteY38" fmla="*/ 2137788 h 2152158"/>
                <a:gd name="connsiteX39" fmla="*/ 1297172 w 2371061"/>
                <a:gd name="connsiteY39" fmla="*/ 2052728 h 2152158"/>
                <a:gd name="connsiteX40" fmla="*/ 1360968 w 2371061"/>
                <a:gd name="connsiteY40" fmla="*/ 2042095 h 2152158"/>
                <a:gd name="connsiteX41" fmla="*/ 1424763 w 2371061"/>
                <a:gd name="connsiteY41" fmla="*/ 1988932 h 2152158"/>
                <a:gd name="connsiteX42" fmla="*/ 1488558 w 2371061"/>
                <a:gd name="connsiteY42" fmla="*/ 1935770 h 2152158"/>
                <a:gd name="connsiteX43" fmla="*/ 1552354 w 2371061"/>
                <a:gd name="connsiteY43" fmla="*/ 1893239 h 2152158"/>
                <a:gd name="connsiteX44" fmla="*/ 1584251 w 2371061"/>
                <a:gd name="connsiteY44" fmla="*/ 1871974 h 2152158"/>
                <a:gd name="connsiteX45" fmla="*/ 1616149 w 2371061"/>
                <a:gd name="connsiteY45" fmla="*/ 1840077 h 2152158"/>
                <a:gd name="connsiteX46" fmla="*/ 1648047 w 2371061"/>
                <a:gd name="connsiteY46" fmla="*/ 1765649 h 2152158"/>
                <a:gd name="connsiteX47" fmla="*/ 1669312 w 2371061"/>
                <a:gd name="connsiteY47" fmla="*/ 1733751 h 2152158"/>
                <a:gd name="connsiteX48" fmla="*/ 1679944 w 2371061"/>
                <a:gd name="connsiteY48" fmla="*/ 1701853 h 2152158"/>
                <a:gd name="connsiteX49" fmla="*/ 1743740 w 2371061"/>
                <a:gd name="connsiteY49" fmla="*/ 1616793 h 2152158"/>
                <a:gd name="connsiteX50" fmla="*/ 1807535 w 2371061"/>
                <a:gd name="connsiteY50" fmla="*/ 1489202 h 2152158"/>
                <a:gd name="connsiteX51" fmla="*/ 1839433 w 2371061"/>
                <a:gd name="connsiteY51" fmla="*/ 1467937 h 2152158"/>
                <a:gd name="connsiteX52" fmla="*/ 1881963 w 2371061"/>
                <a:gd name="connsiteY52" fmla="*/ 1404142 h 2152158"/>
                <a:gd name="connsiteX53" fmla="*/ 1903228 w 2371061"/>
                <a:gd name="connsiteY53" fmla="*/ 1372244 h 2152158"/>
                <a:gd name="connsiteX54" fmla="*/ 1913861 w 2371061"/>
                <a:gd name="connsiteY54" fmla="*/ 1340346 h 2152158"/>
                <a:gd name="connsiteX55" fmla="*/ 2041451 w 2371061"/>
                <a:gd name="connsiteY55" fmla="*/ 1255286 h 2152158"/>
                <a:gd name="connsiteX56" fmla="*/ 2062716 w 2371061"/>
                <a:gd name="connsiteY56" fmla="*/ 1223388 h 2152158"/>
                <a:gd name="connsiteX57" fmla="*/ 2073349 w 2371061"/>
                <a:gd name="connsiteY57" fmla="*/ 1191491 h 2152158"/>
                <a:gd name="connsiteX58" fmla="*/ 2094614 w 2371061"/>
                <a:gd name="connsiteY58" fmla="*/ 1170225 h 2152158"/>
                <a:gd name="connsiteX59" fmla="*/ 2115879 w 2371061"/>
                <a:gd name="connsiteY59" fmla="*/ 1127695 h 2152158"/>
                <a:gd name="connsiteX60" fmla="*/ 2137144 w 2371061"/>
                <a:gd name="connsiteY60" fmla="*/ 1095798 h 2152158"/>
                <a:gd name="connsiteX61" fmla="*/ 2147777 w 2371061"/>
                <a:gd name="connsiteY61" fmla="*/ 1032002 h 2152158"/>
                <a:gd name="connsiteX62" fmla="*/ 2158410 w 2371061"/>
                <a:gd name="connsiteY62" fmla="*/ 946942 h 2152158"/>
                <a:gd name="connsiteX63" fmla="*/ 2200940 w 2371061"/>
                <a:gd name="connsiteY63" fmla="*/ 883146 h 2152158"/>
                <a:gd name="connsiteX64" fmla="*/ 2211572 w 2371061"/>
                <a:gd name="connsiteY64" fmla="*/ 851249 h 2152158"/>
                <a:gd name="connsiteX65" fmla="*/ 2339163 w 2371061"/>
                <a:gd name="connsiteY65" fmla="*/ 702393 h 2152158"/>
                <a:gd name="connsiteX66" fmla="*/ 2349796 w 2371061"/>
                <a:gd name="connsiteY66" fmla="*/ 404681 h 2152158"/>
                <a:gd name="connsiteX67" fmla="*/ 2360428 w 2371061"/>
                <a:gd name="connsiteY67" fmla="*/ 372784 h 2152158"/>
                <a:gd name="connsiteX68" fmla="*/ 2371061 w 2371061"/>
                <a:gd name="connsiteY68" fmla="*/ 128235 h 2152158"/>
                <a:gd name="connsiteX69" fmla="*/ 2211572 w 2371061"/>
                <a:gd name="connsiteY69" fmla="*/ 117602 h 2152158"/>
                <a:gd name="connsiteX70" fmla="*/ 2179675 w 2371061"/>
                <a:gd name="connsiteY70" fmla="*/ 106970 h 2152158"/>
                <a:gd name="connsiteX71" fmla="*/ 2105247 w 2371061"/>
                <a:gd name="connsiteY71" fmla="*/ 85705 h 2152158"/>
                <a:gd name="connsiteX72" fmla="*/ 1573619 w 2371061"/>
                <a:gd name="connsiteY72" fmla="*/ 43174 h 2152158"/>
                <a:gd name="connsiteX73" fmla="*/ 1137684 w 2371061"/>
                <a:gd name="connsiteY73" fmla="*/ 64439 h 2152158"/>
                <a:gd name="connsiteX74" fmla="*/ 1073889 w 2371061"/>
                <a:gd name="connsiteY74" fmla="*/ 85705 h 2152158"/>
                <a:gd name="connsiteX75" fmla="*/ 946298 w 2371061"/>
                <a:gd name="connsiteY75" fmla="*/ 75072 h 2152158"/>
                <a:gd name="connsiteX76" fmla="*/ 723014 w 2371061"/>
                <a:gd name="connsiteY76" fmla="*/ 43174 h 2152158"/>
                <a:gd name="connsiteX77" fmla="*/ 637954 w 2371061"/>
                <a:gd name="connsiteY77" fmla="*/ 32542 h 2152158"/>
                <a:gd name="connsiteX78" fmla="*/ 318977 w 2371061"/>
                <a:gd name="connsiteY78" fmla="*/ 21909 h 2152158"/>
                <a:gd name="connsiteX79" fmla="*/ 287079 w 2371061"/>
                <a:gd name="connsiteY79" fmla="*/ 644 h 2152158"/>
                <a:gd name="connsiteX80" fmla="*/ 148856 w 2371061"/>
                <a:gd name="connsiteY80" fmla="*/ 21909 h 2152158"/>
                <a:gd name="connsiteX81" fmla="*/ 127591 w 2371061"/>
                <a:gd name="connsiteY81" fmla="*/ 53807 h 2152158"/>
                <a:gd name="connsiteX82" fmla="*/ 63796 w 2371061"/>
                <a:gd name="connsiteY82" fmla="*/ 96337 h 2152158"/>
                <a:gd name="connsiteX83" fmla="*/ 53163 w 2371061"/>
                <a:gd name="connsiteY83" fmla="*/ 128235 h 2152158"/>
                <a:gd name="connsiteX84" fmla="*/ 21265 w 2371061"/>
                <a:gd name="connsiteY84" fmla="*/ 138867 h 2152158"/>
                <a:gd name="connsiteX85" fmla="*/ 10633 w 2371061"/>
                <a:gd name="connsiteY85" fmla="*/ 181398 h 2152158"/>
                <a:gd name="connsiteX0" fmla="*/ 10633 w 2361455"/>
                <a:gd name="connsiteY0" fmla="*/ 181398 h 2152158"/>
                <a:gd name="connsiteX1" fmla="*/ 10633 w 2361455"/>
                <a:gd name="connsiteY1" fmla="*/ 181398 h 2152158"/>
                <a:gd name="connsiteX2" fmla="*/ 0 w 2361455"/>
                <a:gd name="connsiteY2" fmla="*/ 287723 h 2152158"/>
                <a:gd name="connsiteX3" fmla="*/ 10633 w 2361455"/>
                <a:gd name="connsiteY3" fmla="*/ 394049 h 2152158"/>
                <a:gd name="connsiteX4" fmla="*/ 31898 w 2361455"/>
                <a:gd name="connsiteY4" fmla="*/ 500374 h 2152158"/>
                <a:gd name="connsiteX5" fmla="*/ 42530 w 2361455"/>
                <a:gd name="connsiteY5" fmla="*/ 532272 h 2152158"/>
                <a:gd name="connsiteX6" fmla="*/ 63796 w 2361455"/>
                <a:gd name="connsiteY6" fmla="*/ 606700 h 2152158"/>
                <a:gd name="connsiteX7" fmla="*/ 63796 w 2361455"/>
                <a:gd name="connsiteY7" fmla="*/ 872514 h 2152158"/>
                <a:gd name="connsiteX8" fmla="*/ 74428 w 2361455"/>
                <a:gd name="connsiteY8" fmla="*/ 904412 h 2152158"/>
                <a:gd name="connsiteX9" fmla="*/ 85061 w 2361455"/>
                <a:gd name="connsiteY9" fmla="*/ 946942 h 2152158"/>
                <a:gd name="connsiteX10" fmla="*/ 138223 w 2361455"/>
                <a:gd name="connsiteY10" fmla="*/ 1032002 h 2152158"/>
                <a:gd name="connsiteX11" fmla="*/ 159489 w 2361455"/>
                <a:gd name="connsiteY11" fmla="*/ 1127695 h 2152158"/>
                <a:gd name="connsiteX12" fmla="*/ 170121 w 2361455"/>
                <a:gd name="connsiteY12" fmla="*/ 1159593 h 2152158"/>
                <a:gd name="connsiteX13" fmla="*/ 202019 w 2361455"/>
                <a:gd name="connsiteY13" fmla="*/ 1191491 h 2152158"/>
                <a:gd name="connsiteX14" fmla="*/ 202019 w 2361455"/>
                <a:gd name="connsiteY14" fmla="*/ 1308449 h 2152158"/>
                <a:gd name="connsiteX15" fmla="*/ 212651 w 2361455"/>
                <a:gd name="connsiteY15" fmla="*/ 1414774 h 2152158"/>
                <a:gd name="connsiteX16" fmla="*/ 233916 w 2361455"/>
                <a:gd name="connsiteY16" fmla="*/ 1446672 h 2152158"/>
                <a:gd name="connsiteX17" fmla="*/ 265814 w 2361455"/>
                <a:gd name="connsiteY17" fmla="*/ 1510467 h 2152158"/>
                <a:gd name="connsiteX18" fmla="*/ 329610 w 2361455"/>
                <a:gd name="connsiteY18" fmla="*/ 1563630 h 2152158"/>
                <a:gd name="connsiteX19" fmla="*/ 393405 w 2361455"/>
                <a:gd name="connsiteY19" fmla="*/ 1616793 h 2152158"/>
                <a:gd name="connsiteX20" fmla="*/ 414670 w 2361455"/>
                <a:gd name="connsiteY20" fmla="*/ 1648691 h 2152158"/>
                <a:gd name="connsiteX21" fmla="*/ 478465 w 2361455"/>
                <a:gd name="connsiteY21" fmla="*/ 1701853 h 2152158"/>
                <a:gd name="connsiteX22" fmla="*/ 467833 w 2361455"/>
                <a:gd name="connsiteY22" fmla="*/ 1733751 h 2152158"/>
                <a:gd name="connsiteX23" fmla="*/ 499730 w 2361455"/>
                <a:gd name="connsiteY23" fmla="*/ 1797546 h 2152158"/>
                <a:gd name="connsiteX24" fmla="*/ 520996 w 2361455"/>
                <a:gd name="connsiteY24" fmla="*/ 1818812 h 2152158"/>
                <a:gd name="connsiteX25" fmla="*/ 680484 w 2361455"/>
                <a:gd name="connsiteY25" fmla="*/ 1829444 h 2152158"/>
                <a:gd name="connsiteX26" fmla="*/ 733647 w 2361455"/>
                <a:gd name="connsiteY26" fmla="*/ 1840077 h 2152158"/>
                <a:gd name="connsiteX27" fmla="*/ 818707 w 2361455"/>
                <a:gd name="connsiteY27" fmla="*/ 1903872 h 2152158"/>
                <a:gd name="connsiteX28" fmla="*/ 893135 w 2361455"/>
                <a:gd name="connsiteY28" fmla="*/ 1957035 h 2152158"/>
                <a:gd name="connsiteX29" fmla="*/ 956930 w 2361455"/>
                <a:gd name="connsiteY29" fmla="*/ 1999565 h 2152158"/>
                <a:gd name="connsiteX30" fmla="*/ 978196 w 2361455"/>
                <a:gd name="connsiteY30" fmla="*/ 2020830 h 2152158"/>
                <a:gd name="connsiteX31" fmla="*/ 1020726 w 2361455"/>
                <a:gd name="connsiteY31" fmla="*/ 1999565 h 2152158"/>
                <a:gd name="connsiteX32" fmla="*/ 1063256 w 2361455"/>
                <a:gd name="connsiteY32" fmla="*/ 1988932 h 2152158"/>
                <a:gd name="connsiteX33" fmla="*/ 1084521 w 2361455"/>
                <a:gd name="connsiteY33" fmla="*/ 2010198 h 2152158"/>
                <a:gd name="connsiteX34" fmla="*/ 1105786 w 2361455"/>
                <a:gd name="connsiteY34" fmla="*/ 2042095 h 2152158"/>
                <a:gd name="connsiteX35" fmla="*/ 1148316 w 2361455"/>
                <a:gd name="connsiteY35" fmla="*/ 2052728 h 2152158"/>
                <a:gd name="connsiteX36" fmla="*/ 1158949 w 2361455"/>
                <a:gd name="connsiteY36" fmla="*/ 2084625 h 2152158"/>
                <a:gd name="connsiteX37" fmla="*/ 1169582 w 2361455"/>
                <a:gd name="connsiteY37" fmla="*/ 2148421 h 2152158"/>
                <a:gd name="connsiteX38" fmla="*/ 1222744 w 2361455"/>
                <a:gd name="connsiteY38" fmla="*/ 2137788 h 2152158"/>
                <a:gd name="connsiteX39" fmla="*/ 1297172 w 2361455"/>
                <a:gd name="connsiteY39" fmla="*/ 2052728 h 2152158"/>
                <a:gd name="connsiteX40" fmla="*/ 1360968 w 2361455"/>
                <a:gd name="connsiteY40" fmla="*/ 2042095 h 2152158"/>
                <a:gd name="connsiteX41" fmla="*/ 1424763 w 2361455"/>
                <a:gd name="connsiteY41" fmla="*/ 1988932 h 2152158"/>
                <a:gd name="connsiteX42" fmla="*/ 1488558 w 2361455"/>
                <a:gd name="connsiteY42" fmla="*/ 1935770 h 2152158"/>
                <a:gd name="connsiteX43" fmla="*/ 1552354 w 2361455"/>
                <a:gd name="connsiteY43" fmla="*/ 1893239 h 2152158"/>
                <a:gd name="connsiteX44" fmla="*/ 1584251 w 2361455"/>
                <a:gd name="connsiteY44" fmla="*/ 1871974 h 2152158"/>
                <a:gd name="connsiteX45" fmla="*/ 1616149 w 2361455"/>
                <a:gd name="connsiteY45" fmla="*/ 1840077 h 2152158"/>
                <a:gd name="connsiteX46" fmla="*/ 1648047 w 2361455"/>
                <a:gd name="connsiteY46" fmla="*/ 1765649 h 2152158"/>
                <a:gd name="connsiteX47" fmla="*/ 1669312 w 2361455"/>
                <a:gd name="connsiteY47" fmla="*/ 1733751 h 2152158"/>
                <a:gd name="connsiteX48" fmla="*/ 1679944 w 2361455"/>
                <a:gd name="connsiteY48" fmla="*/ 1701853 h 2152158"/>
                <a:gd name="connsiteX49" fmla="*/ 1743740 w 2361455"/>
                <a:gd name="connsiteY49" fmla="*/ 1616793 h 2152158"/>
                <a:gd name="connsiteX50" fmla="*/ 1807535 w 2361455"/>
                <a:gd name="connsiteY50" fmla="*/ 1489202 h 2152158"/>
                <a:gd name="connsiteX51" fmla="*/ 1839433 w 2361455"/>
                <a:gd name="connsiteY51" fmla="*/ 1467937 h 2152158"/>
                <a:gd name="connsiteX52" fmla="*/ 1881963 w 2361455"/>
                <a:gd name="connsiteY52" fmla="*/ 1404142 h 2152158"/>
                <a:gd name="connsiteX53" fmla="*/ 1903228 w 2361455"/>
                <a:gd name="connsiteY53" fmla="*/ 1372244 h 2152158"/>
                <a:gd name="connsiteX54" fmla="*/ 1913861 w 2361455"/>
                <a:gd name="connsiteY54" fmla="*/ 1340346 h 2152158"/>
                <a:gd name="connsiteX55" fmla="*/ 2041451 w 2361455"/>
                <a:gd name="connsiteY55" fmla="*/ 1255286 h 2152158"/>
                <a:gd name="connsiteX56" fmla="*/ 2062716 w 2361455"/>
                <a:gd name="connsiteY56" fmla="*/ 1223388 h 2152158"/>
                <a:gd name="connsiteX57" fmla="*/ 2073349 w 2361455"/>
                <a:gd name="connsiteY57" fmla="*/ 1191491 h 2152158"/>
                <a:gd name="connsiteX58" fmla="*/ 2094614 w 2361455"/>
                <a:gd name="connsiteY58" fmla="*/ 1170225 h 2152158"/>
                <a:gd name="connsiteX59" fmla="*/ 2115879 w 2361455"/>
                <a:gd name="connsiteY59" fmla="*/ 1127695 h 2152158"/>
                <a:gd name="connsiteX60" fmla="*/ 2137144 w 2361455"/>
                <a:gd name="connsiteY60" fmla="*/ 1095798 h 2152158"/>
                <a:gd name="connsiteX61" fmla="*/ 2147777 w 2361455"/>
                <a:gd name="connsiteY61" fmla="*/ 1032002 h 2152158"/>
                <a:gd name="connsiteX62" fmla="*/ 2158410 w 2361455"/>
                <a:gd name="connsiteY62" fmla="*/ 946942 h 2152158"/>
                <a:gd name="connsiteX63" fmla="*/ 2200940 w 2361455"/>
                <a:gd name="connsiteY63" fmla="*/ 883146 h 2152158"/>
                <a:gd name="connsiteX64" fmla="*/ 2211572 w 2361455"/>
                <a:gd name="connsiteY64" fmla="*/ 851249 h 2152158"/>
                <a:gd name="connsiteX65" fmla="*/ 2339163 w 2361455"/>
                <a:gd name="connsiteY65" fmla="*/ 702393 h 2152158"/>
                <a:gd name="connsiteX66" fmla="*/ 2349796 w 2361455"/>
                <a:gd name="connsiteY66" fmla="*/ 404681 h 2152158"/>
                <a:gd name="connsiteX67" fmla="*/ 2360428 w 2361455"/>
                <a:gd name="connsiteY67" fmla="*/ 372784 h 2152158"/>
                <a:gd name="connsiteX68" fmla="*/ 2319722 w 2361455"/>
                <a:gd name="connsiteY68" fmla="*/ 196702 h 2152158"/>
                <a:gd name="connsiteX69" fmla="*/ 2211572 w 2361455"/>
                <a:gd name="connsiteY69" fmla="*/ 117602 h 2152158"/>
                <a:gd name="connsiteX70" fmla="*/ 2179675 w 2361455"/>
                <a:gd name="connsiteY70" fmla="*/ 106970 h 2152158"/>
                <a:gd name="connsiteX71" fmla="*/ 2105247 w 2361455"/>
                <a:gd name="connsiteY71" fmla="*/ 85705 h 2152158"/>
                <a:gd name="connsiteX72" fmla="*/ 1573619 w 2361455"/>
                <a:gd name="connsiteY72" fmla="*/ 43174 h 2152158"/>
                <a:gd name="connsiteX73" fmla="*/ 1137684 w 2361455"/>
                <a:gd name="connsiteY73" fmla="*/ 64439 h 2152158"/>
                <a:gd name="connsiteX74" fmla="*/ 1073889 w 2361455"/>
                <a:gd name="connsiteY74" fmla="*/ 85705 h 2152158"/>
                <a:gd name="connsiteX75" fmla="*/ 946298 w 2361455"/>
                <a:gd name="connsiteY75" fmla="*/ 75072 h 2152158"/>
                <a:gd name="connsiteX76" fmla="*/ 723014 w 2361455"/>
                <a:gd name="connsiteY76" fmla="*/ 43174 h 2152158"/>
                <a:gd name="connsiteX77" fmla="*/ 637954 w 2361455"/>
                <a:gd name="connsiteY77" fmla="*/ 32542 h 2152158"/>
                <a:gd name="connsiteX78" fmla="*/ 318977 w 2361455"/>
                <a:gd name="connsiteY78" fmla="*/ 21909 h 2152158"/>
                <a:gd name="connsiteX79" fmla="*/ 287079 w 2361455"/>
                <a:gd name="connsiteY79" fmla="*/ 644 h 2152158"/>
                <a:gd name="connsiteX80" fmla="*/ 148856 w 2361455"/>
                <a:gd name="connsiteY80" fmla="*/ 21909 h 2152158"/>
                <a:gd name="connsiteX81" fmla="*/ 127591 w 2361455"/>
                <a:gd name="connsiteY81" fmla="*/ 53807 h 2152158"/>
                <a:gd name="connsiteX82" fmla="*/ 63796 w 2361455"/>
                <a:gd name="connsiteY82" fmla="*/ 96337 h 2152158"/>
                <a:gd name="connsiteX83" fmla="*/ 53163 w 2361455"/>
                <a:gd name="connsiteY83" fmla="*/ 128235 h 2152158"/>
                <a:gd name="connsiteX84" fmla="*/ 21265 w 2361455"/>
                <a:gd name="connsiteY84" fmla="*/ 138867 h 2152158"/>
                <a:gd name="connsiteX85" fmla="*/ 10633 w 2361455"/>
                <a:gd name="connsiteY85" fmla="*/ 181398 h 215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61455" h="2152158">
                  <a:moveTo>
                    <a:pt x="10633" y="181398"/>
                  </a:moveTo>
                  <a:lnTo>
                    <a:pt x="10633" y="181398"/>
                  </a:lnTo>
                  <a:cubicBezTo>
                    <a:pt x="7089" y="216840"/>
                    <a:pt x="0" y="252105"/>
                    <a:pt x="0" y="287723"/>
                  </a:cubicBezTo>
                  <a:cubicBezTo>
                    <a:pt x="0" y="323342"/>
                    <a:pt x="6215" y="358705"/>
                    <a:pt x="10633" y="394049"/>
                  </a:cubicBezTo>
                  <a:cubicBezTo>
                    <a:pt x="15276" y="431193"/>
                    <a:pt x="21724" y="464765"/>
                    <a:pt x="31898" y="500374"/>
                  </a:cubicBezTo>
                  <a:cubicBezTo>
                    <a:pt x="34977" y="511151"/>
                    <a:pt x="39451" y="521495"/>
                    <a:pt x="42530" y="532272"/>
                  </a:cubicBezTo>
                  <a:cubicBezTo>
                    <a:pt x="69224" y="625702"/>
                    <a:pt x="38308" y="530239"/>
                    <a:pt x="63796" y="606700"/>
                  </a:cubicBezTo>
                  <a:cubicBezTo>
                    <a:pt x="47943" y="733519"/>
                    <a:pt x="46698" y="701531"/>
                    <a:pt x="63796" y="872514"/>
                  </a:cubicBezTo>
                  <a:cubicBezTo>
                    <a:pt x="64911" y="883666"/>
                    <a:pt x="71349" y="893635"/>
                    <a:pt x="74428" y="904412"/>
                  </a:cubicBezTo>
                  <a:cubicBezTo>
                    <a:pt x="78442" y="918463"/>
                    <a:pt x="79126" y="933588"/>
                    <a:pt x="85061" y="946942"/>
                  </a:cubicBezTo>
                  <a:cubicBezTo>
                    <a:pt x="139626" y="1069713"/>
                    <a:pt x="95543" y="946644"/>
                    <a:pt x="138223" y="1032002"/>
                  </a:cubicBezTo>
                  <a:cubicBezTo>
                    <a:pt x="152585" y="1060725"/>
                    <a:pt x="152955" y="1098292"/>
                    <a:pt x="159489" y="1127695"/>
                  </a:cubicBezTo>
                  <a:cubicBezTo>
                    <a:pt x="161920" y="1138636"/>
                    <a:pt x="163904" y="1150268"/>
                    <a:pt x="170121" y="1159593"/>
                  </a:cubicBezTo>
                  <a:cubicBezTo>
                    <a:pt x="178462" y="1172104"/>
                    <a:pt x="191386" y="1180858"/>
                    <a:pt x="202019" y="1191491"/>
                  </a:cubicBezTo>
                  <a:cubicBezTo>
                    <a:pt x="226402" y="1264642"/>
                    <a:pt x="202019" y="1176200"/>
                    <a:pt x="202019" y="1308449"/>
                  </a:cubicBezTo>
                  <a:cubicBezTo>
                    <a:pt x="202019" y="1344067"/>
                    <a:pt x="204642" y="1380068"/>
                    <a:pt x="212651" y="1414774"/>
                  </a:cubicBezTo>
                  <a:cubicBezTo>
                    <a:pt x="215524" y="1427226"/>
                    <a:pt x="228201" y="1435242"/>
                    <a:pt x="233916" y="1446672"/>
                  </a:cubicBezTo>
                  <a:cubicBezTo>
                    <a:pt x="257892" y="1494624"/>
                    <a:pt x="227726" y="1464762"/>
                    <a:pt x="265814" y="1510467"/>
                  </a:cubicBezTo>
                  <a:cubicBezTo>
                    <a:pt x="308177" y="1561303"/>
                    <a:pt x="283986" y="1525609"/>
                    <a:pt x="329610" y="1563630"/>
                  </a:cubicBezTo>
                  <a:cubicBezTo>
                    <a:pt x="411477" y="1631853"/>
                    <a:pt x="314208" y="1563996"/>
                    <a:pt x="393405" y="1616793"/>
                  </a:cubicBezTo>
                  <a:cubicBezTo>
                    <a:pt x="400493" y="1627426"/>
                    <a:pt x="406489" y="1638874"/>
                    <a:pt x="414670" y="1648691"/>
                  </a:cubicBezTo>
                  <a:cubicBezTo>
                    <a:pt x="440252" y="1679389"/>
                    <a:pt x="447104" y="1680945"/>
                    <a:pt x="478465" y="1701853"/>
                  </a:cubicBezTo>
                  <a:cubicBezTo>
                    <a:pt x="474921" y="1712486"/>
                    <a:pt x="467833" y="1722543"/>
                    <a:pt x="467833" y="1733751"/>
                  </a:cubicBezTo>
                  <a:cubicBezTo>
                    <a:pt x="467833" y="1753405"/>
                    <a:pt x="488977" y="1784105"/>
                    <a:pt x="499730" y="1797546"/>
                  </a:cubicBezTo>
                  <a:cubicBezTo>
                    <a:pt x="505993" y="1805374"/>
                    <a:pt x="511124" y="1817070"/>
                    <a:pt x="520996" y="1818812"/>
                  </a:cubicBezTo>
                  <a:cubicBezTo>
                    <a:pt x="573466" y="1828071"/>
                    <a:pt x="627321" y="1825900"/>
                    <a:pt x="680484" y="1829444"/>
                  </a:cubicBezTo>
                  <a:cubicBezTo>
                    <a:pt x="698205" y="1832988"/>
                    <a:pt x="717735" y="1831509"/>
                    <a:pt x="733647" y="1840077"/>
                  </a:cubicBezTo>
                  <a:cubicBezTo>
                    <a:pt x="764852" y="1856880"/>
                    <a:pt x="789218" y="1884213"/>
                    <a:pt x="818707" y="1903872"/>
                  </a:cubicBezTo>
                  <a:cubicBezTo>
                    <a:pt x="843956" y="1920704"/>
                    <a:pt x="870050" y="1937248"/>
                    <a:pt x="893135" y="1957035"/>
                  </a:cubicBezTo>
                  <a:cubicBezTo>
                    <a:pt x="943817" y="2000477"/>
                    <a:pt x="902674" y="1981479"/>
                    <a:pt x="956930" y="1999565"/>
                  </a:cubicBezTo>
                  <a:cubicBezTo>
                    <a:pt x="964019" y="2006653"/>
                    <a:pt x="968171" y="2020830"/>
                    <a:pt x="978196" y="2020830"/>
                  </a:cubicBezTo>
                  <a:cubicBezTo>
                    <a:pt x="994046" y="2020830"/>
                    <a:pt x="1005885" y="2005130"/>
                    <a:pt x="1020726" y="1999565"/>
                  </a:cubicBezTo>
                  <a:cubicBezTo>
                    <a:pt x="1034409" y="1994434"/>
                    <a:pt x="1049079" y="1992476"/>
                    <a:pt x="1063256" y="1988932"/>
                  </a:cubicBezTo>
                  <a:cubicBezTo>
                    <a:pt x="1070344" y="1996021"/>
                    <a:pt x="1078259" y="2002370"/>
                    <a:pt x="1084521" y="2010198"/>
                  </a:cubicBezTo>
                  <a:cubicBezTo>
                    <a:pt x="1092504" y="2020176"/>
                    <a:pt x="1095154" y="2035007"/>
                    <a:pt x="1105786" y="2042095"/>
                  </a:cubicBezTo>
                  <a:cubicBezTo>
                    <a:pt x="1117945" y="2050201"/>
                    <a:pt x="1134139" y="2049184"/>
                    <a:pt x="1148316" y="2052728"/>
                  </a:cubicBezTo>
                  <a:cubicBezTo>
                    <a:pt x="1151860" y="2063360"/>
                    <a:pt x="1156518" y="2073684"/>
                    <a:pt x="1158949" y="2084625"/>
                  </a:cubicBezTo>
                  <a:cubicBezTo>
                    <a:pt x="1163626" y="2105670"/>
                    <a:pt x="1153020" y="2134619"/>
                    <a:pt x="1169582" y="2148421"/>
                  </a:cubicBezTo>
                  <a:cubicBezTo>
                    <a:pt x="1183465" y="2159990"/>
                    <a:pt x="1205023" y="2141332"/>
                    <a:pt x="1222744" y="2137788"/>
                  </a:cubicBezTo>
                  <a:cubicBezTo>
                    <a:pt x="1243926" y="2095425"/>
                    <a:pt x="1246284" y="2075859"/>
                    <a:pt x="1297172" y="2052728"/>
                  </a:cubicBezTo>
                  <a:cubicBezTo>
                    <a:pt x="1316798" y="2043807"/>
                    <a:pt x="1339703" y="2045639"/>
                    <a:pt x="1360968" y="2042095"/>
                  </a:cubicBezTo>
                  <a:cubicBezTo>
                    <a:pt x="1393781" y="2020219"/>
                    <a:pt x="1397474" y="2020769"/>
                    <a:pt x="1424763" y="1988932"/>
                  </a:cubicBezTo>
                  <a:cubicBezTo>
                    <a:pt x="1471110" y="1934862"/>
                    <a:pt x="1434964" y="1953634"/>
                    <a:pt x="1488558" y="1935770"/>
                  </a:cubicBezTo>
                  <a:lnTo>
                    <a:pt x="1552354" y="1893239"/>
                  </a:lnTo>
                  <a:cubicBezTo>
                    <a:pt x="1562986" y="1886151"/>
                    <a:pt x="1575215" y="1881010"/>
                    <a:pt x="1584251" y="1871974"/>
                  </a:cubicBezTo>
                  <a:lnTo>
                    <a:pt x="1616149" y="1840077"/>
                  </a:lnTo>
                  <a:cubicBezTo>
                    <a:pt x="1626782" y="1815268"/>
                    <a:pt x="1635976" y="1789791"/>
                    <a:pt x="1648047" y="1765649"/>
                  </a:cubicBezTo>
                  <a:cubicBezTo>
                    <a:pt x="1653762" y="1754219"/>
                    <a:pt x="1663597" y="1745181"/>
                    <a:pt x="1669312" y="1733751"/>
                  </a:cubicBezTo>
                  <a:cubicBezTo>
                    <a:pt x="1674324" y="1723726"/>
                    <a:pt x="1673927" y="1711309"/>
                    <a:pt x="1679944" y="1701853"/>
                  </a:cubicBezTo>
                  <a:cubicBezTo>
                    <a:pt x="1698972" y="1671952"/>
                    <a:pt x="1743740" y="1616793"/>
                    <a:pt x="1743740" y="1616793"/>
                  </a:cubicBezTo>
                  <a:cubicBezTo>
                    <a:pt x="1755870" y="1580403"/>
                    <a:pt x="1772202" y="1512757"/>
                    <a:pt x="1807535" y="1489202"/>
                  </a:cubicBezTo>
                  <a:lnTo>
                    <a:pt x="1839433" y="1467937"/>
                  </a:lnTo>
                  <a:lnTo>
                    <a:pt x="1881963" y="1404142"/>
                  </a:lnTo>
                  <a:cubicBezTo>
                    <a:pt x="1889051" y="1393509"/>
                    <a:pt x="1899187" y="1384367"/>
                    <a:pt x="1903228" y="1372244"/>
                  </a:cubicBezTo>
                  <a:cubicBezTo>
                    <a:pt x="1906772" y="1361611"/>
                    <a:pt x="1905305" y="1347586"/>
                    <a:pt x="1913861" y="1340346"/>
                  </a:cubicBezTo>
                  <a:cubicBezTo>
                    <a:pt x="1952881" y="1307329"/>
                    <a:pt x="2041451" y="1255286"/>
                    <a:pt x="2041451" y="1255286"/>
                  </a:cubicBezTo>
                  <a:cubicBezTo>
                    <a:pt x="2048539" y="1244653"/>
                    <a:pt x="2057001" y="1234818"/>
                    <a:pt x="2062716" y="1223388"/>
                  </a:cubicBezTo>
                  <a:cubicBezTo>
                    <a:pt x="2067728" y="1213364"/>
                    <a:pt x="2067583" y="1201101"/>
                    <a:pt x="2073349" y="1191491"/>
                  </a:cubicBezTo>
                  <a:cubicBezTo>
                    <a:pt x="2078507" y="1182895"/>
                    <a:pt x="2089053" y="1178566"/>
                    <a:pt x="2094614" y="1170225"/>
                  </a:cubicBezTo>
                  <a:cubicBezTo>
                    <a:pt x="2103406" y="1157037"/>
                    <a:pt x="2108015" y="1141457"/>
                    <a:pt x="2115879" y="1127695"/>
                  </a:cubicBezTo>
                  <a:cubicBezTo>
                    <a:pt x="2122219" y="1116600"/>
                    <a:pt x="2130056" y="1106430"/>
                    <a:pt x="2137144" y="1095798"/>
                  </a:cubicBezTo>
                  <a:cubicBezTo>
                    <a:pt x="2140688" y="1074533"/>
                    <a:pt x="2144728" y="1053344"/>
                    <a:pt x="2147777" y="1032002"/>
                  </a:cubicBezTo>
                  <a:cubicBezTo>
                    <a:pt x="2151818" y="1003715"/>
                    <a:pt x="2148799" y="973851"/>
                    <a:pt x="2158410" y="946942"/>
                  </a:cubicBezTo>
                  <a:cubicBezTo>
                    <a:pt x="2167006" y="922873"/>
                    <a:pt x="2200940" y="883146"/>
                    <a:pt x="2200940" y="883146"/>
                  </a:cubicBezTo>
                  <a:cubicBezTo>
                    <a:pt x="2204484" y="872514"/>
                    <a:pt x="2205193" y="860464"/>
                    <a:pt x="2211572" y="851249"/>
                  </a:cubicBezTo>
                  <a:cubicBezTo>
                    <a:pt x="2266463" y="771961"/>
                    <a:pt x="2283398" y="758158"/>
                    <a:pt x="2339163" y="702393"/>
                  </a:cubicBezTo>
                  <a:cubicBezTo>
                    <a:pt x="2342707" y="603156"/>
                    <a:pt x="2343403" y="503776"/>
                    <a:pt x="2349796" y="404681"/>
                  </a:cubicBezTo>
                  <a:cubicBezTo>
                    <a:pt x="2350518" y="393497"/>
                    <a:pt x="2365440" y="407447"/>
                    <a:pt x="2360428" y="372784"/>
                  </a:cubicBezTo>
                  <a:cubicBezTo>
                    <a:pt x="2355416" y="338121"/>
                    <a:pt x="2316178" y="278218"/>
                    <a:pt x="2319722" y="196702"/>
                  </a:cubicBezTo>
                  <a:cubicBezTo>
                    <a:pt x="2247062" y="148263"/>
                    <a:pt x="2234913" y="132557"/>
                    <a:pt x="2211572" y="117602"/>
                  </a:cubicBezTo>
                  <a:cubicBezTo>
                    <a:pt x="2188231" y="102647"/>
                    <a:pt x="2190410" y="110190"/>
                    <a:pt x="2179675" y="106970"/>
                  </a:cubicBezTo>
                  <a:cubicBezTo>
                    <a:pt x="2154961" y="99556"/>
                    <a:pt x="2130720" y="89814"/>
                    <a:pt x="2105247" y="85705"/>
                  </a:cubicBezTo>
                  <a:cubicBezTo>
                    <a:pt x="1860990" y="46309"/>
                    <a:pt x="1825535" y="52864"/>
                    <a:pt x="1573619" y="43174"/>
                  </a:cubicBezTo>
                  <a:cubicBezTo>
                    <a:pt x="1428307" y="50262"/>
                    <a:pt x="1282644" y="52102"/>
                    <a:pt x="1137684" y="64439"/>
                  </a:cubicBezTo>
                  <a:cubicBezTo>
                    <a:pt x="1115349" y="66340"/>
                    <a:pt x="1073889" y="85705"/>
                    <a:pt x="1073889" y="85705"/>
                  </a:cubicBezTo>
                  <a:cubicBezTo>
                    <a:pt x="1031359" y="82161"/>
                    <a:pt x="988666" y="80208"/>
                    <a:pt x="946298" y="75072"/>
                  </a:cubicBezTo>
                  <a:cubicBezTo>
                    <a:pt x="871661" y="66025"/>
                    <a:pt x="797493" y="53447"/>
                    <a:pt x="723014" y="43174"/>
                  </a:cubicBezTo>
                  <a:cubicBezTo>
                    <a:pt x="694708" y="39270"/>
                    <a:pt x="666488" y="34044"/>
                    <a:pt x="637954" y="32542"/>
                  </a:cubicBezTo>
                  <a:cubicBezTo>
                    <a:pt x="531716" y="26951"/>
                    <a:pt x="425303" y="25453"/>
                    <a:pt x="318977" y="21909"/>
                  </a:cubicBezTo>
                  <a:cubicBezTo>
                    <a:pt x="308344" y="14821"/>
                    <a:pt x="299814" y="1705"/>
                    <a:pt x="287079" y="644"/>
                  </a:cubicBezTo>
                  <a:cubicBezTo>
                    <a:pt x="241159" y="-3182"/>
                    <a:pt x="193247" y="10812"/>
                    <a:pt x="148856" y="21909"/>
                  </a:cubicBezTo>
                  <a:cubicBezTo>
                    <a:pt x="141768" y="32542"/>
                    <a:pt x="137208" y="45392"/>
                    <a:pt x="127591" y="53807"/>
                  </a:cubicBezTo>
                  <a:cubicBezTo>
                    <a:pt x="108357" y="70637"/>
                    <a:pt x="63796" y="96337"/>
                    <a:pt x="63796" y="96337"/>
                  </a:cubicBezTo>
                  <a:cubicBezTo>
                    <a:pt x="60252" y="106970"/>
                    <a:pt x="61088" y="120310"/>
                    <a:pt x="53163" y="128235"/>
                  </a:cubicBezTo>
                  <a:cubicBezTo>
                    <a:pt x="45238" y="136160"/>
                    <a:pt x="31671" y="134705"/>
                    <a:pt x="21265" y="138867"/>
                  </a:cubicBezTo>
                  <a:cubicBezTo>
                    <a:pt x="13907" y="141810"/>
                    <a:pt x="12405" y="174310"/>
                    <a:pt x="10633" y="18139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190288" y="4878809"/>
              <a:ext cx="1889472" cy="85580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2" name="Group 34828"/>
          <p:cNvGrpSpPr>
            <a:grpSpLocks/>
          </p:cNvGrpSpPr>
          <p:nvPr/>
        </p:nvGrpSpPr>
        <p:grpSpPr bwMode="auto">
          <a:xfrm>
            <a:off x="747617" y="1976078"/>
            <a:ext cx="3331360" cy="3023738"/>
            <a:chOff x="4720855" y="2166510"/>
            <a:chExt cx="4178595" cy="3793105"/>
          </a:xfrm>
        </p:grpSpPr>
        <p:sp>
          <p:nvSpPr>
            <p:cNvPr id="43" name="Rectangle 42"/>
            <p:cNvSpPr/>
            <p:nvPr/>
          </p:nvSpPr>
          <p:spPr>
            <a:xfrm>
              <a:off x="5616921" y="3176054"/>
              <a:ext cx="2371832" cy="940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5616921" y="3807019"/>
              <a:ext cx="2371832" cy="2152596"/>
            </a:xfrm>
            <a:custGeom>
              <a:avLst/>
              <a:gdLst>
                <a:gd name="connsiteX0" fmla="*/ 10633 w 2371061"/>
                <a:gd name="connsiteY0" fmla="*/ 181398 h 2152158"/>
                <a:gd name="connsiteX1" fmla="*/ 10633 w 2371061"/>
                <a:gd name="connsiteY1" fmla="*/ 181398 h 2152158"/>
                <a:gd name="connsiteX2" fmla="*/ 0 w 2371061"/>
                <a:gd name="connsiteY2" fmla="*/ 287723 h 2152158"/>
                <a:gd name="connsiteX3" fmla="*/ 10633 w 2371061"/>
                <a:gd name="connsiteY3" fmla="*/ 394049 h 2152158"/>
                <a:gd name="connsiteX4" fmla="*/ 31898 w 2371061"/>
                <a:gd name="connsiteY4" fmla="*/ 500374 h 2152158"/>
                <a:gd name="connsiteX5" fmla="*/ 42530 w 2371061"/>
                <a:gd name="connsiteY5" fmla="*/ 532272 h 2152158"/>
                <a:gd name="connsiteX6" fmla="*/ 63796 w 2371061"/>
                <a:gd name="connsiteY6" fmla="*/ 606700 h 2152158"/>
                <a:gd name="connsiteX7" fmla="*/ 63796 w 2371061"/>
                <a:gd name="connsiteY7" fmla="*/ 872514 h 2152158"/>
                <a:gd name="connsiteX8" fmla="*/ 74428 w 2371061"/>
                <a:gd name="connsiteY8" fmla="*/ 904412 h 2152158"/>
                <a:gd name="connsiteX9" fmla="*/ 85061 w 2371061"/>
                <a:gd name="connsiteY9" fmla="*/ 946942 h 2152158"/>
                <a:gd name="connsiteX10" fmla="*/ 138223 w 2371061"/>
                <a:gd name="connsiteY10" fmla="*/ 1032002 h 2152158"/>
                <a:gd name="connsiteX11" fmla="*/ 159489 w 2371061"/>
                <a:gd name="connsiteY11" fmla="*/ 1127695 h 2152158"/>
                <a:gd name="connsiteX12" fmla="*/ 170121 w 2371061"/>
                <a:gd name="connsiteY12" fmla="*/ 1159593 h 2152158"/>
                <a:gd name="connsiteX13" fmla="*/ 202019 w 2371061"/>
                <a:gd name="connsiteY13" fmla="*/ 1191491 h 2152158"/>
                <a:gd name="connsiteX14" fmla="*/ 202019 w 2371061"/>
                <a:gd name="connsiteY14" fmla="*/ 1308449 h 2152158"/>
                <a:gd name="connsiteX15" fmla="*/ 212651 w 2371061"/>
                <a:gd name="connsiteY15" fmla="*/ 1414774 h 2152158"/>
                <a:gd name="connsiteX16" fmla="*/ 233916 w 2371061"/>
                <a:gd name="connsiteY16" fmla="*/ 1446672 h 2152158"/>
                <a:gd name="connsiteX17" fmla="*/ 265814 w 2371061"/>
                <a:gd name="connsiteY17" fmla="*/ 1510467 h 2152158"/>
                <a:gd name="connsiteX18" fmla="*/ 329610 w 2371061"/>
                <a:gd name="connsiteY18" fmla="*/ 1563630 h 2152158"/>
                <a:gd name="connsiteX19" fmla="*/ 393405 w 2371061"/>
                <a:gd name="connsiteY19" fmla="*/ 1616793 h 2152158"/>
                <a:gd name="connsiteX20" fmla="*/ 414670 w 2371061"/>
                <a:gd name="connsiteY20" fmla="*/ 1648691 h 2152158"/>
                <a:gd name="connsiteX21" fmla="*/ 478465 w 2371061"/>
                <a:gd name="connsiteY21" fmla="*/ 1701853 h 2152158"/>
                <a:gd name="connsiteX22" fmla="*/ 467833 w 2371061"/>
                <a:gd name="connsiteY22" fmla="*/ 1733751 h 2152158"/>
                <a:gd name="connsiteX23" fmla="*/ 499730 w 2371061"/>
                <a:gd name="connsiteY23" fmla="*/ 1797546 h 2152158"/>
                <a:gd name="connsiteX24" fmla="*/ 520996 w 2371061"/>
                <a:gd name="connsiteY24" fmla="*/ 1818812 h 2152158"/>
                <a:gd name="connsiteX25" fmla="*/ 680484 w 2371061"/>
                <a:gd name="connsiteY25" fmla="*/ 1829444 h 2152158"/>
                <a:gd name="connsiteX26" fmla="*/ 733647 w 2371061"/>
                <a:gd name="connsiteY26" fmla="*/ 1840077 h 2152158"/>
                <a:gd name="connsiteX27" fmla="*/ 818707 w 2371061"/>
                <a:gd name="connsiteY27" fmla="*/ 1903872 h 2152158"/>
                <a:gd name="connsiteX28" fmla="*/ 893135 w 2371061"/>
                <a:gd name="connsiteY28" fmla="*/ 1957035 h 2152158"/>
                <a:gd name="connsiteX29" fmla="*/ 956930 w 2371061"/>
                <a:gd name="connsiteY29" fmla="*/ 1999565 h 2152158"/>
                <a:gd name="connsiteX30" fmla="*/ 978196 w 2371061"/>
                <a:gd name="connsiteY30" fmla="*/ 2020830 h 2152158"/>
                <a:gd name="connsiteX31" fmla="*/ 1020726 w 2371061"/>
                <a:gd name="connsiteY31" fmla="*/ 1999565 h 2152158"/>
                <a:gd name="connsiteX32" fmla="*/ 1063256 w 2371061"/>
                <a:gd name="connsiteY32" fmla="*/ 1988932 h 2152158"/>
                <a:gd name="connsiteX33" fmla="*/ 1084521 w 2371061"/>
                <a:gd name="connsiteY33" fmla="*/ 2010198 h 2152158"/>
                <a:gd name="connsiteX34" fmla="*/ 1105786 w 2371061"/>
                <a:gd name="connsiteY34" fmla="*/ 2042095 h 2152158"/>
                <a:gd name="connsiteX35" fmla="*/ 1148316 w 2371061"/>
                <a:gd name="connsiteY35" fmla="*/ 2052728 h 2152158"/>
                <a:gd name="connsiteX36" fmla="*/ 1158949 w 2371061"/>
                <a:gd name="connsiteY36" fmla="*/ 2084625 h 2152158"/>
                <a:gd name="connsiteX37" fmla="*/ 1169582 w 2371061"/>
                <a:gd name="connsiteY37" fmla="*/ 2148421 h 2152158"/>
                <a:gd name="connsiteX38" fmla="*/ 1222744 w 2371061"/>
                <a:gd name="connsiteY38" fmla="*/ 2137788 h 2152158"/>
                <a:gd name="connsiteX39" fmla="*/ 1297172 w 2371061"/>
                <a:gd name="connsiteY39" fmla="*/ 2052728 h 2152158"/>
                <a:gd name="connsiteX40" fmla="*/ 1360968 w 2371061"/>
                <a:gd name="connsiteY40" fmla="*/ 2042095 h 2152158"/>
                <a:gd name="connsiteX41" fmla="*/ 1424763 w 2371061"/>
                <a:gd name="connsiteY41" fmla="*/ 1988932 h 2152158"/>
                <a:gd name="connsiteX42" fmla="*/ 1488558 w 2371061"/>
                <a:gd name="connsiteY42" fmla="*/ 1935770 h 2152158"/>
                <a:gd name="connsiteX43" fmla="*/ 1552354 w 2371061"/>
                <a:gd name="connsiteY43" fmla="*/ 1893239 h 2152158"/>
                <a:gd name="connsiteX44" fmla="*/ 1584251 w 2371061"/>
                <a:gd name="connsiteY44" fmla="*/ 1871974 h 2152158"/>
                <a:gd name="connsiteX45" fmla="*/ 1616149 w 2371061"/>
                <a:gd name="connsiteY45" fmla="*/ 1840077 h 2152158"/>
                <a:gd name="connsiteX46" fmla="*/ 1648047 w 2371061"/>
                <a:gd name="connsiteY46" fmla="*/ 1765649 h 2152158"/>
                <a:gd name="connsiteX47" fmla="*/ 1669312 w 2371061"/>
                <a:gd name="connsiteY47" fmla="*/ 1733751 h 2152158"/>
                <a:gd name="connsiteX48" fmla="*/ 1679944 w 2371061"/>
                <a:gd name="connsiteY48" fmla="*/ 1701853 h 2152158"/>
                <a:gd name="connsiteX49" fmla="*/ 1743740 w 2371061"/>
                <a:gd name="connsiteY49" fmla="*/ 1616793 h 2152158"/>
                <a:gd name="connsiteX50" fmla="*/ 1807535 w 2371061"/>
                <a:gd name="connsiteY50" fmla="*/ 1489202 h 2152158"/>
                <a:gd name="connsiteX51" fmla="*/ 1839433 w 2371061"/>
                <a:gd name="connsiteY51" fmla="*/ 1467937 h 2152158"/>
                <a:gd name="connsiteX52" fmla="*/ 1881963 w 2371061"/>
                <a:gd name="connsiteY52" fmla="*/ 1404142 h 2152158"/>
                <a:gd name="connsiteX53" fmla="*/ 1903228 w 2371061"/>
                <a:gd name="connsiteY53" fmla="*/ 1372244 h 2152158"/>
                <a:gd name="connsiteX54" fmla="*/ 1913861 w 2371061"/>
                <a:gd name="connsiteY54" fmla="*/ 1340346 h 2152158"/>
                <a:gd name="connsiteX55" fmla="*/ 2041451 w 2371061"/>
                <a:gd name="connsiteY55" fmla="*/ 1255286 h 2152158"/>
                <a:gd name="connsiteX56" fmla="*/ 2062716 w 2371061"/>
                <a:gd name="connsiteY56" fmla="*/ 1223388 h 2152158"/>
                <a:gd name="connsiteX57" fmla="*/ 2073349 w 2371061"/>
                <a:gd name="connsiteY57" fmla="*/ 1191491 h 2152158"/>
                <a:gd name="connsiteX58" fmla="*/ 2094614 w 2371061"/>
                <a:gd name="connsiteY58" fmla="*/ 1170225 h 2152158"/>
                <a:gd name="connsiteX59" fmla="*/ 2115879 w 2371061"/>
                <a:gd name="connsiteY59" fmla="*/ 1127695 h 2152158"/>
                <a:gd name="connsiteX60" fmla="*/ 2137144 w 2371061"/>
                <a:gd name="connsiteY60" fmla="*/ 1095798 h 2152158"/>
                <a:gd name="connsiteX61" fmla="*/ 2147777 w 2371061"/>
                <a:gd name="connsiteY61" fmla="*/ 1032002 h 2152158"/>
                <a:gd name="connsiteX62" fmla="*/ 2158410 w 2371061"/>
                <a:gd name="connsiteY62" fmla="*/ 946942 h 2152158"/>
                <a:gd name="connsiteX63" fmla="*/ 2200940 w 2371061"/>
                <a:gd name="connsiteY63" fmla="*/ 883146 h 2152158"/>
                <a:gd name="connsiteX64" fmla="*/ 2211572 w 2371061"/>
                <a:gd name="connsiteY64" fmla="*/ 851249 h 2152158"/>
                <a:gd name="connsiteX65" fmla="*/ 2339163 w 2371061"/>
                <a:gd name="connsiteY65" fmla="*/ 702393 h 2152158"/>
                <a:gd name="connsiteX66" fmla="*/ 2349796 w 2371061"/>
                <a:gd name="connsiteY66" fmla="*/ 404681 h 2152158"/>
                <a:gd name="connsiteX67" fmla="*/ 2360428 w 2371061"/>
                <a:gd name="connsiteY67" fmla="*/ 372784 h 2152158"/>
                <a:gd name="connsiteX68" fmla="*/ 2371061 w 2371061"/>
                <a:gd name="connsiteY68" fmla="*/ 128235 h 2152158"/>
                <a:gd name="connsiteX69" fmla="*/ 2211572 w 2371061"/>
                <a:gd name="connsiteY69" fmla="*/ 117602 h 2152158"/>
                <a:gd name="connsiteX70" fmla="*/ 2179675 w 2371061"/>
                <a:gd name="connsiteY70" fmla="*/ 106970 h 2152158"/>
                <a:gd name="connsiteX71" fmla="*/ 2105247 w 2371061"/>
                <a:gd name="connsiteY71" fmla="*/ 85705 h 2152158"/>
                <a:gd name="connsiteX72" fmla="*/ 1573619 w 2371061"/>
                <a:gd name="connsiteY72" fmla="*/ 43174 h 2152158"/>
                <a:gd name="connsiteX73" fmla="*/ 1137684 w 2371061"/>
                <a:gd name="connsiteY73" fmla="*/ 64439 h 2152158"/>
                <a:gd name="connsiteX74" fmla="*/ 1073889 w 2371061"/>
                <a:gd name="connsiteY74" fmla="*/ 85705 h 2152158"/>
                <a:gd name="connsiteX75" fmla="*/ 946298 w 2371061"/>
                <a:gd name="connsiteY75" fmla="*/ 75072 h 2152158"/>
                <a:gd name="connsiteX76" fmla="*/ 723014 w 2371061"/>
                <a:gd name="connsiteY76" fmla="*/ 43174 h 2152158"/>
                <a:gd name="connsiteX77" fmla="*/ 637954 w 2371061"/>
                <a:gd name="connsiteY77" fmla="*/ 32542 h 2152158"/>
                <a:gd name="connsiteX78" fmla="*/ 318977 w 2371061"/>
                <a:gd name="connsiteY78" fmla="*/ 21909 h 2152158"/>
                <a:gd name="connsiteX79" fmla="*/ 287079 w 2371061"/>
                <a:gd name="connsiteY79" fmla="*/ 644 h 2152158"/>
                <a:gd name="connsiteX80" fmla="*/ 148856 w 2371061"/>
                <a:gd name="connsiteY80" fmla="*/ 21909 h 2152158"/>
                <a:gd name="connsiteX81" fmla="*/ 127591 w 2371061"/>
                <a:gd name="connsiteY81" fmla="*/ 53807 h 2152158"/>
                <a:gd name="connsiteX82" fmla="*/ 63796 w 2371061"/>
                <a:gd name="connsiteY82" fmla="*/ 96337 h 2152158"/>
                <a:gd name="connsiteX83" fmla="*/ 53163 w 2371061"/>
                <a:gd name="connsiteY83" fmla="*/ 128235 h 2152158"/>
                <a:gd name="connsiteX84" fmla="*/ 21265 w 2371061"/>
                <a:gd name="connsiteY84" fmla="*/ 138867 h 2152158"/>
                <a:gd name="connsiteX85" fmla="*/ 10633 w 2371061"/>
                <a:gd name="connsiteY85" fmla="*/ 181398 h 215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71061" h="2152158">
                  <a:moveTo>
                    <a:pt x="10633" y="181398"/>
                  </a:moveTo>
                  <a:lnTo>
                    <a:pt x="10633" y="181398"/>
                  </a:lnTo>
                  <a:cubicBezTo>
                    <a:pt x="7089" y="216840"/>
                    <a:pt x="0" y="252105"/>
                    <a:pt x="0" y="287723"/>
                  </a:cubicBezTo>
                  <a:cubicBezTo>
                    <a:pt x="0" y="323342"/>
                    <a:pt x="6215" y="358705"/>
                    <a:pt x="10633" y="394049"/>
                  </a:cubicBezTo>
                  <a:cubicBezTo>
                    <a:pt x="15276" y="431193"/>
                    <a:pt x="21724" y="464765"/>
                    <a:pt x="31898" y="500374"/>
                  </a:cubicBezTo>
                  <a:cubicBezTo>
                    <a:pt x="34977" y="511151"/>
                    <a:pt x="39451" y="521495"/>
                    <a:pt x="42530" y="532272"/>
                  </a:cubicBezTo>
                  <a:cubicBezTo>
                    <a:pt x="69224" y="625702"/>
                    <a:pt x="38308" y="530239"/>
                    <a:pt x="63796" y="606700"/>
                  </a:cubicBezTo>
                  <a:cubicBezTo>
                    <a:pt x="47943" y="733519"/>
                    <a:pt x="46698" y="701531"/>
                    <a:pt x="63796" y="872514"/>
                  </a:cubicBezTo>
                  <a:cubicBezTo>
                    <a:pt x="64911" y="883666"/>
                    <a:pt x="71349" y="893635"/>
                    <a:pt x="74428" y="904412"/>
                  </a:cubicBezTo>
                  <a:cubicBezTo>
                    <a:pt x="78442" y="918463"/>
                    <a:pt x="79126" y="933588"/>
                    <a:pt x="85061" y="946942"/>
                  </a:cubicBezTo>
                  <a:cubicBezTo>
                    <a:pt x="139626" y="1069713"/>
                    <a:pt x="95543" y="946644"/>
                    <a:pt x="138223" y="1032002"/>
                  </a:cubicBezTo>
                  <a:cubicBezTo>
                    <a:pt x="152585" y="1060725"/>
                    <a:pt x="152955" y="1098292"/>
                    <a:pt x="159489" y="1127695"/>
                  </a:cubicBezTo>
                  <a:cubicBezTo>
                    <a:pt x="161920" y="1138636"/>
                    <a:pt x="163904" y="1150268"/>
                    <a:pt x="170121" y="1159593"/>
                  </a:cubicBezTo>
                  <a:cubicBezTo>
                    <a:pt x="178462" y="1172104"/>
                    <a:pt x="191386" y="1180858"/>
                    <a:pt x="202019" y="1191491"/>
                  </a:cubicBezTo>
                  <a:cubicBezTo>
                    <a:pt x="226402" y="1264642"/>
                    <a:pt x="202019" y="1176200"/>
                    <a:pt x="202019" y="1308449"/>
                  </a:cubicBezTo>
                  <a:cubicBezTo>
                    <a:pt x="202019" y="1344067"/>
                    <a:pt x="204642" y="1380068"/>
                    <a:pt x="212651" y="1414774"/>
                  </a:cubicBezTo>
                  <a:cubicBezTo>
                    <a:pt x="215524" y="1427226"/>
                    <a:pt x="228201" y="1435242"/>
                    <a:pt x="233916" y="1446672"/>
                  </a:cubicBezTo>
                  <a:cubicBezTo>
                    <a:pt x="257892" y="1494624"/>
                    <a:pt x="227726" y="1464762"/>
                    <a:pt x="265814" y="1510467"/>
                  </a:cubicBezTo>
                  <a:cubicBezTo>
                    <a:pt x="308177" y="1561303"/>
                    <a:pt x="283986" y="1525609"/>
                    <a:pt x="329610" y="1563630"/>
                  </a:cubicBezTo>
                  <a:cubicBezTo>
                    <a:pt x="411477" y="1631853"/>
                    <a:pt x="314208" y="1563996"/>
                    <a:pt x="393405" y="1616793"/>
                  </a:cubicBezTo>
                  <a:cubicBezTo>
                    <a:pt x="400493" y="1627426"/>
                    <a:pt x="406489" y="1638874"/>
                    <a:pt x="414670" y="1648691"/>
                  </a:cubicBezTo>
                  <a:cubicBezTo>
                    <a:pt x="440252" y="1679389"/>
                    <a:pt x="447104" y="1680945"/>
                    <a:pt x="478465" y="1701853"/>
                  </a:cubicBezTo>
                  <a:cubicBezTo>
                    <a:pt x="474921" y="1712486"/>
                    <a:pt x="467833" y="1722543"/>
                    <a:pt x="467833" y="1733751"/>
                  </a:cubicBezTo>
                  <a:cubicBezTo>
                    <a:pt x="467833" y="1753405"/>
                    <a:pt x="488977" y="1784105"/>
                    <a:pt x="499730" y="1797546"/>
                  </a:cubicBezTo>
                  <a:cubicBezTo>
                    <a:pt x="505993" y="1805374"/>
                    <a:pt x="511124" y="1817070"/>
                    <a:pt x="520996" y="1818812"/>
                  </a:cubicBezTo>
                  <a:cubicBezTo>
                    <a:pt x="573466" y="1828071"/>
                    <a:pt x="627321" y="1825900"/>
                    <a:pt x="680484" y="1829444"/>
                  </a:cubicBezTo>
                  <a:cubicBezTo>
                    <a:pt x="698205" y="1832988"/>
                    <a:pt x="717735" y="1831509"/>
                    <a:pt x="733647" y="1840077"/>
                  </a:cubicBezTo>
                  <a:cubicBezTo>
                    <a:pt x="764852" y="1856880"/>
                    <a:pt x="789218" y="1884213"/>
                    <a:pt x="818707" y="1903872"/>
                  </a:cubicBezTo>
                  <a:cubicBezTo>
                    <a:pt x="843956" y="1920704"/>
                    <a:pt x="870050" y="1937248"/>
                    <a:pt x="893135" y="1957035"/>
                  </a:cubicBezTo>
                  <a:cubicBezTo>
                    <a:pt x="943817" y="2000477"/>
                    <a:pt x="902674" y="1981479"/>
                    <a:pt x="956930" y="1999565"/>
                  </a:cubicBezTo>
                  <a:cubicBezTo>
                    <a:pt x="964019" y="2006653"/>
                    <a:pt x="968171" y="2020830"/>
                    <a:pt x="978196" y="2020830"/>
                  </a:cubicBezTo>
                  <a:cubicBezTo>
                    <a:pt x="994046" y="2020830"/>
                    <a:pt x="1005885" y="2005130"/>
                    <a:pt x="1020726" y="1999565"/>
                  </a:cubicBezTo>
                  <a:cubicBezTo>
                    <a:pt x="1034409" y="1994434"/>
                    <a:pt x="1049079" y="1992476"/>
                    <a:pt x="1063256" y="1988932"/>
                  </a:cubicBezTo>
                  <a:cubicBezTo>
                    <a:pt x="1070344" y="1996021"/>
                    <a:pt x="1078259" y="2002370"/>
                    <a:pt x="1084521" y="2010198"/>
                  </a:cubicBezTo>
                  <a:cubicBezTo>
                    <a:pt x="1092504" y="2020176"/>
                    <a:pt x="1095154" y="2035007"/>
                    <a:pt x="1105786" y="2042095"/>
                  </a:cubicBezTo>
                  <a:cubicBezTo>
                    <a:pt x="1117945" y="2050201"/>
                    <a:pt x="1134139" y="2049184"/>
                    <a:pt x="1148316" y="2052728"/>
                  </a:cubicBezTo>
                  <a:cubicBezTo>
                    <a:pt x="1151860" y="2063360"/>
                    <a:pt x="1156518" y="2073684"/>
                    <a:pt x="1158949" y="2084625"/>
                  </a:cubicBezTo>
                  <a:cubicBezTo>
                    <a:pt x="1163626" y="2105670"/>
                    <a:pt x="1153020" y="2134619"/>
                    <a:pt x="1169582" y="2148421"/>
                  </a:cubicBezTo>
                  <a:cubicBezTo>
                    <a:pt x="1183465" y="2159990"/>
                    <a:pt x="1205023" y="2141332"/>
                    <a:pt x="1222744" y="2137788"/>
                  </a:cubicBezTo>
                  <a:cubicBezTo>
                    <a:pt x="1243926" y="2095425"/>
                    <a:pt x="1246284" y="2075859"/>
                    <a:pt x="1297172" y="2052728"/>
                  </a:cubicBezTo>
                  <a:cubicBezTo>
                    <a:pt x="1316798" y="2043807"/>
                    <a:pt x="1339703" y="2045639"/>
                    <a:pt x="1360968" y="2042095"/>
                  </a:cubicBezTo>
                  <a:cubicBezTo>
                    <a:pt x="1393781" y="2020219"/>
                    <a:pt x="1397474" y="2020769"/>
                    <a:pt x="1424763" y="1988932"/>
                  </a:cubicBezTo>
                  <a:cubicBezTo>
                    <a:pt x="1471110" y="1934862"/>
                    <a:pt x="1434964" y="1953634"/>
                    <a:pt x="1488558" y="1935770"/>
                  </a:cubicBezTo>
                  <a:lnTo>
                    <a:pt x="1552354" y="1893239"/>
                  </a:lnTo>
                  <a:cubicBezTo>
                    <a:pt x="1562986" y="1886151"/>
                    <a:pt x="1575215" y="1881010"/>
                    <a:pt x="1584251" y="1871974"/>
                  </a:cubicBezTo>
                  <a:lnTo>
                    <a:pt x="1616149" y="1840077"/>
                  </a:lnTo>
                  <a:cubicBezTo>
                    <a:pt x="1626782" y="1815268"/>
                    <a:pt x="1635976" y="1789791"/>
                    <a:pt x="1648047" y="1765649"/>
                  </a:cubicBezTo>
                  <a:cubicBezTo>
                    <a:pt x="1653762" y="1754219"/>
                    <a:pt x="1663597" y="1745181"/>
                    <a:pt x="1669312" y="1733751"/>
                  </a:cubicBezTo>
                  <a:cubicBezTo>
                    <a:pt x="1674324" y="1723726"/>
                    <a:pt x="1673927" y="1711309"/>
                    <a:pt x="1679944" y="1701853"/>
                  </a:cubicBezTo>
                  <a:cubicBezTo>
                    <a:pt x="1698972" y="1671952"/>
                    <a:pt x="1743740" y="1616793"/>
                    <a:pt x="1743740" y="1616793"/>
                  </a:cubicBezTo>
                  <a:cubicBezTo>
                    <a:pt x="1755870" y="1580403"/>
                    <a:pt x="1772202" y="1512757"/>
                    <a:pt x="1807535" y="1489202"/>
                  </a:cubicBezTo>
                  <a:lnTo>
                    <a:pt x="1839433" y="1467937"/>
                  </a:lnTo>
                  <a:lnTo>
                    <a:pt x="1881963" y="1404142"/>
                  </a:lnTo>
                  <a:cubicBezTo>
                    <a:pt x="1889051" y="1393509"/>
                    <a:pt x="1899187" y="1384367"/>
                    <a:pt x="1903228" y="1372244"/>
                  </a:cubicBezTo>
                  <a:cubicBezTo>
                    <a:pt x="1906772" y="1361611"/>
                    <a:pt x="1905305" y="1347586"/>
                    <a:pt x="1913861" y="1340346"/>
                  </a:cubicBezTo>
                  <a:cubicBezTo>
                    <a:pt x="1952881" y="1307329"/>
                    <a:pt x="2041451" y="1255286"/>
                    <a:pt x="2041451" y="1255286"/>
                  </a:cubicBezTo>
                  <a:cubicBezTo>
                    <a:pt x="2048539" y="1244653"/>
                    <a:pt x="2057001" y="1234818"/>
                    <a:pt x="2062716" y="1223388"/>
                  </a:cubicBezTo>
                  <a:cubicBezTo>
                    <a:pt x="2067728" y="1213364"/>
                    <a:pt x="2067583" y="1201101"/>
                    <a:pt x="2073349" y="1191491"/>
                  </a:cubicBezTo>
                  <a:cubicBezTo>
                    <a:pt x="2078507" y="1182895"/>
                    <a:pt x="2089053" y="1178566"/>
                    <a:pt x="2094614" y="1170225"/>
                  </a:cubicBezTo>
                  <a:cubicBezTo>
                    <a:pt x="2103406" y="1157037"/>
                    <a:pt x="2108015" y="1141457"/>
                    <a:pt x="2115879" y="1127695"/>
                  </a:cubicBezTo>
                  <a:cubicBezTo>
                    <a:pt x="2122219" y="1116600"/>
                    <a:pt x="2130056" y="1106430"/>
                    <a:pt x="2137144" y="1095798"/>
                  </a:cubicBezTo>
                  <a:cubicBezTo>
                    <a:pt x="2140688" y="1074533"/>
                    <a:pt x="2144728" y="1053344"/>
                    <a:pt x="2147777" y="1032002"/>
                  </a:cubicBezTo>
                  <a:cubicBezTo>
                    <a:pt x="2151818" y="1003715"/>
                    <a:pt x="2148799" y="973851"/>
                    <a:pt x="2158410" y="946942"/>
                  </a:cubicBezTo>
                  <a:cubicBezTo>
                    <a:pt x="2167006" y="922873"/>
                    <a:pt x="2200940" y="883146"/>
                    <a:pt x="2200940" y="883146"/>
                  </a:cubicBezTo>
                  <a:cubicBezTo>
                    <a:pt x="2204484" y="872514"/>
                    <a:pt x="2205193" y="860464"/>
                    <a:pt x="2211572" y="851249"/>
                  </a:cubicBezTo>
                  <a:cubicBezTo>
                    <a:pt x="2266463" y="771961"/>
                    <a:pt x="2283398" y="758158"/>
                    <a:pt x="2339163" y="702393"/>
                  </a:cubicBezTo>
                  <a:cubicBezTo>
                    <a:pt x="2342707" y="603156"/>
                    <a:pt x="2343403" y="503776"/>
                    <a:pt x="2349796" y="404681"/>
                  </a:cubicBezTo>
                  <a:cubicBezTo>
                    <a:pt x="2350518" y="393497"/>
                    <a:pt x="2359568" y="383958"/>
                    <a:pt x="2360428" y="372784"/>
                  </a:cubicBezTo>
                  <a:cubicBezTo>
                    <a:pt x="2366686" y="291431"/>
                    <a:pt x="2367517" y="209751"/>
                    <a:pt x="2371061" y="128235"/>
                  </a:cubicBezTo>
                  <a:cubicBezTo>
                    <a:pt x="2298401" y="79796"/>
                    <a:pt x="2369438" y="117602"/>
                    <a:pt x="2211572" y="117602"/>
                  </a:cubicBezTo>
                  <a:cubicBezTo>
                    <a:pt x="2200365" y="117602"/>
                    <a:pt x="2190410" y="110190"/>
                    <a:pt x="2179675" y="106970"/>
                  </a:cubicBezTo>
                  <a:cubicBezTo>
                    <a:pt x="2154961" y="99556"/>
                    <a:pt x="2130720" y="89814"/>
                    <a:pt x="2105247" y="85705"/>
                  </a:cubicBezTo>
                  <a:cubicBezTo>
                    <a:pt x="1860990" y="46309"/>
                    <a:pt x="1825535" y="52864"/>
                    <a:pt x="1573619" y="43174"/>
                  </a:cubicBezTo>
                  <a:cubicBezTo>
                    <a:pt x="1428307" y="50262"/>
                    <a:pt x="1282644" y="52102"/>
                    <a:pt x="1137684" y="64439"/>
                  </a:cubicBezTo>
                  <a:cubicBezTo>
                    <a:pt x="1115349" y="66340"/>
                    <a:pt x="1073889" y="85705"/>
                    <a:pt x="1073889" y="85705"/>
                  </a:cubicBezTo>
                  <a:cubicBezTo>
                    <a:pt x="1031359" y="82161"/>
                    <a:pt x="988666" y="80208"/>
                    <a:pt x="946298" y="75072"/>
                  </a:cubicBezTo>
                  <a:cubicBezTo>
                    <a:pt x="871661" y="66025"/>
                    <a:pt x="797493" y="53447"/>
                    <a:pt x="723014" y="43174"/>
                  </a:cubicBezTo>
                  <a:cubicBezTo>
                    <a:pt x="694708" y="39270"/>
                    <a:pt x="666488" y="34044"/>
                    <a:pt x="637954" y="32542"/>
                  </a:cubicBezTo>
                  <a:cubicBezTo>
                    <a:pt x="531716" y="26951"/>
                    <a:pt x="425303" y="25453"/>
                    <a:pt x="318977" y="21909"/>
                  </a:cubicBezTo>
                  <a:cubicBezTo>
                    <a:pt x="308344" y="14821"/>
                    <a:pt x="299814" y="1705"/>
                    <a:pt x="287079" y="644"/>
                  </a:cubicBezTo>
                  <a:cubicBezTo>
                    <a:pt x="241159" y="-3182"/>
                    <a:pt x="193247" y="10812"/>
                    <a:pt x="148856" y="21909"/>
                  </a:cubicBezTo>
                  <a:cubicBezTo>
                    <a:pt x="141768" y="32542"/>
                    <a:pt x="137208" y="45392"/>
                    <a:pt x="127591" y="53807"/>
                  </a:cubicBezTo>
                  <a:cubicBezTo>
                    <a:pt x="108357" y="70637"/>
                    <a:pt x="63796" y="96337"/>
                    <a:pt x="63796" y="96337"/>
                  </a:cubicBezTo>
                  <a:cubicBezTo>
                    <a:pt x="60252" y="106970"/>
                    <a:pt x="61088" y="120310"/>
                    <a:pt x="53163" y="128235"/>
                  </a:cubicBezTo>
                  <a:cubicBezTo>
                    <a:pt x="45238" y="136160"/>
                    <a:pt x="31671" y="134705"/>
                    <a:pt x="21265" y="138867"/>
                  </a:cubicBezTo>
                  <a:cubicBezTo>
                    <a:pt x="13907" y="141810"/>
                    <a:pt x="12405" y="174310"/>
                    <a:pt x="10633" y="18139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616921" y="3578408"/>
              <a:ext cx="2371832" cy="10735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Flowchart: Data 45"/>
            <p:cNvSpPr/>
            <p:nvPr/>
          </p:nvSpPr>
          <p:spPr>
            <a:xfrm>
              <a:off x="4720855" y="3600355"/>
              <a:ext cx="4178595" cy="936389"/>
            </a:xfrm>
            <a:prstGeom prst="flowChartInputOutput">
              <a:avLst/>
            </a:prstGeom>
            <a:solidFill>
              <a:srgbClr val="98C72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5615092" y="3371745"/>
              <a:ext cx="2370004" cy="10735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Flowchart: Process 47"/>
            <p:cNvSpPr/>
            <p:nvPr/>
          </p:nvSpPr>
          <p:spPr>
            <a:xfrm>
              <a:off x="5615092" y="3578408"/>
              <a:ext cx="2370004" cy="331029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5616921" y="2640191"/>
              <a:ext cx="2371832" cy="1073554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>
              <a:off x="5885741" y="2212233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>
              <a:off x="7019539" y="221406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52" name="Arc 51"/>
            <p:cNvSpPr/>
            <p:nvPr/>
          </p:nvSpPr>
          <p:spPr>
            <a:xfrm>
              <a:off x="6368519" y="2676769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>
              <a:off x="6876900" y="2402437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>
              <a:off x="7019539" y="264019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>
              <a:off x="7185952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>
              <a:off x="6569677" y="280479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Arc 56"/>
            <p:cNvSpPr/>
            <p:nvPr/>
          </p:nvSpPr>
          <p:spPr>
            <a:xfrm>
              <a:off x="6207593" y="2872459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>
              <a:off x="6185649" y="2638362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>
              <a:off x="6756205" y="2676769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0" name="Arc 59"/>
            <p:cNvSpPr/>
            <p:nvPr/>
          </p:nvSpPr>
          <p:spPr>
            <a:xfrm>
              <a:off x="5371875" y="261458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>
              <a:off x="5622407" y="2724320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Arc 61"/>
            <p:cNvSpPr/>
            <p:nvPr/>
          </p:nvSpPr>
          <p:spPr>
            <a:xfrm>
              <a:off x="6604423" y="2510340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Arc 62"/>
            <p:cNvSpPr/>
            <p:nvPr/>
          </p:nvSpPr>
          <p:spPr>
            <a:xfrm>
              <a:off x="5510856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Arc 63"/>
            <p:cNvSpPr/>
            <p:nvPr/>
          </p:nvSpPr>
          <p:spPr>
            <a:xfrm>
              <a:off x="5262152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>
              <a:off x="5988148" y="2510340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>
              <a:off x="5752246" y="240243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Arc 66"/>
            <p:cNvSpPr/>
            <p:nvPr/>
          </p:nvSpPr>
          <p:spPr>
            <a:xfrm>
              <a:off x="6260626" y="240243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Arc 67"/>
            <p:cNvSpPr/>
            <p:nvPr/>
          </p:nvSpPr>
          <p:spPr>
            <a:xfrm>
              <a:off x="5664468" y="261458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9" name="Arc 68"/>
            <p:cNvSpPr/>
            <p:nvPr/>
          </p:nvSpPr>
          <p:spPr>
            <a:xfrm>
              <a:off x="6139932" y="2166510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0" name="Arc 69"/>
            <p:cNvSpPr/>
            <p:nvPr/>
          </p:nvSpPr>
          <p:spPr>
            <a:xfrm>
              <a:off x="6401436" y="2214061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" name="Arc 70"/>
            <p:cNvSpPr/>
            <p:nvPr/>
          </p:nvSpPr>
          <p:spPr>
            <a:xfrm>
              <a:off x="5816250" y="2766384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2" name="Arc 71"/>
            <p:cNvSpPr/>
            <p:nvPr/>
          </p:nvSpPr>
          <p:spPr>
            <a:xfrm>
              <a:off x="6677572" y="2214061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>
              <a:off x="5968033" y="2870631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5" name="Isosceles Triangle 74"/>
          <p:cNvSpPr/>
          <p:nvPr/>
        </p:nvSpPr>
        <p:spPr>
          <a:xfrm rot="16200000">
            <a:off x="3472442" y="3257529"/>
            <a:ext cx="201461" cy="372063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3780064" y="3225420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</a:t>
            </a:r>
          </a:p>
        </p:txBody>
      </p:sp>
      <p:sp>
        <p:nvSpPr>
          <p:cNvPr id="78" name="Curved Down Arrow 77"/>
          <p:cNvSpPr/>
          <p:nvPr/>
        </p:nvSpPr>
        <p:spPr>
          <a:xfrm>
            <a:off x="3759204" y="1764341"/>
            <a:ext cx="2268198" cy="86634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2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46513"/>
            <a:ext cx="8128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Alopecia: Horizontal Sectioning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22094" y="1625600"/>
            <a:ext cx="3306338" cy="4572000"/>
          </a:xfrm>
        </p:spPr>
        <p:txBody>
          <a:bodyPr/>
          <a:lstStyle/>
          <a:p>
            <a:pPr eaLnBrk="1" hangingPunct="1"/>
            <a:r>
              <a:rPr lang="en-US" sz="2800" dirty="0"/>
              <a:t>Visualize all hairs at once</a:t>
            </a:r>
          </a:p>
          <a:p>
            <a:pPr eaLnBrk="1" hangingPunct="1"/>
            <a:r>
              <a:rPr lang="en-US" sz="2800" dirty="0"/>
              <a:t>Best for hair counts</a:t>
            </a:r>
          </a:p>
          <a:p>
            <a:pPr lvl="1" eaLnBrk="1" hangingPunct="1"/>
            <a:r>
              <a:rPr lang="en-US" sz="2400" dirty="0"/>
              <a:t>Terminal vs. </a:t>
            </a:r>
            <a:r>
              <a:rPr lang="en-US" sz="2400" dirty="0" err="1"/>
              <a:t>vellus</a:t>
            </a:r>
            <a:r>
              <a:rPr lang="en-US" sz="2400" dirty="0"/>
              <a:t>/miniaturized</a:t>
            </a:r>
          </a:p>
          <a:p>
            <a:pPr lvl="1" eaLnBrk="1" hangingPunct="1"/>
            <a:r>
              <a:rPr lang="en-US" sz="2400" dirty="0" err="1"/>
              <a:t>Anagen</a:t>
            </a:r>
            <a:r>
              <a:rPr lang="en-US" sz="2400" dirty="0"/>
              <a:t> vs. </a:t>
            </a:r>
            <a:r>
              <a:rPr lang="en-US" sz="2400" dirty="0" err="1"/>
              <a:t>catagen</a:t>
            </a:r>
            <a:r>
              <a:rPr lang="en-US" sz="2400" dirty="0"/>
              <a:t>/</a:t>
            </a:r>
            <a:r>
              <a:rPr lang="en-US" sz="2400" dirty="0" err="1"/>
              <a:t>telogen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0188" y="1444189"/>
            <a:ext cx="5561461" cy="526616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601447" y="2205474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07356" y="2573852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47398" y="3497499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92956" y="2793837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69482" y="2152309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34216" y="3550476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11655" y="4907373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8838" y="3686227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02195" y="5893241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72240" y="5556565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101840" y="6248399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858031" y="5398752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398689" y="5386879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753715" y="4825965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66541" y="3966626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77982" y="3521273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51913" y="4781086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804016" y="3158288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038147" y="2936837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542091" y="3107929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983371" y="4836598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80539" y="2355067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500286" y="2173575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099437" y="1949550"/>
            <a:ext cx="405516" cy="405517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74448" y="4480895"/>
            <a:ext cx="405516" cy="4055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972717" y="6095999"/>
            <a:ext cx="105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</a:rPr>
              <a:t>Terminal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72717" y="6383738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Vellus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28939"/>
            <a:ext cx="3275587" cy="2195510"/>
          </a:xfrm>
        </p:spPr>
        <p:txBody>
          <a:bodyPr/>
          <a:lstStyle/>
          <a:p>
            <a:r>
              <a:rPr lang="en-US" dirty="0"/>
              <a:t>Alopecia: </a:t>
            </a:r>
            <a:br>
              <a:rPr lang="en-US" dirty="0"/>
            </a:br>
            <a:r>
              <a:rPr lang="en-US" dirty="0"/>
              <a:t>Horizontal </a:t>
            </a:r>
            <a:br>
              <a:rPr lang="en-US" dirty="0"/>
            </a:br>
            <a:r>
              <a:rPr lang="en-US" dirty="0"/>
              <a:t>Sectioning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800156" y="1694774"/>
            <a:ext cx="1588" cy="7125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4828"/>
          <p:cNvGrpSpPr>
            <a:grpSpLocks/>
          </p:cNvGrpSpPr>
          <p:nvPr/>
        </p:nvGrpSpPr>
        <p:grpSpPr bwMode="auto">
          <a:xfrm>
            <a:off x="4045449" y="218528"/>
            <a:ext cx="3164374" cy="2872172"/>
            <a:chOff x="4720855" y="2166510"/>
            <a:chExt cx="4178595" cy="3793105"/>
          </a:xfrm>
        </p:grpSpPr>
        <p:sp>
          <p:nvSpPr>
            <p:cNvPr id="6" name="Rectangle 5"/>
            <p:cNvSpPr/>
            <p:nvPr/>
          </p:nvSpPr>
          <p:spPr>
            <a:xfrm>
              <a:off x="5616921" y="3176054"/>
              <a:ext cx="2371832" cy="940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5616921" y="3807019"/>
              <a:ext cx="2371832" cy="2152596"/>
            </a:xfrm>
            <a:custGeom>
              <a:avLst/>
              <a:gdLst>
                <a:gd name="connsiteX0" fmla="*/ 10633 w 2371061"/>
                <a:gd name="connsiteY0" fmla="*/ 181398 h 2152158"/>
                <a:gd name="connsiteX1" fmla="*/ 10633 w 2371061"/>
                <a:gd name="connsiteY1" fmla="*/ 181398 h 2152158"/>
                <a:gd name="connsiteX2" fmla="*/ 0 w 2371061"/>
                <a:gd name="connsiteY2" fmla="*/ 287723 h 2152158"/>
                <a:gd name="connsiteX3" fmla="*/ 10633 w 2371061"/>
                <a:gd name="connsiteY3" fmla="*/ 394049 h 2152158"/>
                <a:gd name="connsiteX4" fmla="*/ 31898 w 2371061"/>
                <a:gd name="connsiteY4" fmla="*/ 500374 h 2152158"/>
                <a:gd name="connsiteX5" fmla="*/ 42530 w 2371061"/>
                <a:gd name="connsiteY5" fmla="*/ 532272 h 2152158"/>
                <a:gd name="connsiteX6" fmla="*/ 63796 w 2371061"/>
                <a:gd name="connsiteY6" fmla="*/ 606700 h 2152158"/>
                <a:gd name="connsiteX7" fmla="*/ 63796 w 2371061"/>
                <a:gd name="connsiteY7" fmla="*/ 872514 h 2152158"/>
                <a:gd name="connsiteX8" fmla="*/ 74428 w 2371061"/>
                <a:gd name="connsiteY8" fmla="*/ 904412 h 2152158"/>
                <a:gd name="connsiteX9" fmla="*/ 85061 w 2371061"/>
                <a:gd name="connsiteY9" fmla="*/ 946942 h 2152158"/>
                <a:gd name="connsiteX10" fmla="*/ 138223 w 2371061"/>
                <a:gd name="connsiteY10" fmla="*/ 1032002 h 2152158"/>
                <a:gd name="connsiteX11" fmla="*/ 159489 w 2371061"/>
                <a:gd name="connsiteY11" fmla="*/ 1127695 h 2152158"/>
                <a:gd name="connsiteX12" fmla="*/ 170121 w 2371061"/>
                <a:gd name="connsiteY12" fmla="*/ 1159593 h 2152158"/>
                <a:gd name="connsiteX13" fmla="*/ 202019 w 2371061"/>
                <a:gd name="connsiteY13" fmla="*/ 1191491 h 2152158"/>
                <a:gd name="connsiteX14" fmla="*/ 202019 w 2371061"/>
                <a:gd name="connsiteY14" fmla="*/ 1308449 h 2152158"/>
                <a:gd name="connsiteX15" fmla="*/ 212651 w 2371061"/>
                <a:gd name="connsiteY15" fmla="*/ 1414774 h 2152158"/>
                <a:gd name="connsiteX16" fmla="*/ 233916 w 2371061"/>
                <a:gd name="connsiteY16" fmla="*/ 1446672 h 2152158"/>
                <a:gd name="connsiteX17" fmla="*/ 265814 w 2371061"/>
                <a:gd name="connsiteY17" fmla="*/ 1510467 h 2152158"/>
                <a:gd name="connsiteX18" fmla="*/ 329610 w 2371061"/>
                <a:gd name="connsiteY18" fmla="*/ 1563630 h 2152158"/>
                <a:gd name="connsiteX19" fmla="*/ 393405 w 2371061"/>
                <a:gd name="connsiteY19" fmla="*/ 1616793 h 2152158"/>
                <a:gd name="connsiteX20" fmla="*/ 414670 w 2371061"/>
                <a:gd name="connsiteY20" fmla="*/ 1648691 h 2152158"/>
                <a:gd name="connsiteX21" fmla="*/ 478465 w 2371061"/>
                <a:gd name="connsiteY21" fmla="*/ 1701853 h 2152158"/>
                <a:gd name="connsiteX22" fmla="*/ 467833 w 2371061"/>
                <a:gd name="connsiteY22" fmla="*/ 1733751 h 2152158"/>
                <a:gd name="connsiteX23" fmla="*/ 499730 w 2371061"/>
                <a:gd name="connsiteY23" fmla="*/ 1797546 h 2152158"/>
                <a:gd name="connsiteX24" fmla="*/ 520996 w 2371061"/>
                <a:gd name="connsiteY24" fmla="*/ 1818812 h 2152158"/>
                <a:gd name="connsiteX25" fmla="*/ 680484 w 2371061"/>
                <a:gd name="connsiteY25" fmla="*/ 1829444 h 2152158"/>
                <a:gd name="connsiteX26" fmla="*/ 733647 w 2371061"/>
                <a:gd name="connsiteY26" fmla="*/ 1840077 h 2152158"/>
                <a:gd name="connsiteX27" fmla="*/ 818707 w 2371061"/>
                <a:gd name="connsiteY27" fmla="*/ 1903872 h 2152158"/>
                <a:gd name="connsiteX28" fmla="*/ 893135 w 2371061"/>
                <a:gd name="connsiteY28" fmla="*/ 1957035 h 2152158"/>
                <a:gd name="connsiteX29" fmla="*/ 956930 w 2371061"/>
                <a:gd name="connsiteY29" fmla="*/ 1999565 h 2152158"/>
                <a:gd name="connsiteX30" fmla="*/ 978196 w 2371061"/>
                <a:gd name="connsiteY30" fmla="*/ 2020830 h 2152158"/>
                <a:gd name="connsiteX31" fmla="*/ 1020726 w 2371061"/>
                <a:gd name="connsiteY31" fmla="*/ 1999565 h 2152158"/>
                <a:gd name="connsiteX32" fmla="*/ 1063256 w 2371061"/>
                <a:gd name="connsiteY32" fmla="*/ 1988932 h 2152158"/>
                <a:gd name="connsiteX33" fmla="*/ 1084521 w 2371061"/>
                <a:gd name="connsiteY33" fmla="*/ 2010198 h 2152158"/>
                <a:gd name="connsiteX34" fmla="*/ 1105786 w 2371061"/>
                <a:gd name="connsiteY34" fmla="*/ 2042095 h 2152158"/>
                <a:gd name="connsiteX35" fmla="*/ 1148316 w 2371061"/>
                <a:gd name="connsiteY35" fmla="*/ 2052728 h 2152158"/>
                <a:gd name="connsiteX36" fmla="*/ 1158949 w 2371061"/>
                <a:gd name="connsiteY36" fmla="*/ 2084625 h 2152158"/>
                <a:gd name="connsiteX37" fmla="*/ 1169582 w 2371061"/>
                <a:gd name="connsiteY37" fmla="*/ 2148421 h 2152158"/>
                <a:gd name="connsiteX38" fmla="*/ 1222744 w 2371061"/>
                <a:gd name="connsiteY38" fmla="*/ 2137788 h 2152158"/>
                <a:gd name="connsiteX39" fmla="*/ 1297172 w 2371061"/>
                <a:gd name="connsiteY39" fmla="*/ 2052728 h 2152158"/>
                <a:gd name="connsiteX40" fmla="*/ 1360968 w 2371061"/>
                <a:gd name="connsiteY40" fmla="*/ 2042095 h 2152158"/>
                <a:gd name="connsiteX41" fmla="*/ 1424763 w 2371061"/>
                <a:gd name="connsiteY41" fmla="*/ 1988932 h 2152158"/>
                <a:gd name="connsiteX42" fmla="*/ 1488558 w 2371061"/>
                <a:gd name="connsiteY42" fmla="*/ 1935770 h 2152158"/>
                <a:gd name="connsiteX43" fmla="*/ 1552354 w 2371061"/>
                <a:gd name="connsiteY43" fmla="*/ 1893239 h 2152158"/>
                <a:gd name="connsiteX44" fmla="*/ 1584251 w 2371061"/>
                <a:gd name="connsiteY44" fmla="*/ 1871974 h 2152158"/>
                <a:gd name="connsiteX45" fmla="*/ 1616149 w 2371061"/>
                <a:gd name="connsiteY45" fmla="*/ 1840077 h 2152158"/>
                <a:gd name="connsiteX46" fmla="*/ 1648047 w 2371061"/>
                <a:gd name="connsiteY46" fmla="*/ 1765649 h 2152158"/>
                <a:gd name="connsiteX47" fmla="*/ 1669312 w 2371061"/>
                <a:gd name="connsiteY47" fmla="*/ 1733751 h 2152158"/>
                <a:gd name="connsiteX48" fmla="*/ 1679944 w 2371061"/>
                <a:gd name="connsiteY48" fmla="*/ 1701853 h 2152158"/>
                <a:gd name="connsiteX49" fmla="*/ 1743740 w 2371061"/>
                <a:gd name="connsiteY49" fmla="*/ 1616793 h 2152158"/>
                <a:gd name="connsiteX50" fmla="*/ 1807535 w 2371061"/>
                <a:gd name="connsiteY50" fmla="*/ 1489202 h 2152158"/>
                <a:gd name="connsiteX51" fmla="*/ 1839433 w 2371061"/>
                <a:gd name="connsiteY51" fmla="*/ 1467937 h 2152158"/>
                <a:gd name="connsiteX52" fmla="*/ 1881963 w 2371061"/>
                <a:gd name="connsiteY52" fmla="*/ 1404142 h 2152158"/>
                <a:gd name="connsiteX53" fmla="*/ 1903228 w 2371061"/>
                <a:gd name="connsiteY53" fmla="*/ 1372244 h 2152158"/>
                <a:gd name="connsiteX54" fmla="*/ 1913861 w 2371061"/>
                <a:gd name="connsiteY54" fmla="*/ 1340346 h 2152158"/>
                <a:gd name="connsiteX55" fmla="*/ 2041451 w 2371061"/>
                <a:gd name="connsiteY55" fmla="*/ 1255286 h 2152158"/>
                <a:gd name="connsiteX56" fmla="*/ 2062716 w 2371061"/>
                <a:gd name="connsiteY56" fmla="*/ 1223388 h 2152158"/>
                <a:gd name="connsiteX57" fmla="*/ 2073349 w 2371061"/>
                <a:gd name="connsiteY57" fmla="*/ 1191491 h 2152158"/>
                <a:gd name="connsiteX58" fmla="*/ 2094614 w 2371061"/>
                <a:gd name="connsiteY58" fmla="*/ 1170225 h 2152158"/>
                <a:gd name="connsiteX59" fmla="*/ 2115879 w 2371061"/>
                <a:gd name="connsiteY59" fmla="*/ 1127695 h 2152158"/>
                <a:gd name="connsiteX60" fmla="*/ 2137144 w 2371061"/>
                <a:gd name="connsiteY60" fmla="*/ 1095798 h 2152158"/>
                <a:gd name="connsiteX61" fmla="*/ 2147777 w 2371061"/>
                <a:gd name="connsiteY61" fmla="*/ 1032002 h 2152158"/>
                <a:gd name="connsiteX62" fmla="*/ 2158410 w 2371061"/>
                <a:gd name="connsiteY62" fmla="*/ 946942 h 2152158"/>
                <a:gd name="connsiteX63" fmla="*/ 2200940 w 2371061"/>
                <a:gd name="connsiteY63" fmla="*/ 883146 h 2152158"/>
                <a:gd name="connsiteX64" fmla="*/ 2211572 w 2371061"/>
                <a:gd name="connsiteY64" fmla="*/ 851249 h 2152158"/>
                <a:gd name="connsiteX65" fmla="*/ 2339163 w 2371061"/>
                <a:gd name="connsiteY65" fmla="*/ 702393 h 2152158"/>
                <a:gd name="connsiteX66" fmla="*/ 2349796 w 2371061"/>
                <a:gd name="connsiteY66" fmla="*/ 404681 h 2152158"/>
                <a:gd name="connsiteX67" fmla="*/ 2360428 w 2371061"/>
                <a:gd name="connsiteY67" fmla="*/ 372784 h 2152158"/>
                <a:gd name="connsiteX68" fmla="*/ 2371061 w 2371061"/>
                <a:gd name="connsiteY68" fmla="*/ 128235 h 2152158"/>
                <a:gd name="connsiteX69" fmla="*/ 2211572 w 2371061"/>
                <a:gd name="connsiteY69" fmla="*/ 117602 h 2152158"/>
                <a:gd name="connsiteX70" fmla="*/ 2179675 w 2371061"/>
                <a:gd name="connsiteY70" fmla="*/ 106970 h 2152158"/>
                <a:gd name="connsiteX71" fmla="*/ 2105247 w 2371061"/>
                <a:gd name="connsiteY71" fmla="*/ 85705 h 2152158"/>
                <a:gd name="connsiteX72" fmla="*/ 1573619 w 2371061"/>
                <a:gd name="connsiteY72" fmla="*/ 43174 h 2152158"/>
                <a:gd name="connsiteX73" fmla="*/ 1137684 w 2371061"/>
                <a:gd name="connsiteY73" fmla="*/ 64439 h 2152158"/>
                <a:gd name="connsiteX74" fmla="*/ 1073889 w 2371061"/>
                <a:gd name="connsiteY74" fmla="*/ 85705 h 2152158"/>
                <a:gd name="connsiteX75" fmla="*/ 946298 w 2371061"/>
                <a:gd name="connsiteY75" fmla="*/ 75072 h 2152158"/>
                <a:gd name="connsiteX76" fmla="*/ 723014 w 2371061"/>
                <a:gd name="connsiteY76" fmla="*/ 43174 h 2152158"/>
                <a:gd name="connsiteX77" fmla="*/ 637954 w 2371061"/>
                <a:gd name="connsiteY77" fmla="*/ 32542 h 2152158"/>
                <a:gd name="connsiteX78" fmla="*/ 318977 w 2371061"/>
                <a:gd name="connsiteY78" fmla="*/ 21909 h 2152158"/>
                <a:gd name="connsiteX79" fmla="*/ 287079 w 2371061"/>
                <a:gd name="connsiteY79" fmla="*/ 644 h 2152158"/>
                <a:gd name="connsiteX80" fmla="*/ 148856 w 2371061"/>
                <a:gd name="connsiteY80" fmla="*/ 21909 h 2152158"/>
                <a:gd name="connsiteX81" fmla="*/ 127591 w 2371061"/>
                <a:gd name="connsiteY81" fmla="*/ 53807 h 2152158"/>
                <a:gd name="connsiteX82" fmla="*/ 63796 w 2371061"/>
                <a:gd name="connsiteY82" fmla="*/ 96337 h 2152158"/>
                <a:gd name="connsiteX83" fmla="*/ 53163 w 2371061"/>
                <a:gd name="connsiteY83" fmla="*/ 128235 h 2152158"/>
                <a:gd name="connsiteX84" fmla="*/ 21265 w 2371061"/>
                <a:gd name="connsiteY84" fmla="*/ 138867 h 2152158"/>
                <a:gd name="connsiteX85" fmla="*/ 10633 w 2371061"/>
                <a:gd name="connsiteY85" fmla="*/ 181398 h 215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371061" h="2152158">
                  <a:moveTo>
                    <a:pt x="10633" y="181398"/>
                  </a:moveTo>
                  <a:lnTo>
                    <a:pt x="10633" y="181398"/>
                  </a:lnTo>
                  <a:cubicBezTo>
                    <a:pt x="7089" y="216840"/>
                    <a:pt x="0" y="252105"/>
                    <a:pt x="0" y="287723"/>
                  </a:cubicBezTo>
                  <a:cubicBezTo>
                    <a:pt x="0" y="323342"/>
                    <a:pt x="6215" y="358705"/>
                    <a:pt x="10633" y="394049"/>
                  </a:cubicBezTo>
                  <a:cubicBezTo>
                    <a:pt x="15276" y="431193"/>
                    <a:pt x="21724" y="464765"/>
                    <a:pt x="31898" y="500374"/>
                  </a:cubicBezTo>
                  <a:cubicBezTo>
                    <a:pt x="34977" y="511151"/>
                    <a:pt x="39451" y="521495"/>
                    <a:pt x="42530" y="532272"/>
                  </a:cubicBezTo>
                  <a:cubicBezTo>
                    <a:pt x="69224" y="625702"/>
                    <a:pt x="38308" y="530239"/>
                    <a:pt x="63796" y="606700"/>
                  </a:cubicBezTo>
                  <a:cubicBezTo>
                    <a:pt x="47943" y="733519"/>
                    <a:pt x="46698" y="701531"/>
                    <a:pt x="63796" y="872514"/>
                  </a:cubicBezTo>
                  <a:cubicBezTo>
                    <a:pt x="64911" y="883666"/>
                    <a:pt x="71349" y="893635"/>
                    <a:pt x="74428" y="904412"/>
                  </a:cubicBezTo>
                  <a:cubicBezTo>
                    <a:pt x="78442" y="918463"/>
                    <a:pt x="79126" y="933588"/>
                    <a:pt x="85061" y="946942"/>
                  </a:cubicBezTo>
                  <a:cubicBezTo>
                    <a:pt x="139626" y="1069713"/>
                    <a:pt x="95543" y="946644"/>
                    <a:pt x="138223" y="1032002"/>
                  </a:cubicBezTo>
                  <a:cubicBezTo>
                    <a:pt x="152585" y="1060725"/>
                    <a:pt x="152955" y="1098292"/>
                    <a:pt x="159489" y="1127695"/>
                  </a:cubicBezTo>
                  <a:cubicBezTo>
                    <a:pt x="161920" y="1138636"/>
                    <a:pt x="163904" y="1150268"/>
                    <a:pt x="170121" y="1159593"/>
                  </a:cubicBezTo>
                  <a:cubicBezTo>
                    <a:pt x="178462" y="1172104"/>
                    <a:pt x="191386" y="1180858"/>
                    <a:pt x="202019" y="1191491"/>
                  </a:cubicBezTo>
                  <a:cubicBezTo>
                    <a:pt x="226402" y="1264642"/>
                    <a:pt x="202019" y="1176200"/>
                    <a:pt x="202019" y="1308449"/>
                  </a:cubicBezTo>
                  <a:cubicBezTo>
                    <a:pt x="202019" y="1344067"/>
                    <a:pt x="204642" y="1380068"/>
                    <a:pt x="212651" y="1414774"/>
                  </a:cubicBezTo>
                  <a:cubicBezTo>
                    <a:pt x="215524" y="1427226"/>
                    <a:pt x="228201" y="1435242"/>
                    <a:pt x="233916" y="1446672"/>
                  </a:cubicBezTo>
                  <a:cubicBezTo>
                    <a:pt x="257892" y="1494624"/>
                    <a:pt x="227726" y="1464762"/>
                    <a:pt x="265814" y="1510467"/>
                  </a:cubicBezTo>
                  <a:cubicBezTo>
                    <a:pt x="308177" y="1561303"/>
                    <a:pt x="283986" y="1525609"/>
                    <a:pt x="329610" y="1563630"/>
                  </a:cubicBezTo>
                  <a:cubicBezTo>
                    <a:pt x="411477" y="1631853"/>
                    <a:pt x="314208" y="1563996"/>
                    <a:pt x="393405" y="1616793"/>
                  </a:cubicBezTo>
                  <a:cubicBezTo>
                    <a:pt x="400493" y="1627426"/>
                    <a:pt x="406489" y="1638874"/>
                    <a:pt x="414670" y="1648691"/>
                  </a:cubicBezTo>
                  <a:cubicBezTo>
                    <a:pt x="440252" y="1679389"/>
                    <a:pt x="447104" y="1680945"/>
                    <a:pt x="478465" y="1701853"/>
                  </a:cubicBezTo>
                  <a:cubicBezTo>
                    <a:pt x="474921" y="1712486"/>
                    <a:pt x="467833" y="1722543"/>
                    <a:pt x="467833" y="1733751"/>
                  </a:cubicBezTo>
                  <a:cubicBezTo>
                    <a:pt x="467833" y="1753405"/>
                    <a:pt x="488977" y="1784105"/>
                    <a:pt x="499730" y="1797546"/>
                  </a:cubicBezTo>
                  <a:cubicBezTo>
                    <a:pt x="505993" y="1805374"/>
                    <a:pt x="511124" y="1817070"/>
                    <a:pt x="520996" y="1818812"/>
                  </a:cubicBezTo>
                  <a:cubicBezTo>
                    <a:pt x="573466" y="1828071"/>
                    <a:pt x="627321" y="1825900"/>
                    <a:pt x="680484" y="1829444"/>
                  </a:cubicBezTo>
                  <a:cubicBezTo>
                    <a:pt x="698205" y="1832988"/>
                    <a:pt x="717735" y="1831509"/>
                    <a:pt x="733647" y="1840077"/>
                  </a:cubicBezTo>
                  <a:cubicBezTo>
                    <a:pt x="764852" y="1856880"/>
                    <a:pt x="789218" y="1884213"/>
                    <a:pt x="818707" y="1903872"/>
                  </a:cubicBezTo>
                  <a:cubicBezTo>
                    <a:pt x="843956" y="1920704"/>
                    <a:pt x="870050" y="1937248"/>
                    <a:pt x="893135" y="1957035"/>
                  </a:cubicBezTo>
                  <a:cubicBezTo>
                    <a:pt x="943817" y="2000477"/>
                    <a:pt x="902674" y="1981479"/>
                    <a:pt x="956930" y="1999565"/>
                  </a:cubicBezTo>
                  <a:cubicBezTo>
                    <a:pt x="964019" y="2006653"/>
                    <a:pt x="968171" y="2020830"/>
                    <a:pt x="978196" y="2020830"/>
                  </a:cubicBezTo>
                  <a:cubicBezTo>
                    <a:pt x="994046" y="2020830"/>
                    <a:pt x="1005885" y="2005130"/>
                    <a:pt x="1020726" y="1999565"/>
                  </a:cubicBezTo>
                  <a:cubicBezTo>
                    <a:pt x="1034409" y="1994434"/>
                    <a:pt x="1049079" y="1992476"/>
                    <a:pt x="1063256" y="1988932"/>
                  </a:cubicBezTo>
                  <a:cubicBezTo>
                    <a:pt x="1070344" y="1996021"/>
                    <a:pt x="1078259" y="2002370"/>
                    <a:pt x="1084521" y="2010198"/>
                  </a:cubicBezTo>
                  <a:cubicBezTo>
                    <a:pt x="1092504" y="2020176"/>
                    <a:pt x="1095154" y="2035007"/>
                    <a:pt x="1105786" y="2042095"/>
                  </a:cubicBezTo>
                  <a:cubicBezTo>
                    <a:pt x="1117945" y="2050201"/>
                    <a:pt x="1134139" y="2049184"/>
                    <a:pt x="1148316" y="2052728"/>
                  </a:cubicBezTo>
                  <a:cubicBezTo>
                    <a:pt x="1151860" y="2063360"/>
                    <a:pt x="1156518" y="2073684"/>
                    <a:pt x="1158949" y="2084625"/>
                  </a:cubicBezTo>
                  <a:cubicBezTo>
                    <a:pt x="1163626" y="2105670"/>
                    <a:pt x="1153020" y="2134619"/>
                    <a:pt x="1169582" y="2148421"/>
                  </a:cubicBezTo>
                  <a:cubicBezTo>
                    <a:pt x="1183465" y="2159990"/>
                    <a:pt x="1205023" y="2141332"/>
                    <a:pt x="1222744" y="2137788"/>
                  </a:cubicBezTo>
                  <a:cubicBezTo>
                    <a:pt x="1243926" y="2095425"/>
                    <a:pt x="1246284" y="2075859"/>
                    <a:pt x="1297172" y="2052728"/>
                  </a:cubicBezTo>
                  <a:cubicBezTo>
                    <a:pt x="1316798" y="2043807"/>
                    <a:pt x="1339703" y="2045639"/>
                    <a:pt x="1360968" y="2042095"/>
                  </a:cubicBezTo>
                  <a:cubicBezTo>
                    <a:pt x="1393781" y="2020219"/>
                    <a:pt x="1397474" y="2020769"/>
                    <a:pt x="1424763" y="1988932"/>
                  </a:cubicBezTo>
                  <a:cubicBezTo>
                    <a:pt x="1471110" y="1934862"/>
                    <a:pt x="1434964" y="1953634"/>
                    <a:pt x="1488558" y="1935770"/>
                  </a:cubicBezTo>
                  <a:lnTo>
                    <a:pt x="1552354" y="1893239"/>
                  </a:lnTo>
                  <a:cubicBezTo>
                    <a:pt x="1562986" y="1886151"/>
                    <a:pt x="1575215" y="1881010"/>
                    <a:pt x="1584251" y="1871974"/>
                  </a:cubicBezTo>
                  <a:lnTo>
                    <a:pt x="1616149" y="1840077"/>
                  </a:lnTo>
                  <a:cubicBezTo>
                    <a:pt x="1626782" y="1815268"/>
                    <a:pt x="1635976" y="1789791"/>
                    <a:pt x="1648047" y="1765649"/>
                  </a:cubicBezTo>
                  <a:cubicBezTo>
                    <a:pt x="1653762" y="1754219"/>
                    <a:pt x="1663597" y="1745181"/>
                    <a:pt x="1669312" y="1733751"/>
                  </a:cubicBezTo>
                  <a:cubicBezTo>
                    <a:pt x="1674324" y="1723726"/>
                    <a:pt x="1673927" y="1711309"/>
                    <a:pt x="1679944" y="1701853"/>
                  </a:cubicBezTo>
                  <a:cubicBezTo>
                    <a:pt x="1698972" y="1671952"/>
                    <a:pt x="1743740" y="1616793"/>
                    <a:pt x="1743740" y="1616793"/>
                  </a:cubicBezTo>
                  <a:cubicBezTo>
                    <a:pt x="1755870" y="1580403"/>
                    <a:pt x="1772202" y="1512757"/>
                    <a:pt x="1807535" y="1489202"/>
                  </a:cubicBezTo>
                  <a:lnTo>
                    <a:pt x="1839433" y="1467937"/>
                  </a:lnTo>
                  <a:lnTo>
                    <a:pt x="1881963" y="1404142"/>
                  </a:lnTo>
                  <a:cubicBezTo>
                    <a:pt x="1889051" y="1393509"/>
                    <a:pt x="1899187" y="1384367"/>
                    <a:pt x="1903228" y="1372244"/>
                  </a:cubicBezTo>
                  <a:cubicBezTo>
                    <a:pt x="1906772" y="1361611"/>
                    <a:pt x="1905305" y="1347586"/>
                    <a:pt x="1913861" y="1340346"/>
                  </a:cubicBezTo>
                  <a:cubicBezTo>
                    <a:pt x="1952881" y="1307329"/>
                    <a:pt x="2041451" y="1255286"/>
                    <a:pt x="2041451" y="1255286"/>
                  </a:cubicBezTo>
                  <a:cubicBezTo>
                    <a:pt x="2048539" y="1244653"/>
                    <a:pt x="2057001" y="1234818"/>
                    <a:pt x="2062716" y="1223388"/>
                  </a:cubicBezTo>
                  <a:cubicBezTo>
                    <a:pt x="2067728" y="1213364"/>
                    <a:pt x="2067583" y="1201101"/>
                    <a:pt x="2073349" y="1191491"/>
                  </a:cubicBezTo>
                  <a:cubicBezTo>
                    <a:pt x="2078507" y="1182895"/>
                    <a:pt x="2089053" y="1178566"/>
                    <a:pt x="2094614" y="1170225"/>
                  </a:cubicBezTo>
                  <a:cubicBezTo>
                    <a:pt x="2103406" y="1157037"/>
                    <a:pt x="2108015" y="1141457"/>
                    <a:pt x="2115879" y="1127695"/>
                  </a:cubicBezTo>
                  <a:cubicBezTo>
                    <a:pt x="2122219" y="1116600"/>
                    <a:pt x="2130056" y="1106430"/>
                    <a:pt x="2137144" y="1095798"/>
                  </a:cubicBezTo>
                  <a:cubicBezTo>
                    <a:pt x="2140688" y="1074533"/>
                    <a:pt x="2144728" y="1053344"/>
                    <a:pt x="2147777" y="1032002"/>
                  </a:cubicBezTo>
                  <a:cubicBezTo>
                    <a:pt x="2151818" y="1003715"/>
                    <a:pt x="2148799" y="973851"/>
                    <a:pt x="2158410" y="946942"/>
                  </a:cubicBezTo>
                  <a:cubicBezTo>
                    <a:pt x="2167006" y="922873"/>
                    <a:pt x="2200940" y="883146"/>
                    <a:pt x="2200940" y="883146"/>
                  </a:cubicBezTo>
                  <a:cubicBezTo>
                    <a:pt x="2204484" y="872514"/>
                    <a:pt x="2205193" y="860464"/>
                    <a:pt x="2211572" y="851249"/>
                  </a:cubicBezTo>
                  <a:cubicBezTo>
                    <a:pt x="2266463" y="771961"/>
                    <a:pt x="2283398" y="758158"/>
                    <a:pt x="2339163" y="702393"/>
                  </a:cubicBezTo>
                  <a:cubicBezTo>
                    <a:pt x="2342707" y="603156"/>
                    <a:pt x="2343403" y="503776"/>
                    <a:pt x="2349796" y="404681"/>
                  </a:cubicBezTo>
                  <a:cubicBezTo>
                    <a:pt x="2350518" y="393497"/>
                    <a:pt x="2359568" y="383958"/>
                    <a:pt x="2360428" y="372784"/>
                  </a:cubicBezTo>
                  <a:cubicBezTo>
                    <a:pt x="2366686" y="291431"/>
                    <a:pt x="2367517" y="209751"/>
                    <a:pt x="2371061" y="128235"/>
                  </a:cubicBezTo>
                  <a:cubicBezTo>
                    <a:pt x="2298401" y="79796"/>
                    <a:pt x="2369438" y="117602"/>
                    <a:pt x="2211572" y="117602"/>
                  </a:cubicBezTo>
                  <a:cubicBezTo>
                    <a:pt x="2200365" y="117602"/>
                    <a:pt x="2190410" y="110190"/>
                    <a:pt x="2179675" y="106970"/>
                  </a:cubicBezTo>
                  <a:cubicBezTo>
                    <a:pt x="2154961" y="99556"/>
                    <a:pt x="2130720" y="89814"/>
                    <a:pt x="2105247" y="85705"/>
                  </a:cubicBezTo>
                  <a:cubicBezTo>
                    <a:pt x="1860990" y="46309"/>
                    <a:pt x="1825535" y="52864"/>
                    <a:pt x="1573619" y="43174"/>
                  </a:cubicBezTo>
                  <a:cubicBezTo>
                    <a:pt x="1428307" y="50262"/>
                    <a:pt x="1282644" y="52102"/>
                    <a:pt x="1137684" y="64439"/>
                  </a:cubicBezTo>
                  <a:cubicBezTo>
                    <a:pt x="1115349" y="66340"/>
                    <a:pt x="1073889" y="85705"/>
                    <a:pt x="1073889" y="85705"/>
                  </a:cubicBezTo>
                  <a:cubicBezTo>
                    <a:pt x="1031359" y="82161"/>
                    <a:pt x="988666" y="80208"/>
                    <a:pt x="946298" y="75072"/>
                  </a:cubicBezTo>
                  <a:cubicBezTo>
                    <a:pt x="871661" y="66025"/>
                    <a:pt x="797493" y="53447"/>
                    <a:pt x="723014" y="43174"/>
                  </a:cubicBezTo>
                  <a:cubicBezTo>
                    <a:pt x="694708" y="39270"/>
                    <a:pt x="666488" y="34044"/>
                    <a:pt x="637954" y="32542"/>
                  </a:cubicBezTo>
                  <a:cubicBezTo>
                    <a:pt x="531716" y="26951"/>
                    <a:pt x="425303" y="25453"/>
                    <a:pt x="318977" y="21909"/>
                  </a:cubicBezTo>
                  <a:cubicBezTo>
                    <a:pt x="308344" y="14821"/>
                    <a:pt x="299814" y="1705"/>
                    <a:pt x="287079" y="644"/>
                  </a:cubicBezTo>
                  <a:cubicBezTo>
                    <a:pt x="241159" y="-3182"/>
                    <a:pt x="193247" y="10812"/>
                    <a:pt x="148856" y="21909"/>
                  </a:cubicBezTo>
                  <a:cubicBezTo>
                    <a:pt x="141768" y="32542"/>
                    <a:pt x="137208" y="45392"/>
                    <a:pt x="127591" y="53807"/>
                  </a:cubicBezTo>
                  <a:cubicBezTo>
                    <a:pt x="108357" y="70637"/>
                    <a:pt x="63796" y="96337"/>
                    <a:pt x="63796" y="96337"/>
                  </a:cubicBezTo>
                  <a:cubicBezTo>
                    <a:pt x="60252" y="106970"/>
                    <a:pt x="61088" y="120310"/>
                    <a:pt x="53163" y="128235"/>
                  </a:cubicBezTo>
                  <a:cubicBezTo>
                    <a:pt x="45238" y="136160"/>
                    <a:pt x="31671" y="134705"/>
                    <a:pt x="21265" y="138867"/>
                  </a:cubicBezTo>
                  <a:cubicBezTo>
                    <a:pt x="13907" y="141810"/>
                    <a:pt x="12405" y="174310"/>
                    <a:pt x="10633" y="18139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616921" y="3578408"/>
              <a:ext cx="2371832" cy="10735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lowchart: Data 8"/>
            <p:cNvSpPr/>
            <p:nvPr/>
          </p:nvSpPr>
          <p:spPr>
            <a:xfrm>
              <a:off x="4720855" y="3600355"/>
              <a:ext cx="4178595" cy="936389"/>
            </a:xfrm>
            <a:prstGeom prst="flowChartInputOutput">
              <a:avLst/>
            </a:prstGeom>
            <a:solidFill>
              <a:srgbClr val="98C72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615092" y="3371745"/>
              <a:ext cx="2370004" cy="107355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5615092" y="3578408"/>
              <a:ext cx="2370004" cy="331029"/>
            </a:xfrm>
            <a:prstGeom prst="flowChartProces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616921" y="2640191"/>
              <a:ext cx="2371832" cy="1073554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>
              <a:off x="5885741" y="2212233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7019539" y="221406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15" name="Arc 14"/>
            <p:cNvSpPr/>
            <p:nvPr/>
          </p:nvSpPr>
          <p:spPr>
            <a:xfrm>
              <a:off x="6368519" y="2676769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>
              <a:off x="6876900" y="2402437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>
              <a:off x="7019539" y="264019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>
              <a:off x="7185952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>
              <a:off x="6569677" y="2804791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>
              <a:off x="6207593" y="2872459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>
              <a:off x="6185649" y="2638362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>
              <a:off x="6756205" y="2676769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>
              <a:off x="5371875" y="261458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>
              <a:off x="5622407" y="2724320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>
              <a:off x="6604423" y="2510340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5510856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>
              <a:off x="5262152" y="2462789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>
              <a:off x="5988148" y="2510340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>
              <a:off x="5752246" y="240243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>
              <a:off x="6260626" y="240243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>
              <a:off x="5664468" y="2614587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>
              <a:off x="6139932" y="2166510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>
              <a:off x="6401436" y="2214061"/>
              <a:ext cx="618103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5816250" y="2766384"/>
              <a:ext cx="616275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>
              <a:off x="6677572" y="2214061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5968033" y="2870631"/>
              <a:ext cx="616274" cy="1547236"/>
            </a:xfrm>
            <a:prstGeom prst="arc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V="1">
            <a:off x="6809681" y="875394"/>
            <a:ext cx="0" cy="6715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35056" y="1613582"/>
            <a:ext cx="330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2" y="3442013"/>
            <a:ext cx="1814254" cy="16543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2" y="5087692"/>
            <a:ext cx="1841354" cy="160449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76" y="3442013"/>
            <a:ext cx="1798128" cy="16543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48" y="5087692"/>
            <a:ext cx="1821113" cy="161660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983" y="3442013"/>
            <a:ext cx="1850341" cy="16543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11" y="5087693"/>
            <a:ext cx="1769429" cy="160449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3787" y="3439501"/>
            <a:ext cx="1674314" cy="16793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2041" y="5123882"/>
            <a:ext cx="1619385" cy="160427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025099" y="300939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16426" y="300939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620774" y="300939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86855" y="300939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937050" y="3009393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L5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78259" y="4094504"/>
            <a:ext cx="55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-259725" y="570527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Bottom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35" y="3491440"/>
            <a:ext cx="1616558" cy="16248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77" y="5116325"/>
            <a:ext cx="1567873" cy="15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7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Alopecia: Vertical Sectioning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552044" y="1783560"/>
            <a:ext cx="3825402" cy="4572000"/>
          </a:xfrm>
        </p:spPr>
        <p:txBody>
          <a:bodyPr/>
          <a:lstStyle/>
          <a:p>
            <a:pPr eaLnBrk="1" hangingPunct="1"/>
            <a:r>
              <a:rPr lang="en-US" sz="2800" dirty="0"/>
              <a:t>Visualize entire length of a hair follicle</a:t>
            </a:r>
          </a:p>
          <a:p>
            <a:pPr eaLnBrk="1" hangingPunct="1"/>
            <a:r>
              <a:rPr lang="en-US" sz="2800" dirty="0"/>
              <a:t>Best for determining the level at which the pathologic process occurs</a:t>
            </a:r>
            <a:endParaRPr lang="en-US" sz="2000" dirty="0"/>
          </a:p>
          <a:p>
            <a:pPr lvl="1" eaLnBrk="1" hangingPunct="1"/>
            <a:r>
              <a:rPr lang="en-US" sz="2400" dirty="0"/>
              <a:t>Epidermis</a:t>
            </a:r>
          </a:p>
          <a:p>
            <a:pPr lvl="1" eaLnBrk="1" hangingPunct="1"/>
            <a:r>
              <a:rPr lang="en-US" sz="2400" dirty="0"/>
              <a:t>Hair bulge</a:t>
            </a:r>
          </a:p>
          <a:p>
            <a:pPr lvl="1" eaLnBrk="1" hangingPunct="1"/>
            <a:r>
              <a:rPr lang="en-US" sz="2400" dirty="0"/>
              <a:t>Hair bulb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69" y="1566153"/>
            <a:ext cx="3726917" cy="505838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Hair Shaft Specimens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71499" y="1609725"/>
            <a:ext cx="5108281" cy="474662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Multiple hair shafts submitted in dry specimen jar</a:t>
            </a:r>
          </a:p>
          <a:p>
            <a:pPr eaLnBrk="1" hangingPunct="1"/>
            <a:r>
              <a:rPr lang="en-US" dirty="0"/>
              <a:t>Give specimen to Lisa, Maegan, or Danielle to be mounted on glass slide and cover-slipped</a:t>
            </a:r>
          </a:p>
          <a:p>
            <a:pPr eaLnBrk="1" hangingPunct="1"/>
            <a:r>
              <a:rPr lang="en-US" dirty="0"/>
              <a:t>Light microscopic examination for hair shaft abnormalities</a:t>
            </a:r>
          </a:p>
          <a:p>
            <a:pPr lvl="1" eaLnBrk="1" hangingPunct="1"/>
            <a:r>
              <a:rPr lang="en-US" sz="2800" dirty="0"/>
              <a:t>Fracture, irregularity, coiling/twisting, extraneous matter,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76" y="466634"/>
            <a:ext cx="2519917" cy="18885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5"/>
          <a:stretch/>
        </p:blipFill>
        <p:spPr>
          <a:xfrm>
            <a:off x="6262576" y="2456439"/>
            <a:ext cx="2519917" cy="1804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22" y="4374083"/>
            <a:ext cx="2527171" cy="15801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5322" y="2039317"/>
            <a:ext cx="1848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Trichorrhexis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nodosa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113" y="3952821"/>
            <a:ext cx="122315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Trichoptilosis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5322" y="5954241"/>
            <a:ext cx="2527171" cy="29771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55322" y="5944176"/>
            <a:ext cx="1739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Trichothiodystrophy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9781" y="6356350"/>
            <a:ext cx="3230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McKee’s Pathology of the Skin, 4</a:t>
            </a:r>
            <a:r>
              <a:rPr lang="en-US" sz="1400" baseline="30000" dirty="0"/>
              <a:t>th</a:t>
            </a:r>
            <a:r>
              <a:rPr lang="en-US" sz="1400" dirty="0"/>
              <a:t> Ed.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Nail Clippings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6112" y="1498060"/>
            <a:ext cx="7859948" cy="479913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/>
              <a:t>Nail plate only</a:t>
            </a:r>
          </a:p>
          <a:p>
            <a:pPr eaLnBrk="1" hangingPunct="1">
              <a:defRPr/>
            </a:pPr>
            <a:r>
              <a:rPr lang="en-US" sz="2800" dirty="0"/>
              <a:t>Most cases to r/o </a:t>
            </a:r>
            <a:r>
              <a:rPr lang="en-US" sz="2800" dirty="0" err="1"/>
              <a:t>onychomycosis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Entirely submit (in biopsy bag if small pieces)</a:t>
            </a:r>
          </a:p>
          <a:p>
            <a:pPr eaLnBrk="1" hangingPunct="1">
              <a:defRPr/>
            </a:pPr>
            <a:r>
              <a:rPr lang="en-US" sz="2800"/>
              <a:t>Soften briefly in KOH</a:t>
            </a:r>
            <a:endParaRPr lang="en-US" sz="2800" dirty="0"/>
          </a:p>
          <a:p>
            <a:pPr eaLnBrk="1" hangingPunct="1">
              <a:defRPr/>
            </a:pPr>
            <a:r>
              <a:rPr lang="en-US" sz="2800" dirty="0"/>
              <a:t>Order GMS upfront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/>
          <a:stretch/>
        </p:blipFill>
        <p:spPr>
          <a:xfrm>
            <a:off x="4377447" y="3385223"/>
            <a:ext cx="4280168" cy="32198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9030" y="1562766"/>
            <a:ext cx="4572000" cy="492427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Nail Bed/Matrix Biopsies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0" y="1698957"/>
            <a:ext cx="4197521" cy="4524377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2367"/>
          <a:stretch/>
        </p:blipFill>
        <p:spPr>
          <a:xfrm>
            <a:off x="5593403" y="1562769"/>
            <a:ext cx="3091115" cy="24304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03" y="4168707"/>
            <a:ext cx="3091116" cy="2318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016985" y="5919725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Without nail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2610" y="591972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nail plate</a:t>
            </a:r>
          </a:p>
        </p:txBody>
      </p:sp>
      <p:sp>
        <p:nvSpPr>
          <p:cNvPr id="16" name="Left Brace 15"/>
          <p:cNvSpPr/>
          <p:nvPr/>
        </p:nvSpPr>
        <p:spPr>
          <a:xfrm rot="16200000">
            <a:off x="2251955" y="5325896"/>
            <a:ext cx="214011" cy="943585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Left Brace 16"/>
          <p:cNvSpPr/>
          <p:nvPr/>
        </p:nvSpPr>
        <p:spPr>
          <a:xfrm rot="16200000">
            <a:off x="3354425" y="5338868"/>
            <a:ext cx="214013" cy="917642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3403" y="1553038"/>
            <a:ext cx="8386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Punch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3403" y="4168707"/>
            <a:ext cx="8386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Shave</a:t>
            </a:r>
          </a:p>
        </p:txBody>
      </p:sp>
    </p:spTree>
    <p:extLst>
      <p:ext uri="{BB962C8B-B14F-4D97-AF65-F5344CB8AC3E}">
        <p14:creationId xmlns:p14="http://schemas.microsoft.com/office/powerpoint/2010/main" val="2327050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Nail Bed/Matrix Biopsies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317" y="1643974"/>
            <a:ext cx="4837080" cy="491246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Melanonychia</a:t>
            </a:r>
            <a:endParaRPr lang="en-US" dirty="0"/>
          </a:p>
          <a:p>
            <a:pPr lvl="1"/>
            <a:r>
              <a:rPr lang="en-US" dirty="0"/>
              <a:t>Melanin in nail plate</a:t>
            </a:r>
          </a:p>
          <a:p>
            <a:pPr lvl="1"/>
            <a:r>
              <a:rPr lang="en-US" dirty="0"/>
              <a:t>Melanocytic lesion in matrix</a:t>
            </a:r>
          </a:p>
          <a:p>
            <a:r>
              <a:rPr lang="en-US" dirty="0" err="1"/>
              <a:t>Subungual</a:t>
            </a:r>
            <a:r>
              <a:rPr lang="en-US" dirty="0"/>
              <a:t> tumors</a:t>
            </a:r>
          </a:p>
          <a:p>
            <a:pPr lvl="1"/>
            <a:r>
              <a:rPr lang="en-US" dirty="0"/>
              <a:t>Inclusion cyst, </a:t>
            </a:r>
            <a:r>
              <a:rPr lang="en-US" dirty="0" err="1"/>
              <a:t>glomus</a:t>
            </a:r>
            <a:r>
              <a:rPr lang="en-US" dirty="0"/>
              <a:t> tumor, verruca, </a:t>
            </a:r>
            <a:r>
              <a:rPr lang="en-US" dirty="0" err="1"/>
              <a:t>keratoacanthoma</a:t>
            </a:r>
            <a:r>
              <a:rPr lang="en-US" dirty="0"/>
              <a:t>, SCC, </a:t>
            </a:r>
            <a:r>
              <a:rPr lang="en-US" dirty="0" err="1"/>
              <a:t>onychomatricoma</a:t>
            </a:r>
            <a:r>
              <a:rPr lang="en-US" dirty="0"/>
              <a:t>, etc.</a:t>
            </a:r>
          </a:p>
          <a:p>
            <a:r>
              <a:rPr lang="en-US" dirty="0"/>
              <a:t>Decal briefly if nail plate present</a:t>
            </a:r>
          </a:p>
          <a:p>
            <a:r>
              <a:rPr lang="en-US" dirty="0"/>
              <a:t>Gross as punch or shave biopsies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9185" r="3981"/>
          <a:stretch/>
        </p:blipFill>
        <p:spPr>
          <a:xfrm>
            <a:off x="6076340" y="1254868"/>
            <a:ext cx="2649369" cy="2519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r="7248"/>
          <a:stretch/>
        </p:blipFill>
        <p:spPr>
          <a:xfrm rot="5400000">
            <a:off x="6079964" y="4004174"/>
            <a:ext cx="2642121" cy="26493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709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Nail Bed Excisions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865" y="1668564"/>
            <a:ext cx="4894769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biopsy-proven neoplasms</a:t>
            </a:r>
          </a:p>
          <a:p>
            <a:r>
              <a:rPr lang="en-US" dirty="0"/>
              <a:t>Oriented for margin evaluation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ink in 2 colors</a:t>
            </a:r>
          </a:p>
          <a:p>
            <a:r>
              <a:rPr lang="en-US" dirty="0"/>
              <a:t>Decal briefly if nail plate present</a:t>
            </a:r>
          </a:p>
          <a:p>
            <a:r>
              <a:rPr lang="en-US" dirty="0"/>
              <a:t>Gross as small excision (serially section and entirely submit)</a:t>
            </a:r>
          </a:p>
          <a:p>
            <a:r>
              <a:rPr lang="en-US" dirty="0"/>
              <a:t>Consult PA, fellow, or attending if questions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5166"/>
          <a:stretch/>
        </p:blipFill>
        <p:spPr>
          <a:xfrm>
            <a:off x="5943600" y="1714635"/>
            <a:ext cx="2830749" cy="37328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0495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Sentinel Lymph Nodes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784350"/>
            <a:ext cx="8115300" cy="4572000"/>
          </a:xfrm>
        </p:spPr>
        <p:txBody>
          <a:bodyPr>
            <a:norm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800" dirty="0"/>
              <a:t>Carefully dissect off fat and isolate lymph nodes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800" dirty="0"/>
              <a:t>Put through as few blocks as possible!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400" dirty="0"/>
              <a:t>Section along longitudinal axis (through hilum)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400" dirty="0"/>
              <a:t>Ink multiple nodes in the same cassette </a:t>
            </a:r>
            <a:r>
              <a:rPr lang="en-US" altLang="zh-TW" sz="2400" dirty="0">
                <a:sym typeface="Wingdings" pitchFamily="2" charset="2"/>
              </a:rPr>
              <a:t>in </a:t>
            </a:r>
            <a:r>
              <a:rPr lang="en-US" altLang="zh-TW" sz="2400" dirty="0"/>
              <a:t>different colors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800" dirty="0"/>
              <a:t>Order IHC at time of grossing but </a:t>
            </a:r>
            <a:r>
              <a:rPr lang="en-US" altLang="zh-TW" sz="2800" dirty="0">
                <a:solidFill>
                  <a:srgbClr val="FF0000"/>
                </a:solidFill>
              </a:rPr>
              <a:t>pay attention to the type of cancer!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400" dirty="0"/>
              <a:t>Melanoma: </a:t>
            </a:r>
            <a:r>
              <a:rPr lang="en-US" altLang="zh-TW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S100,</a:t>
            </a:r>
            <a:r>
              <a:rPr lang="en-US" altLang="zh-TW" sz="2400" dirty="0"/>
              <a:t> </a:t>
            </a:r>
            <a:r>
              <a:rPr lang="en-US" altLang="zh-TW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Melan</a:t>
            </a:r>
            <a:r>
              <a:rPr lang="en-US" altLang="zh-TW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-A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400" dirty="0"/>
              <a:t>Merkel cell carcinoma: </a:t>
            </a:r>
            <a:r>
              <a:rPr lang="en-US" altLang="zh-TW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CKCTL, CK20</a:t>
            </a:r>
          </a:p>
          <a:p>
            <a:pPr marL="740092"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400" dirty="0"/>
              <a:t>SCC/adnexal carcinoma: </a:t>
            </a:r>
            <a:r>
              <a:rPr lang="en-US" altLang="zh-TW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CKCTL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TW" sz="2800" dirty="0"/>
              <a:t>Non-sentinel lymph nodes: No IHC needed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809708" y="1717813"/>
            <a:ext cx="3458817" cy="447433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 anchor="ctr"/>
          <a:lstStyle/>
          <a:p>
            <a:pPr algn="ctr"/>
            <a:endParaRPr lang="zh-TW" altLang="en-US">
              <a:latin typeface="Garamond" pitchFamily="18" charset="0"/>
            </a:endParaRPr>
          </a:p>
        </p:txBody>
      </p:sp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Punch Biopsies</a:t>
            </a:r>
          </a:p>
        </p:txBody>
      </p:sp>
      <p:sp>
        <p:nvSpPr>
          <p:cNvPr id="63" name="Content Placeholder 5"/>
          <p:cNvSpPr>
            <a:spLocks noGrp="1"/>
          </p:cNvSpPr>
          <p:nvPr>
            <p:ph idx="1"/>
          </p:nvPr>
        </p:nvSpPr>
        <p:spPr>
          <a:xfrm>
            <a:off x="4533318" y="1668980"/>
            <a:ext cx="4351374" cy="4572000"/>
          </a:xfrm>
        </p:spPr>
        <p:txBody>
          <a:bodyPr/>
          <a:lstStyle/>
          <a:p>
            <a:pPr eaLnBrk="1" hangingPunct="1"/>
            <a:r>
              <a:rPr lang="en-US" sz="2800" dirty="0"/>
              <a:t>Measure and ink</a:t>
            </a:r>
          </a:p>
          <a:p>
            <a:pPr eaLnBrk="1" hangingPunct="1"/>
            <a:r>
              <a:rPr lang="en-US" sz="2800" dirty="0"/>
              <a:t>≤ 0.3 cm:  Submit whole</a:t>
            </a:r>
            <a:br>
              <a:rPr lang="en-US" sz="2800" dirty="0"/>
            </a:br>
            <a:r>
              <a:rPr lang="en-US" sz="2800" dirty="0"/>
              <a:t>0.4 cm:  Bisect</a:t>
            </a:r>
            <a:br>
              <a:rPr lang="en-US" sz="2800" dirty="0"/>
            </a:br>
            <a:r>
              <a:rPr lang="en-US" altLang="zh-TW" sz="2800" dirty="0"/>
              <a:t>≥ 0.5 cm:  Serially section (2 mm apart)</a:t>
            </a:r>
          </a:p>
          <a:p>
            <a:pPr eaLnBrk="1" hangingPunct="1"/>
            <a:r>
              <a:rPr lang="en-US" sz="2800" dirty="0"/>
              <a:t>Lay specimen on its side and cut from the edge</a:t>
            </a:r>
          </a:p>
          <a:p>
            <a:pPr eaLnBrk="1" hangingPunct="1"/>
            <a:endParaRPr lang="en-US" altLang="zh-TW" sz="2800" dirty="0"/>
          </a:p>
          <a:p>
            <a:pPr eaLnBrk="1" hangingPunct="1"/>
            <a:endParaRPr lang="en-US" sz="2800" dirty="0"/>
          </a:p>
        </p:txBody>
      </p:sp>
      <p:grpSp>
        <p:nvGrpSpPr>
          <p:cNvPr id="13316" name="Group 25"/>
          <p:cNvGrpSpPr>
            <a:grpSpLocks/>
          </p:cNvGrpSpPr>
          <p:nvPr/>
        </p:nvGrpSpPr>
        <p:grpSpPr bwMode="auto">
          <a:xfrm>
            <a:off x="1432561" y="2917135"/>
            <a:ext cx="2133600" cy="2159000"/>
            <a:chOff x="912" y="1920"/>
            <a:chExt cx="1344" cy="1360"/>
          </a:xfrm>
        </p:grpSpPr>
        <p:sp>
          <p:nvSpPr>
            <p:cNvPr id="13369" name="Freeform 22"/>
            <p:cNvSpPr>
              <a:spLocks/>
            </p:cNvSpPr>
            <p:nvPr/>
          </p:nvSpPr>
          <p:spPr bwMode="auto">
            <a:xfrm>
              <a:off x="960" y="2400"/>
              <a:ext cx="1248" cy="624"/>
            </a:xfrm>
            <a:custGeom>
              <a:avLst/>
              <a:gdLst>
                <a:gd name="T0" fmla="*/ 0 w 1248"/>
                <a:gd name="T1" fmla="*/ 0 h 624"/>
                <a:gd name="T2" fmla="*/ 96 w 1248"/>
                <a:gd name="T3" fmla="*/ 624 h 624"/>
                <a:gd name="T4" fmla="*/ 1152 w 1248"/>
                <a:gd name="T5" fmla="*/ 624 h 624"/>
                <a:gd name="T6" fmla="*/ 1248 w 1248"/>
                <a:gd name="T7" fmla="*/ 0 h 624"/>
                <a:gd name="T8" fmla="*/ 0 w 1248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624">
                  <a:moveTo>
                    <a:pt x="0" y="0"/>
                  </a:moveTo>
                  <a:lnTo>
                    <a:pt x="96" y="624"/>
                  </a:lnTo>
                  <a:lnTo>
                    <a:pt x="1152" y="624"/>
                  </a:lnTo>
                  <a:lnTo>
                    <a:pt x="12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Oval 5"/>
            <p:cNvSpPr>
              <a:spLocks noChangeArrowheads="1"/>
            </p:cNvSpPr>
            <p:nvPr/>
          </p:nvSpPr>
          <p:spPr bwMode="auto">
            <a:xfrm>
              <a:off x="960" y="2112"/>
              <a:ext cx="1248" cy="535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1" name="Freeform 20"/>
            <p:cNvSpPr>
              <a:spLocks/>
            </p:cNvSpPr>
            <p:nvPr/>
          </p:nvSpPr>
          <p:spPr bwMode="auto">
            <a:xfrm>
              <a:off x="912" y="1920"/>
              <a:ext cx="1344" cy="480"/>
            </a:xfrm>
            <a:custGeom>
              <a:avLst/>
              <a:gdLst>
                <a:gd name="T0" fmla="*/ 0 w 1344"/>
                <a:gd name="T1" fmla="*/ 0 h 480"/>
                <a:gd name="T2" fmla="*/ 48 w 1344"/>
                <a:gd name="T3" fmla="*/ 480 h 480"/>
                <a:gd name="T4" fmla="*/ 1296 w 1344"/>
                <a:gd name="T5" fmla="*/ 480 h 480"/>
                <a:gd name="T6" fmla="*/ 1344 w 1344"/>
                <a:gd name="T7" fmla="*/ 0 h 480"/>
                <a:gd name="T8" fmla="*/ 0 w 1344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4" h="480">
                  <a:moveTo>
                    <a:pt x="0" y="0"/>
                  </a:moveTo>
                  <a:lnTo>
                    <a:pt x="48" y="480"/>
                  </a:lnTo>
                  <a:lnTo>
                    <a:pt x="1296" y="480"/>
                  </a:lnTo>
                  <a:lnTo>
                    <a:pt x="1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Oval 21"/>
            <p:cNvSpPr>
              <a:spLocks noChangeArrowheads="1"/>
            </p:cNvSpPr>
            <p:nvPr/>
          </p:nvSpPr>
          <p:spPr bwMode="auto">
            <a:xfrm>
              <a:off x="1056" y="2716"/>
              <a:ext cx="480" cy="45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3" name="Freeform 23"/>
            <p:cNvSpPr>
              <a:spLocks/>
            </p:cNvSpPr>
            <p:nvPr/>
          </p:nvSpPr>
          <p:spPr bwMode="auto">
            <a:xfrm rot="183989">
              <a:off x="1056" y="2288"/>
              <a:ext cx="1120" cy="448"/>
            </a:xfrm>
            <a:custGeom>
              <a:avLst/>
              <a:gdLst>
                <a:gd name="T0" fmla="*/ 0 w 1120"/>
                <a:gd name="T1" fmla="*/ 256 h 448"/>
                <a:gd name="T2" fmla="*/ 48 w 1120"/>
                <a:gd name="T3" fmla="*/ 352 h 448"/>
                <a:gd name="T4" fmla="*/ 144 w 1120"/>
                <a:gd name="T5" fmla="*/ 448 h 448"/>
                <a:gd name="T6" fmla="*/ 240 w 1120"/>
                <a:gd name="T7" fmla="*/ 352 h 448"/>
                <a:gd name="T8" fmla="*/ 336 w 1120"/>
                <a:gd name="T9" fmla="*/ 352 h 448"/>
                <a:gd name="T10" fmla="*/ 432 w 1120"/>
                <a:gd name="T11" fmla="*/ 400 h 448"/>
                <a:gd name="T12" fmla="*/ 576 w 1120"/>
                <a:gd name="T13" fmla="*/ 400 h 448"/>
                <a:gd name="T14" fmla="*/ 672 w 1120"/>
                <a:gd name="T15" fmla="*/ 352 h 448"/>
                <a:gd name="T16" fmla="*/ 816 w 1120"/>
                <a:gd name="T17" fmla="*/ 400 h 448"/>
                <a:gd name="T18" fmla="*/ 912 w 1120"/>
                <a:gd name="T19" fmla="*/ 304 h 448"/>
                <a:gd name="T20" fmla="*/ 1008 w 1120"/>
                <a:gd name="T21" fmla="*/ 304 h 448"/>
                <a:gd name="T22" fmla="*/ 1104 w 1120"/>
                <a:gd name="T23" fmla="*/ 160 h 448"/>
                <a:gd name="T24" fmla="*/ 1104 w 1120"/>
                <a:gd name="T25" fmla="*/ 112 h 448"/>
                <a:gd name="T26" fmla="*/ 1056 w 1120"/>
                <a:gd name="T27" fmla="*/ 64 h 448"/>
                <a:gd name="T28" fmla="*/ 816 w 1120"/>
                <a:gd name="T29" fmla="*/ 16 h 448"/>
                <a:gd name="T30" fmla="*/ 240 w 1120"/>
                <a:gd name="T31" fmla="*/ 16 h 448"/>
                <a:gd name="T32" fmla="*/ 48 w 1120"/>
                <a:gd name="T33" fmla="*/ 112 h 448"/>
                <a:gd name="T34" fmla="*/ 0 w 1120"/>
                <a:gd name="T35" fmla="*/ 256 h 4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20" h="448">
                  <a:moveTo>
                    <a:pt x="0" y="256"/>
                  </a:moveTo>
                  <a:cubicBezTo>
                    <a:pt x="0" y="296"/>
                    <a:pt x="24" y="320"/>
                    <a:pt x="48" y="352"/>
                  </a:cubicBezTo>
                  <a:cubicBezTo>
                    <a:pt x="72" y="384"/>
                    <a:pt x="112" y="448"/>
                    <a:pt x="144" y="448"/>
                  </a:cubicBezTo>
                  <a:cubicBezTo>
                    <a:pt x="176" y="448"/>
                    <a:pt x="208" y="368"/>
                    <a:pt x="240" y="352"/>
                  </a:cubicBezTo>
                  <a:cubicBezTo>
                    <a:pt x="272" y="336"/>
                    <a:pt x="304" y="344"/>
                    <a:pt x="336" y="352"/>
                  </a:cubicBezTo>
                  <a:cubicBezTo>
                    <a:pt x="368" y="360"/>
                    <a:pt x="392" y="392"/>
                    <a:pt x="432" y="400"/>
                  </a:cubicBezTo>
                  <a:cubicBezTo>
                    <a:pt x="472" y="408"/>
                    <a:pt x="536" y="408"/>
                    <a:pt x="576" y="400"/>
                  </a:cubicBezTo>
                  <a:cubicBezTo>
                    <a:pt x="616" y="392"/>
                    <a:pt x="632" y="352"/>
                    <a:pt x="672" y="352"/>
                  </a:cubicBezTo>
                  <a:cubicBezTo>
                    <a:pt x="712" y="352"/>
                    <a:pt x="776" y="408"/>
                    <a:pt x="816" y="400"/>
                  </a:cubicBezTo>
                  <a:cubicBezTo>
                    <a:pt x="856" y="392"/>
                    <a:pt x="880" y="320"/>
                    <a:pt x="912" y="304"/>
                  </a:cubicBezTo>
                  <a:cubicBezTo>
                    <a:pt x="944" y="288"/>
                    <a:pt x="976" y="328"/>
                    <a:pt x="1008" y="304"/>
                  </a:cubicBezTo>
                  <a:cubicBezTo>
                    <a:pt x="1040" y="280"/>
                    <a:pt x="1088" y="192"/>
                    <a:pt x="1104" y="160"/>
                  </a:cubicBezTo>
                  <a:cubicBezTo>
                    <a:pt x="1120" y="128"/>
                    <a:pt x="1112" y="128"/>
                    <a:pt x="1104" y="112"/>
                  </a:cubicBezTo>
                  <a:cubicBezTo>
                    <a:pt x="1096" y="96"/>
                    <a:pt x="1104" y="80"/>
                    <a:pt x="1056" y="64"/>
                  </a:cubicBezTo>
                  <a:cubicBezTo>
                    <a:pt x="1008" y="48"/>
                    <a:pt x="952" y="24"/>
                    <a:pt x="816" y="16"/>
                  </a:cubicBezTo>
                  <a:cubicBezTo>
                    <a:pt x="680" y="8"/>
                    <a:pt x="368" y="0"/>
                    <a:pt x="240" y="16"/>
                  </a:cubicBezTo>
                  <a:cubicBezTo>
                    <a:pt x="112" y="32"/>
                    <a:pt x="88" y="72"/>
                    <a:pt x="48" y="112"/>
                  </a:cubicBezTo>
                  <a:cubicBezTo>
                    <a:pt x="8" y="152"/>
                    <a:pt x="0" y="216"/>
                    <a:pt x="0" y="256"/>
                  </a:cubicBez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Freeform 24"/>
            <p:cNvSpPr>
              <a:spLocks/>
            </p:cNvSpPr>
            <p:nvPr/>
          </p:nvSpPr>
          <p:spPr bwMode="auto">
            <a:xfrm rot="21151431" flipH="1">
              <a:off x="1104" y="2832"/>
              <a:ext cx="1008" cy="448"/>
            </a:xfrm>
            <a:custGeom>
              <a:avLst/>
              <a:gdLst>
                <a:gd name="T0" fmla="*/ 0 w 1120"/>
                <a:gd name="T1" fmla="*/ 256 h 448"/>
                <a:gd name="T2" fmla="*/ 23 w 1120"/>
                <a:gd name="T3" fmla="*/ 352 h 448"/>
                <a:gd name="T4" fmla="*/ 69 w 1120"/>
                <a:gd name="T5" fmla="*/ 448 h 448"/>
                <a:gd name="T6" fmla="*/ 115 w 1120"/>
                <a:gd name="T7" fmla="*/ 352 h 448"/>
                <a:gd name="T8" fmla="*/ 161 w 1120"/>
                <a:gd name="T9" fmla="*/ 352 h 448"/>
                <a:gd name="T10" fmla="*/ 207 w 1120"/>
                <a:gd name="T11" fmla="*/ 400 h 448"/>
                <a:gd name="T12" fmla="*/ 275 w 1120"/>
                <a:gd name="T13" fmla="*/ 400 h 448"/>
                <a:gd name="T14" fmla="*/ 322 w 1120"/>
                <a:gd name="T15" fmla="*/ 352 h 448"/>
                <a:gd name="T16" fmla="*/ 391 w 1120"/>
                <a:gd name="T17" fmla="*/ 400 h 448"/>
                <a:gd name="T18" fmla="*/ 437 w 1120"/>
                <a:gd name="T19" fmla="*/ 304 h 448"/>
                <a:gd name="T20" fmla="*/ 482 w 1120"/>
                <a:gd name="T21" fmla="*/ 304 h 448"/>
                <a:gd name="T22" fmla="*/ 529 w 1120"/>
                <a:gd name="T23" fmla="*/ 160 h 448"/>
                <a:gd name="T24" fmla="*/ 529 w 1120"/>
                <a:gd name="T25" fmla="*/ 112 h 448"/>
                <a:gd name="T26" fmla="*/ 506 w 1120"/>
                <a:gd name="T27" fmla="*/ 64 h 448"/>
                <a:gd name="T28" fmla="*/ 391 w 1120"/>
                <a:gd name="T29" fmla="*/ 16 h 448"/>
                <a:gd name="T30" fmla="*/ 115 w 1120"/>
                <a:gd name="T31" fmla="*/ 16 h 448"/>
                <a:gd name="T32" fmla="*/ 23 w 1120"/>
                <a:gd name="T33" fmla="*/ 112 h 448"/>
                <a:gd name="T34" fmla="*/ 0 w 1120"/>
                <a:gd name="T35" fmla="*/ 256 h 4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20" h="448">
                  <a:moveTo>
                    <a:pt x="0" y="256"/>
                  </a:moveTo>
                  <a:cubicBezTo>
                    <a:pt x="0" y="296"/>
                    <a:pt x="24" y="320"/>
                    <a:pt x="48" y="352"/>
                  </a:cubicBezTo>
                  <a:cubicBezTo>
                    <a:pt x="72" y="384"/>
                    <a:pt x="112" y="448"/>
                    <a:pt x="144" y="448"/>
                  </a:cubicBezTo>
                  <a:cubicBezTo>
                    <a:pt x="176" y="448"/>
                    <a:pt x="208" y="368"/>
                    <a:pt x="240" y="352"/>
                  </a:cubicBezTo>
                  <a:cubicBezTo>
                    <a:pt x="272" y="336"/>
                    <a:pt x="304" y="344"/>
                    <a:pt x="336" y="352"/>
                  </a:cubicBezTo>
                  <a:cubicBezTo>
                    <a:pt x="368" y="360"/>
                    <a:pt x="392" y="392"/>
                    <a:pt x="432" y="400"/>
                  </a:cubicBezTo>
                  <a:cubicBezTo>
                    <a:pt x="472" y="408"/>
                    <a:pt x="536" y="408"/>
                    <a:pt x="576" y="400"/>
                  </a:cubicBezTo>
                  <a:cubicBezTo>
                    <a:pt x="616" y="392"/>
                    <a:pt x="632" y="352"/>
                    <a:pt x="672" y="352"/>
                  </a:cubicBezTo>
                  <a:cubicBezTo>
                    <a:pt x="712" y="352"/>
                    <a:pt x="776" y="408"/>
                    <a:pt x="816" y="400"/>
                  </a:cubicBezTo>
                  <a:cubicBezTo>
                    <a:pt x="856" y="392"/>
                    <a:pt x="880" y="320"/>
                    <a:pt x="912" y="304"/>
                  </a:cubicBezTo>
                  <a:cubicBezTo>
                    <a:pt x="944" y="288"/>
                    <a:pt x="976" y="328"/>
                    <a:pt x="1008" y="304"/>
                  </a:cubicBezTo>
                  <a:cubicBezTo>
                    <a:pt x="1040" y="280"/>
                    <a:pt x="1088" y="192"/>
                    <a:pt x="1104" y="160"/>
                  </a:cubicBezTo>
                  <a:cubicBezTo>
                    <a:pt x="1120" y="128"/>
                    <a:pt x="1112" y="128"/>
                    <a:pt x="1104" y="112"/>
                  </a:cubicBezTo>
                  <a:cubicBezTo>
                    <a:pt x="1096" y="96"/>
                    <a:pt x="1104" y="80"/>
                    <a:pt x="1056" y="64"/>
                  </a:cubicBezTo>
                  <a:cubicBezTo>
                    <a:pt x="1008" y="48"/>
                    <a:pt x="952" y="24"/>
                    <a:pt x="816" y="16"/>
                  </a:cubicBezTo>
                  <a:cubicBezTo>
                    <a:pt x="680" y="8"/>
                    <a:pt x="368" y="0"/>
                    <a:pt x="240" y="16"/>
                  </a:cubicBezTo>
                  <a:cubicBezTo>
                    <a:pt x="112" y="32"/>
                    <a:pt x="88" y="72"/>
                    <a:pt x="48" y="112"/>
                  </a:cubicBezTo>
                  <a:cubicBezTo>
                    <a:pt x="8" y="152"/>
                    <a:pt x="0" y="216"/>
                    <a:pt x="0" y="256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2561" y="2917135"/>
            <a:ext cx="2133600" cy="2159000"/>
            <a:chOff x="5671855" y="2917136"/>
            <a:chExt cx="2133600" cy="2159000"/>
          </a:xfrm>
        </p:grpSpPr>
        <p:sp>
          <p:nvSpPr>
            <p:cNvPr id="13363" name="Freeform 27"/>
            <p:cNvSpPr>
              <a:spLocks/>
            </p:cNvSpPr>
            <p:nvPr/>
          </p:nvSpPr>
          <p:spPr bwMode="auto">
            <a:xfrm>
              <a:off x="5748055" y="3679136"/>
              <a:ext cx="1981200" cy="990600"/>
            </a:xfrm>
            <a:custGeom>
              <a:avLst/>
              <a:gdLst>
                <a:gd name="T0" fmla="*/ 0 w 1248"/>
                <a:gd name="T1" fmla="*/ 0 h 624"/>
                <a:gd name="T2" fmla="*/ 96 w 1248"/>
                <a:gd name="T3" fmla="*/ 624 h 624"/>
                <a:gd name="T4" fmla="*/ 1152 w 1248"/>
                <a:gd name="T5" fmla="*/ 624 h 624"/>
                <a:gd name="T6" fmla="*/ 1248 w 1248"/>
                <a:gd name="T7" fmla="*/ 0 h 624"/>
                <a:gd name="T8" fmla="*/ 0 w 1248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624">
                  <a:moveTo>
                    <a:pt x="0" y="0"/>
                  </a:moveTo>
                  <a:lnTo>
                    <a:pt x="96" y="624"/>
                  </a:lnTo>
                  <a:lnTo>
                    <a:pt x="1152" y="624"/>
                  </a:lnTo>
                  <a:lnTo>
                    <a:pt x="12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Freeform 29"/>
            <p:cNvSpPr>
              <a:spLocks/>
            </p:cNvSpPr>
            <p:nvPr/>
          </p:nvSpPr>
          <p:spPr bwMode="auto">
            <a:xfrm>
              <a:off x="5671855" y="2917136"/>
              <a:ext cx="2133600" cy="762000"/>
            </a:xfrm>
            <a:custGeom>
              <a:avLst/>
              <a:gdLst>
                <a:gd name="T0" fmla="*/ 0 w 1344"/>
                <a:gd name="T1" fmla="*/ 0 h 480"/>
                <a:gd name="T2" fmla="*/ 48 w 1344"/>
                <a:gd name="T3" fmla="*/ 480 h 480"/>
                <a:gd name="T4" fmla="*/ 1296 w 1344"/>
                <a:gd name="T5" fmla="*/ 480 h 480"/>
                <a:gd name="T6" fmla="*/ 1344 w 1344"/>
                <a:gd name="T7" fmla="*/ 0 h 480"/>
                <a:gd name="T8" fmla="*/ 0 w 1344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4" h="480">
                  <a:moveTo>
                    <a:pt x="0" y="0"/>
                  </a:moveTo>
                  <a:lnTo>
                    <a:pt x="48" y="480"/>
                  </a:lnTo>
                  <a:lnTo>
                    <a:pt x="1296" y="480"/>
                  </a:lnTo>
                  <a:lnTo>
                    <a:pt x="1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Oval 30"/>
            <p:cNvSpPr>
              <a:spLocks noChangeArrowheads="1"/>
            </p:cNvSpPr>
            <p:nvPr/>
          </p:nvSpPr>
          <p:spPr bwMode="auto">
            <a:xfrm>
              <a:off x="5900455" y="4180786"/>
              <a:ext cx="762000" cy="717550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8" name="Freeform 32"/>
            <p:cNvSpPr>
              <a:spLocks/>
            </p:cNvSpPr>
            <p:nvPr/>
          </p:nvSpPr>
          <p:spPr bwMode="auto">
            <a:xfrm rot="21151431" flipH="1">
              <a:off x="5976655" y="4364936"/>
              <a:ext cx="1600200" cy="711200"/>
            </a:xfrm>
            <a:custGeom>
              <a:avLst/>
              <a:gdLst>
                <a:gd name="T0" fmla="*/ 0 w 1120"/>
                <a:gd name="T1" fmla="*/ 256 h 448"/>
                <a:gd name="T2" fmla="*/ 23 w 1120"/>
                <a:gd name="T3" fmla="*/ 352 h 448"/>
                <a:gd name="T4" fmla="*/ 69 w 1120"/>
                <a:gd name="T5" fmla="*/ 448 h 448"/>
                <a:gd name="T6" fmla="*/ 115 w 1120"/>
                <a:gd name="T7" fmla="*/ 352 h 448"/>
                <a:gd name="T8" fmla="*/ 161 w 1120"/>
                <a:gd name="T9" fmla="*/ 352 h 448"/>
                <a:gd name="T10" fmla="*/ 207 w 1120"/>
                <a:gd name="T11" fmla="*/ 400 h 448"/>
                <a:gd name="T12" fmla="*/ 275 w 1120"/>
                <a:gd name="T13" fmla="*/ 400 h 448"/>
                <a:gd name="T14" fmla="*/ 322 w 1120"/>
                <a:gd name="T15" fmla="*/ 352 h 448"/>
                <a:gd name="T16" fmla="*/ 391 w 1120"/>
                <a:gd name="T17" fmla="*/ 400 h 448"/>
                <a:gd name="T18" fmla="*/ 437 w 1120"/>
                <a:gd name="T19" fmla="*/ 304 h 448"/>
                <a:gd name="T20" fmla="*/ 482 w 1120"/>
                <a:gd name="T21" fmla="*/ 304 h 448"/>
                <a:gd name="T22" fmla="*/ 529 w 1120"/>
                <a:gd name="T23" fmla="*/ 160 h 448"/>
                <a:gd name="T24" fmla="*/ 529 w 1120"/>
                <a:gd name="T25" fmla="*/ 112 h 448"/>
                <a:gd name="T26" fmla="*/ 506 w 1120"/>
                <a:gd name="T27" fmla="*/ 64 h 448"/>
                <a:gd name="T28" fmla="*/ 391 w 1120"/>
                <a:gd name="T29" fmla="*/ 16 h 448"/>
                <a:gd name="T30" fmla="*/ 115 w 1120"/>
                <a:gd name="T31" fmla="*/ 16 h 448"/>
                <a:gd name="T32" fmla="*/ 23 w 1120"/>
                <a:gd name="T33" fmla="*/ 112 h 448"/>
                <a:gd name="T34" fmla="*/ 0 w 1120"/>
                <a:gd name="T35" fmla="*/ 256 h 4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20" h="448">
                  <a:moveTo>
                    <a:pt x="0" y="256"/>
                  </a:moveTo>
                  <a:cubicBezTo>
                    <a:pt x="0" y="296"/>
                    <a:pt x="24" y="320"/>
                    <a:pt x="48" y="352"/>
                  </a:cubicBezTo>
                  <a:cubicBezTo>
                    <a:pt x="72" y="384"/>
                    <a:pt x="112" y="448"/>
                    <a:pt x="144" y="448"/>
                  </a:cubicBezTo>
                  <a:cubicBezTo>
                    <a:pt x="176" y="448"/>
                    <a:pt x="208" y="368"/>
                    <a:pt x="240" y="352"/>
                  </a:cubicBezTo>
                  <a:cubicBezTo>
                    <a:pt x="272" y="336"/>
                    <a:pt x="304" y="344"/>
                    <a:pt x="336" y="352"/>
                  </a:cubicBezTo>
                  <a:cubicBezTo>
                    <a:pt x="368" y="360"/>
                    <a:pt x="392" y="392"/>
                    <a:pt x="432" y="400"/>
                  </a:cubicBezTo>
                  <a:cubicBezTo>
                    <a:pt x="472" y="408"/>
                    <a:pt x="536" y="408"/>
                    <a:pt x="576" y="400"/>
                  </a:cubicBezTo>
                  <a:cubicBezTo>
                    <a:pt x="616" y="392"/>
                    <a:pt x="632" y="352"/>
                    <a:pt x="672" y="352"/>
                  </a:cubicBezTo>
                  <a:cubicBezTo>
                    <a:pt x="712" y="352"/>
                    <a:pt x="776" y="408"/>
                    <a:pt x="816" y="400"/>
                  </a:cubicBezTo>
                  <a:cubicBezTo>
                    <a:pt x="856" y="392"/>
                    <a:pt x="880" y="320"/>
                    <a:pt x="912" y="304"/>
                  </a:cubicBezTo>
                  <a:cubicBezTo>
                    <a:pt x="944" y="288"/>
                    <a:pt x="976" y="328"/>
                    <a:pt x="1008" y="304"/>
                  </a:cubicBezTo>
                  <a:cubicBezTo>
                    <a:pt x="1040" y="280"/>
                    <a:pt x="1088" y="192"/>
                    <a:pt x="1104" y="160"/>
                  </a:cubicBezTo>
                  <a:cubicBezTo>
                    <a:pt x="1120" y="128"/>
                    <a:pt x="1112" y="128"/>
                    <a:pt x="1104" y="112"/>
                  </a:cubicBezTo>
                  <a:cubicBezTo>
                    <a:pt x="1096" y="96"/>
                    <a:pt x="1104" y="80"/>
                    <a:pt x="1056" y="64"/>
                  </a:cubicBezTo>
                  <a:cubicBezTo>
                    <a:pt x="1008" y="48"/>
                    <a:pt x="952" y="24"/>
                    <a:pt x="816" y="16"/>
                  </a:cubicBezTo>
                  <a:cubicBezTo>
                    <a:pt x="680" y="8"/>
                    <a:pt x="368" y="0"/>
                    <a:pt x="240" y="16"/>
                  </a:cubicBezTo>
                  <a:cubicBezTo>
                    <a:pt x="112" y="32"/>
                    <a:pt x="88" y="72"/>
                    <a:pt x="48" y="112"/>
                  </a:cubicBezTo>
                  <a:cubicBezTo>
                    <a:pt x="8" y="152"/>
                    <a:pt x="0" y="216"/>
                    <a:pt x="0" y="256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Oval 4"/>
          <p:cNvSpPr>
            <a:spLocks noChangeArrowheads="1"/>
          </p:cNvSpPr>
          <p:nvPr/>
        </p:nvSpPr>
        <p:spPr bwMode="auto">
          <a:xfrm>
            <a:off x="1432561" y="2459935"/>
            <a:ext cx="2133600" cy="914400"/>
          </a:xfrm>
          <a:prstGeom prst="ellipse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1680030" y="5617288"/>
            <a:ext cx="1593674" cy="40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z="2000" dirty="0">
                <a:solidFill>
                  <a:schemeClr val="bg1"/>
                </a:solidFill>
              </a:rPr>
              <a:t>4 mm punch</a:t>
            </a:r>
          </a:p>
        </p:txBody>
      </p:sp>
      <p:sp>
        <p:nvSpPr>
          <p:cNvPr id="99343" name="Line 15"/>
          <p:cNvSpPr>
            <a:spLocks noChangeShapeType="1"/>
          </p:cNvSpPr>
          <p:nvPr/>
        </p:nvSpPr>
        <p:spPr bwMode="auto">
          <a:xfrm>
            <a:off x="2476867" y="2094092"/>
            <a:ext cx="0" cy="332851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7"/>
          <p:cNvGrpSpPr>
            <a:grpSpLocks/>
          </p:cNvGrpSpPr>
          <p:nvPr/>
        </p:nvGrpSpPr>
        <p:grpSpPr bwMode="auto">
          <a:xfrm>
            <a:off x="1803400" y="1925638"/>
            <a:ext cx="1790700" cy="3636962"/>
            <a:chOff x="960" y="855"/>
            <a:chExt cx="1304" cy="2649"/>
          </a:xfrm>
        </p:grpSpPr>
        <p:sp>
          <p:nvSpPr>
            <p:cNvPr id="36886" name="Oval 3"/>
            <p:cNvSpPr>
              <a:spLocks noChangeArrowheads="1"/>
            </p:cNvSpPr>
            <p:nvPr/>
          </p:nvSpPr>
          <p:spPr bwMode="auto">
            <a:xfrm>
              <a:off x="1074" y="1263"/>
              <a:ext cx="1060" cy="179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7" name="AutoShape 4"/>
            <p:cNvSpPr>
              <a:spLocks noChangeArrowheads="1"/>
            </p:cNvSpPr>
            <p:nvPr/>
          </p:nvSpPr>
          <p:spPr bwMode="auto">
            <a:xfrm rot="-5400000">
              <a:off x="287" y="1528"/>
              <a:ext cx="2649" cy="1304"/>
            </a:xfrm>
            <a:prstGeom prst="parallelogram">
              <a:avLst>
                <a:gd name="adj" fmla="val 27537"/>
              </a:avLst>
            </a:prstGeom>
            <a:solidFill>
              <a:schemeClr val="accent1">
                <a:alpha val="36862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Oval 5"/>
            <p:cNvSpPr>
              <a:spLocks noChangeArrowheads="1"/>
            </p:cNvSpPr>
            <p:nvPr/>
          </p:nvSpPr>
          <p:spPr bwMode="auto">
            <a:xfrm>
              <a:off x="1074" y="1344"/>
              <a:ext cx="897" cy="167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75" name="Oval 7"/>
          <p:cNvSpPr>
            <a:spLocks noChangeArrowheads="1"/>
          </p:cNvSpPr>
          <p:nvPr/>
        </p:nvSpPr>
        <p:spPr bwMode="auto">
          <a:xfrm>
            <a:off x="5469026" y="2460625"/>
            <a:ext cx="1436652" cy="2428875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Oval 8"/>
          <p:cNvSpPr>
            <a:spLocks noChangeArrowheads="1"/>
          </p:cNvSpPr>
          <p:nvPr/>
        </p:nvSpPr>
        <p:spPr bwMode="auto">
          <a:xfrm>
            <a:off x="5524076" y="4006029"/>
            <a:ext cx="1325211" cy="331637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Oval 9"/>
          <p:cNvSpPr>
            <a:spLocks noChangeArrowheads="1"/>
          </p:cNvSpPr>
          <p:nvPr/>
        </p:nvSpPr>
        <p:spPr bwMode="auto">
          <a:xfrm>
            <a:off x="5469026" y="3675734"/>
            <a:ext cx="1436652" cy="385344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Oval 10"/>
          <p:cNvSpPr>
            <a:spLocks noChangeArrowheads="1"/>
          </p:cNvSpPr>
          <p:nvPr/>
        </p:nvSpPr>
        <p:spPr bwMode="auto">
          <a:xfrm>
            <a:off x="5469026" y="3344096"/>
            <a:ext cx="1436652" cy="386687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Oval 11"/>
          <p:cNvSpPr>
            <a:spLocks noChangeArrowheads="1"/>
          </p:cNvSpPr>
          <p:nvPr/>
        </p:nvSpPr>
        <p:spPr bwMode="auto">
          <a:xfrm>
            <a:off x="5524076" y="3067508"/>
            <a:ext cx="1325211" cy="331637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AutoShape 12"/>
          <p:cNvSpPr>
            <a:spLocks noChangeArrowheads="1"/>
          </p:cNvSpPr>
          <p:nvPr/>
        </p:nvSpPr>
        <p:spPr bwMode="auto">
          <a:xfrm>
            <a:off x="4862141" y="2677145"/>
            <a:ext cx="2705472" cy="386687"/>
          </a:xfrm>
          <a:prstGeom prst="parallelogram">
            <a:avLst>
              <a:gd name="adj" fmla="val 94842"/>
            </a:avLst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Oval 13"/>
          <p:cNvSpPr>
            <a:spLocks noChangeArrowheads="1"/>
          </p:cNvSpPr>
          <p:nvPr/>
        </p:nvSpPr>
        <p:spPr bwMode="auto">
          <a:xfrm>
            <a:off x="5662370" y="2709017"/>
            <a:ext cx="1049965" cy="331637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65E00"/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AutoShape 14"/>
          <p:cNvSpPr>
            <a:spLocks noChangeArrowheads="1"/>
          </p:cNvSpPr>
          <p:nvPr/>
        </p:nvSpPr>
        <p:spPr bwMode="auto">
          <a:xfrm>
            <a:off x="4851400" y="3026886"/>
            <a:ext cx="2705472" cy="386687"/>
          </a:xfrm>
          <a:prstGeom prst="parallelogram">
            <a:avLst>
              <a:gd name="adj" fmla="val 94842"/>
            </a:avLst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AutoShape 15"/>
          <p:cNvSpPr>
            <a:spLocks noChangeArrowheads="1"/>
          </p:cNvSpPr>
          <p:nvPr/>
        </p:nvSpPr>
        <p:spPr bwMode="auto">
          <a:xfrm>
            <a:off x="4862141" y="3358524"/>
            <a:ext cx="2705472" cy="386687"/>
          </a:xfrm>
          <a:prstGeom prst="parallelogram">
            <a:avLst>
              <a:gd name="adj" fmla="val 94842"/>
            </a:avLst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AutoShape 16"/>
          <p:cNvSpPr>
            <a:spLocks noChangeArrowheads="1"/>
          </p:cNvSpPr>
          <p:nvPr/>
        </p:nvSpPr>
        <p:spPr bwMode="auto">
          <a:xfrm>
            <a:off x="4862141" y="3690161"/>
            <a:ext cx="2705472" cy="386687"/>
          </a:xfrm>
          <a:prstGeom prst="parallelogram">
            <a:avLst>
              <a:gd name="adj" fmla="val 94842"/>
            </a:avLst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AutoShape 17"/>
          <p:cNvSpPr>
            <a:spLocks noChangeArrowheads="1"/>
          </p:cNvSpPr>
          <p:nvPr/>
        </p:nvSpPr>
        <p:spPr bwMode="auto">
          <a:xfrm>
            <a:off x="4862141" y="4001703"/>
            <a:ext cx="2705472" cy="385344"/>
          </a:xfrm>
          <a:prstGeom prst="parallelogram">
            <a:avLst>
              <a:gd name="adj" fmla="val 95172"/>
            </a:avLst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Line 18"/>
          <p:cNvSpPr>
            <a:spLocks noChangeShapeType="1"/>
          </p:cNvSpPr>
          <p:nvPr/>
        </p:nvSpPr>
        <p:spPr bwMode="auto">
          <a:xfrm>
            <a:off x="1676400" y="5791200"/>
            <a:ext cx="609600" cy="609600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19"/>
          <p:cNvSpPr>
            <a:spLocks noChangeShapeType="1"/>
          </p:cNvSpPr>
          <p:nvPr/>
        </p:nvSpPr>
        <p:spPr bwMode="auto">
          <a:xfrm flipV="1">
            <a:off x="2286000" y="4724400"/>
            <a:ext cx="914400" cy="1752600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Line 20"/>
          <p:cNvSpPr>
            <a:spLocks noChangeShapeType="1"/>
          </p:cNvSpPr>
          <p:nvPr/>
        </p:nvSpPr>
        <p:spPr bwMode="auto">
          <a:xfrm>
            <a:off x="5410200" y="4800600"/>
            <a:ext cx="1600200" cy="16002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Line 21"/>
          <p:cNvSpPr>
            <a:spLocks noChangeShapeType="1"/>
          </p:cNvSpPr>
          <p:nvPr/>
        </p:nvSpPr>
        <p:spPr bwMode="auto">
          <a:xfrm flipV="1">
            <a:off x="5410200" y="4800600"/>
            <a:ext cx="1600200" cy="16002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64" name="Rectangle 24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Sentinel Lymph Nodes</a:t>
            </a:r>
          </a:p>
        </p:txBody>
      </p:sp>
      <p:sp>
        <p:nvSpPr>
          <p:cNvPr id="36873" name="Text Box 26"/>
          <p:cNvSpPr txBox="1">
            <a:spLocks noChangeArrowheads="1"/>
          </p:cNvSpPr>
          <p:nvPr/>
        </p:nvSpPr>
        <p:spPr bwMode="auto">
          <a:xfrm>
            <a:off x="1330325" y="1360488"/>
            <a:ext cx="254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z="2400"/>
              <a:t>Longitudinal axis:</a:t>
            </a:r>
          </a:p>
        </p:txBody>
      </p:sp>
      <p:sp>
        <p:nvSpPr>
          <p:cNvPr id="36874" name="Text Box 29"/>
          <p:cNvSpPr txBox="1">
            <a:spLocks noChangeArrowheads="1"/>
          </p:cNvSpPr>
          <p:nvPr/>
        </p:nvSpPr>
        <p:spPr bwMode="auto">
          <a:xfrm>
            <a:off x="4759325" y="1360488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z="2400"/>
              <a:t>Short axis: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Direct Immunofluorescence Specimens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idx="1"/>
          </p:nvPr>
        </p:nvSpPr>
        <p:spPr>
          <a:xfrm>
            <a:off x="525296" y="1494817"/>
            <a:ext cx="8073957" cy="1977958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2800" dirty="0"/>
              <a:t>Blistering disorders, </a:t>
            </a:r>
            <a:r>
              <a:rPr lang="en-US" altLang="zh-TW" sz="2800" dirty="0" err="1"/>
              <a:t>vasculitides</a:t>
            </a:r>
            <a:r>
              <a:rPr lang="en-US" altLang="zh-TW" sz="2800" dirty="0"/>
              <a:t>, lupus</a:t>
            </a:r>
          </a:p>
          <a:p>
            <a:pPr eaLnBrk="1" hangingPunct="1"/>
            <a:r>
              <a:rPr lang="en-US" altLang="zh-TW" sz="2800" dirty="0"/>
              <a:t>“DIF” or “DFL” on requisition</a:t>
            </a:r>
          </a:p>
          <a:p>
            <a:pPr eaLnBrk="1" hangingPunct="1"/>
            <a:r>
              <a:rPr lang="en-US" altLang="zh-TW" sz="2800" dirty="0"/>
              <a:t>Submitted in Michel’s or Zeus medium</a:t>
            </a:r>
          </a:p>
          <a:p>
            <a:pPr eaLnBrk="1" hangingPunct="1"/>
            <a:r>
              <a:rPr lang="en-US" altLang="zh-TW" sz="2800" dirty="0"/>
              <a:t>No grossing needed </a:t>
            </a:r>
            <a:r>
              <a:rPr lang="en-US" altLang="zh-TW" sz="2800" dirty="0">
                <a:sym typeface="Wingdings" pitchFamily="2" charset="2"/>
              </a:rPr>
              <a:t> Gi</a:t>
            </a:r>
            <a:r>
              <a:rPr lang="en-US" altLang="zh-TW" sz="2800" dirty="0"/>
              <a:t>ve to IPOX lab</a:t>
            </a:r>
          </a:p>
        </p:txBody>
      </p:sp>
      <p:pic>
        <p:nvPicPr>
          <p:cNvPr id="7" name="Picture 4" descr="Maren  02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" t="3545" b="3191"/>
          <a:stretch>
            <a:fillRect/>
          </a:stretch>
        </p:blipFill>
        <p:spPr bwMode="auto">
          <a:xfrm>
            <a:off x="894934" y="3741985"/>
            <a:ext cx="3770329" cy="2794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02298" y="3790057"/>
            <a:ext cx="1907365" cy="26459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" b="35263"/>
          <a:stretch/>
        </p:blipFill>
        <p:spPr>
          <a:xfrm>
            <a:off x="5187515" y="3741985"/>
            <a:ext cx="3433995" cy="27949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10 Ways to </a:t>
            </a:r>
            <a:r>
              <a:rPr lang="en-US" altLang="zh-TW" dirty="0">
                <a:solidFill>
                  <a:srgbClr val="FFFF00"/>
                </a:solidFill>
              </a:rPr>
              <a:t>Shine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542925" y="1689100"/>
            <a:ext cx="8324850" cy="484817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dirty="0"/>
              <a:t>Keep tips small and away from lesion</a:t>
            </a:r>
          </a:p>
          <a:p>
            <a:pPr eaLnBrk="1" hangingPunct="1"/>
            <a:r>
              <a:rPr lang="en-US" altLang="zh-TW" dirty="0"/>
              <a:t>Cut thin (2-3 mm) sections</a:t>
            </a:r>
          </a:p>
          <a:p>
            <a:pPr eaLnBrk="1" hangingPunct="1"/>
            <a:r>
              <a:rPr lang="en-US" altLang="zh-TW" dirty="0"/>
              <a:t>Avoid excessive fat in sections</a:t>
            </a:r>
          </a:p>
          <a:p>
            <a:pPr eaLnBrk="1" hangingPunct="1"/>
            <a:r>
              <a:rPr lang="en-US" altLang="zh-TW" dirty="0"/>
              <a:t>Look up prior pathology report for large excisions</a:t>
            </a:r>
          </a:p>
          <a:p>
            <a:pPr eaLnBrk="1" hangingPunct="1"/>
            <a:r>
              <a:rPr lang="en-US" altLang="zh-TW" dirty="0"/>
              <a:t>Draw grossing maps</a:t>
            </a:r>
          </a:p>
          <a:p>
            <a:pPr eaLnBrk="1" hangingPunct="1"/>
            <a:r>
              <a:rPr lang="en-US" altLang="zh-TW" dirty="0"/>
              <a:t>Gross square excisions correctly</a:t>
            </a:r>
          </a:p>
          <a:p>
            <a:pPr eaLnBrk="1" hangingPunct="1"/>
            <a:r>
              <a:rPr lang="en-US" altLang="zh-TW" dirty="0"/>
              <a:t>Gross alopecia biopsies correctly</a:t>
            </a:r>
          </a:p>
          <a:p>
            <a:pPr eaLnBrk="1" hangingPunct="1"/>
            <a:r>
              <a:rPr lang="en-US" altLang="zh-TW" dirty="0"/>
              <a:t>Minimize # blocks for SLNs</a:t>
            </a:r>
          </a:p>
          <a:p>
            <a:pPr eaLnBrk="1" hangingPunct="1"/>
            <a:r>
              <a:rPr lang="en-US" altLang="zh-TW" dirty="0"/>
              <a:t>Order right IPOX for SLNs</a:t>
            </a:r>
          </a:p>
          <a:p>
            <a:pPr eaLnBrk="1" hangingPunct="1"/>
            <a:r>
              <a:rPr lang="en-US" altLang="zh-TW" dirty="0"/>
              <a:t>Order GMS for nail clippings</a:t>
            </a:r>
          </a:p>
          <a:p>
            <a:pPr eaLnBrk="1" hangingPunct="1"/>
            <a:endParaRPr lang="en-US" altLang="zh-TW" dirty="0"/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3949579" y="403225"/>
            <a:ext cx="355600" cy="495300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4177881" y="644525"/>
            <a:ext cx="228600" cy="342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31680"/>
            <a:ext cx="8128000" cy="914400"/>
          </a:xfrm>
        </p:spPr>
        <p:txBody>
          <a:bodyPr/>
          <a:lstStyle/>
          <a:p>
            <a:r>
              <a:rPr lang="en-US" dirty="0"/>
              <a:t>Grossing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52" y="1246008"/>
            <a:ext cx="8115300" cy="924443"/>
          </a:xfrm>
        </p:spPr>
        <p:txBody>
          <a:bodyPr>
            <a:normAutofit/>
          </a:bodyPr>
          <a:lstStyle/>
          <a:p>
            <a:r>
              <a:rPr lang="en-US" sz="2400" dirty="0"/>
              <a:t>Contact </a:t>
            </a:r>
            <a:r>
              <a:rPr lang="en-US" sz="2400" dirty="0" err="1"/>
              <a:t>dermpath</a:t>
            </a:r>
            <a:r>
              <a:rPr lang="en-US" sz="2400" dirty="0"/>
              <a:t> fellows, or </a:t>
            </a:r>
            <a:r>
              <a:rPr lang="en-US" sz="2400" dirty="0" err="1"/>
              <a:t>dermpath</a:t>
            </a:r>
            <a:r>
              <a:rPr lang="en-US" sz="2400" dirty="0"/>
              <a:t> attending to whom case is assigned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659258"/>
              </p:ext>
            </p:extLst>
          </p:nvPr>
        </p:nvGraphicFramePr>
        <p:xfrm>
          <a:off x="1523988" y="2157752"/>
          <a:ext cx="632375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1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1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Attending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Contact Numbers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May Chan </a:t>
                      </a:r>
                      <a:r>
                        <a:rPr lang="en-US" sz="2000" b="1" dirty="0">
                          <a:latin typeface="Calibri" pitchFamily="34" charset="0"/>
                          <a:cs typeface="Calibri" pitchFamily="34" charset="0"/>
                        </a:rPr>
                        <a:t>(preferred</a:t>
                      </a:r>
                      <a:r>
                        <a:rPr lang="en-US" sz="2000" b="1" baseline="0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br>
                        <a:rPr lang="en-US" sz="2000" b="1" baseline="0" dirty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2000" b="1" baseline="0" dirty="0">
                          <a:latin typeface="Calibri" pitchFamily="34" charset="0"/>
                          <a:cs typeface="Calibri" pitchFamily="34" charset="0"/>
                        </a:rPr>
                        <a:t>after-hours coverage)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Pager  18088</a:t>
                      </a:r>
                    </a:p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Office  3-5471</a:t>
                      </a:r>
                    </a:p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Home</a:t>
                      </a:r>
                      <a:r>
                        <a:rPr lang="en-US" sz="2000" baseline="0" dirty="0">
                          <a:latin typeface="Calibri" pitchFamily="34" charset="0"/>
                          <a:cs typeface="Calibri" pitchFamily="34" charset="0"/>
                        </a:rPr>
                        <a:t>  734-418-3311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Doru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 Andea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Cell  646-660-1919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Doug Fullen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Cell  734-358-0399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Paul</a:t>
                      </a:r>
                      <a:r>
                        <a:rPr lang="en-US" sz="2000" baseline="0" dirty="0">
                          <a:latin typeface="Calibri" pitchFamily="34" charset="0"/>
                          <a:cs typeface="Calibri" pitchFamily="34" charset="0"/>
                        </a:rPr>
                        <a:t> Harms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Cell  </a:t>
                      </a:r>
                      <a:r>
                        <a:rPr kumimoji="0" lang="en-US" sz="2000" b="0" i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205-821-7850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Alex Hristov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Cell  410-491-4826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Lori Lowe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Cell  734-637-0762</a:t>
                      </a:r>
                    </a:p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Home  734-665-4791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Raj Patel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Cell</a:t>
                      </a:r>
                      <a:r>
                        <a:rPr lang="en-US" sz="2000" baseline="0" dirty="0">
                          <a:latin typeface="Calibri" pitchFamily="34" charset="0"/>
                          <a:cs typeface="Calibri" pitchFamily="34" charset="0"/>
                        </a:rPr>
                        <a:t>  216-394-4053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Dermpath</a:t>
                      </a:r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2000" dirty="0" err="1">
                          <a:latin typeface="Calibri" pitchFamily="34" charset="0"/>
                          <a:cs typeface="Calibri" pitchFamily="34" charset="0"/>
                        </a:rPr>
                        <a:t>Frontdesk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itchFamily="34" charset="0"/>
                          <a:cs typeface="Calibri" pitchFamily="34" charset="0"/>
                        </a:rPr>
                        <a:t>4-4460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696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2382" y="1756252"/>
            <a:ext cx="4348717" cy="3689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Shave Biopsies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7544" y="1783560"/>
            <a:ext cx="3349255" cy="4572000"/>
          </a:xfrm>
        </p:spPr>
        <p:txBody>
          <a:bodyPr/>
          <a:lstStyle/>
          <a:p>
            <a:pPr marL="68263" indent="0">
              <a:buNone/>
            </a:pPr>
            <a:r>
              <a:rPr lang="en-US" dirty="0"/>
              <a:t>Usual indications:</a:t>
            </a:r>
          </a:p>
          <a:p>
            <a:r>
              <a:rPr lang="en-US" dirty="0"/>
              <a:t>Epidermal lesions</a:t>
            </a:r>
          </a:p>
          <a:p>
            <a:r>
              <a:rPr lang="en-US" dirty="0"/>
              <a:t>Melanocytic lesions</a:t>
            </a:r>
          </a:p>
        </p:txBody>
      </p:sp>
      <p:pic>
        <p:nvPicPr>
          <p:cNvPr id="15364" name="Picture 4" descr="sh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60" y="1966357"/>
            <a:ext cx="3930022" cy="33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Shave Biopsies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42185" y="1562100"/>
            <a:ext cx="4273827" cy="49149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sz="2800" dirty="0"/>
              <a:t>Deep surface usually smooth and/or shiny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/>
              <a:t>Note depth of shave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/>
              <a:t>Note height of papule (“raised 0.3 cm above the skin surface”)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/>
              <a:t>Cut small tips away from lesion if possible</a:t>
            </a:r>
          </a:p>
          <a:p>
            <a:pPr eaLnBrk="1" hangingPunct="1"/>
            <a:r>
              <a:rPr lang="en-US" sz="2800" dirty="0"/>
              <a:t>≤ 0.3 cm:  Submit whole</a:t>
            </a:r>
            <a:br>
              <a:rPr lang="en-US" sz="2800" dirty="0"/>
            </a:br>
            <a:r>
              <a:rPr lang="en-US" sz="2800" dirty="0"/>
              <a:t>0.4 cm:  Bisect</a:t>
            </a:r>
            <a:br>
              <a:rPr lang="en-US" sz="2800" dirty="0"/>
            </a:br>
            <a:r>
              <a:rPr lang="en-US" altLang="zh-TW" sz="2800" dirty="0"/>
              <a:t>≥ 0.5 cm:  Serially section (2 mm apart)</a:t>
            </a: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altLang="zh-TW" sz="2800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42178" y="1600200"/>
            <a:ext cx="3606800" cy="367616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Freeform 5"/>
          <p:cNvSpPr>
            <a:spLocks/>
          </p:cNvSpPr>
          <p:nvPr/>
        </p:nvSpPr>
        <p:spPr bwMode="auto">
          <a:xfrm>
            <a:off x="1124778" y="3111500"/>
            <a:ext cx="2728221" cy="797658"/>
          </a:xfrm>
          <a:custGeom>
            <a:avLst/>
            <a:gdLst>
              <a:gd name="T0" fmla="*/ 2147483647 w 1888"/>
              <a:gd name="T1" fmla="*/ 2147483647 h 552"/>
              <a:gd name="T2" fmla="*/ 2147483647 w 1888"/>
              <a:gd name="T3" fmla="*/ 2147483647 h 552"/>
              <a:gd name="T4" fmla="*/ 2147483647 w 1888"/>
              <a:gd name="T5" fmla="*/ 2147483647 h 552"/>
              <a:gd name="T6" fmla="*/ 2147483647 w 1888"/>
              <a:gd name="T7" fmla="*/ 2147483647 h 552"/>
              <a:gd name="T8" fmla="*/ 2147483647 w 1888"/>
              <a:gd name="T9" fmla="*/ 2147483647 h 552"/>
              <a:gd name="T10" fmla="*/ 2147483647 w 1888"/>
              <a:gd name="T11" fmla="*/ 2147483647 h 552"/>
              <a:gd name="T12" fmla="*/ 2147483647 w 1888"/>
              <a:gd name="T13" fmla="*/ 2147483647 h 552"/>
              <a:gd name="T14" fmla="*/ 2147483647 w 1888"/>
              <a:gd name="T15" fmla="*/ 2147483647 h 552"/>
              <a:gd name="T16" fmla="*/ 2147483647 w 1888"/>
              <a:gd name="T17" fmla="*/ 2147483647 h 552"/>
              <a:gd name="T18" fmla="*/ 2147483647 w 1888"/>
              <a:gd name="T19" fmla="*/ 2147483647 h 552"/>
              <a:gd name="T20" fmla="*/ 2147483647 w 1888"/>
              <a:gd name="T21" fmla="*/ 2147483647 h 5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88" h="552">
                <a:moveTo>
                  <a:pt x="32" y="152"/>
                </a:moveTo>
                <a:cubicBezTo>
                  <a:pt x="64" y="208"/>
                  <a:pt x="256" y="328"/>
                  <a:pt x="368" y="392"/>
                </a:cubicBezTo>
                <a:cubicBezTo>
                  <a:pt x="480" y="456"/>
                  <a:pt x="568" y="520"/>
                  <a:pt x="704" y="536"/>
                </a:cubicBezTo>
                <a:cubicBezTo>
                  <a:pt x="840" y="552"/>
                  <a:pt x="1056" y="512"/>
                  <a:pt x="1184" y="488"/>
                </a:cubicBezTo>
                <a:cubicBezTo>
                  <a:pt x="1312" y="464"/>
                  <a:pt x="1392" y="416"/>
                  <a:pt x="1472" y="392"/>
                </a:cubicBezTo>
                <a:cubicBezTo>
                  <a:pt x="1552" y="368"/>
                  <a:pt x="1608" y="376"/>
                  <a:pt x="1664" y="344"/>
                </a:cubicBezTo>
                <a:cubicBezTo>
                  <a:pt x="1720" y="312"/>
                  <a:pt x="1792" y="240"/>
                  <a:pt x="1808" y="200"/>
                </a:cubicBezTo>
                <a:cubicBezTo>
                  <a:pt x="1824" y="160"/>
                  <a:pt x="1888" y="136"/>
                  <a:pt x="1760" y="104"/>
                </a:cubicBezTo>
                <a:cubicBezTo>
                  <a:pt x="1632" y="72"/>
                  <a:pt x="1304" y="16"/>
                  <a:pt x="1040" y="8"/>
                </a:cubicBezTo>
                <a:cubicBezTo>
                  <a:pt x="776" y="0"/>
                  <a:pt x="344" y="32"/>
                  <a:pt x="176" y="56"/>
                </a:cubicBezTo>
                <a:cubicBezTo>
                  <a:pt x="8" y="80"/>
                  <a:pt x="0" y="96"/>
                  <a:pt x="32" y="152"/>
                </a:cubicBez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86" name="Freeform 6"/>
          <p:cNvSpPr>
            <a:spLocks/>
          </p:cNvSpPr>
          <p:nvPr/>
        </p:nvSpPr>
        <p:spPr bwMode="auto">
          <a:xfrm>
            <a:off x="1099378" y="3124200"/>
            <a:ext cx="2728221" cy="797658"/>
          </a:xfrm>
          <a:custGeom>
            <a:avLst/>
            <a:gdLst>
              <a:gd name="T0" fmla="*/ 2147483647 w 1888"/>
              <a:gd name="T1" fmla="*/ 2147483647 h 552"/>
              <a:gd name="T2" fmla="*/ 2147483647 w 1888"/>
              <a:gd name="T3" fmla="*/ 2147483647 h 552"/>
              <a:gd name="T4" fmla="*/ 2147483647 w 1888"/>
              <a:gd name="T5" fmla="*/ 2147483647 h 552"/>
              <a:gd name="T6" fmla="*/ 2147483647 w 1888"/>
              <a:gd name="T7" fmla="*/ 2147483647 h 552"/>
              <a:gd name="T8" fmla="*/ 2147483647 w 1888"/>
              <a:gd name="T9" fmla="*/ 2147483647 h 552"/>
              <a:gd name="T10" fmla="*/ 2147483647 w 1888"/>
              <a:gd name="T11" fmla="*/ 2147483647 h 552"/>
              <a:gd name="T12" fmla="*/ 2147483647 w 1888"/>
              <a:gd name="T13" fmla="*/ 2147483647 h 552"/>
              <a:gd name="T14" fmla="*/ 2147483647 w 1888"/>
              <a:gd name="T15" fmla="*/ 2147483647 h 552"/>
              <a:gd name="T16" fmla="*/ 2147483647 w 1888"/>
              <a:gd name="T17" fmla="*/ 2147483647 h 552"/>
              <a:gd name="T18" fmla="*/ 2147483647 w 1888"/>
              <a:gd name="T19" fmla="*/ 2147483647 h 552"/>
              <a:gd name="T20" fmla="*/ 2147483647 w 1888"/>
              <a:gd name="T21" fmla="*/ 2147483647 h 5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88" h="552">
                <a:moveTo>
                  <a:pt x="32" y="152"/>
                </a:moveTo>
                <a:cubicBezTo>
                  <a:pt x="64" y="208"/>
                  <a:pt x="256" y="328"/>
                  <a:pt x="368" y="392"/>
                </a:cubicBezTo>
                <a:cubicBezTo>
                  <a:pt x="480" y="456"/>
                  <a:pt x="568" y="520"/>
                  <a:pt x="704" y="536"/>
                </a:cubicBezTo>
                <a:cubicBezTo>
                  <a:pt x="840" y="552"/>
                  <a:pt x="1056" y="512"/>
                  <a:pt x="1184" y="488"/>
                </a:cubicBezTo>
                <a:cubicBezTo>
                  <a:pt x="1312" y="464"/>
                  <a:pt x="1392" y="416"/>
                  <a:pt x="1472" y="392"/>
                </a:cubicBezTo>
                <a:cubicBezTo>
                  <a:pt x="1552" y="368"/>
                  <a:pt x="1608" y="376"/>
                  <a:pt x="1664" y="344"/>
                </a:cubicBezTo>
                <a:cubicBezTo>
                  <a:pt x="1720" y="312"/>
                  <a:pt x="1792" y="240"/>
                  <a:pt x="1808" y="200"/>
                </a:cubicBezTo>
                <a:cubicBezTo>
                  <a:pt x="1824" y="160"/>
                  <a:pt x="1888" y="136"/>
                  <a:pt x="1760" y="104"/>
                </a:cubicBezTo>
                <a:cubicBezTo>
                  <a:pt x="1632" y="72"/>
                  <a:pt x="1304" y="16"/>
                  <a:pt x="1040" y="8"/>
                </a:cubicBezTo>
                <a:cubicBezTo>
                  <a:pt x="776" y="0"/>
                  <a:pt x="344" y="32"/>
                  <a:pt x="176" y="56"/>
                </a:cubicBezTo>
                <a:cubicBezTo>
                  <a:pt x="8" y="80"/>
                  <a:pt x="0" y="96"/>
                  <a:pt x="32" y="152"/>
                </a:cubicBezTo>
                <a:close/>
              </a:path>
            </a:pathLst>
          </a:cu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1010478" y="2552700"/>
            <a:ext cx="2947865" cy="1236947"/>
          </a:xfrm>
          <a:custGeom>
            <a:avLst/>
            <a:gdLst>
              <a:gd name="T0" fmla="*/ 2147483647 w 2040"/>
              <a:gd name="T1" fmla="*/ 2147483647 h 856"/>
              <a:gd name="T2" fmla="*/ 2147483647 w 2040"/>
              <a:gd name="T3" fmla="*/ 2147483647 h 856"/>
              <a:gd name="T4" fmla="*/ 2147483647 w 2040"/>
              <a:gd name="T5" fmla="*/ 2147483647 h 856"/>
              <a:gd name="T6" fmla="*/ 2147483647 w 2040"/>
              <a:gd name="T7" fmla="*/ 2147483647 h 856"/>
              <a:gd name="T8" fmla="*/ 2147483647 w 2040"/>
              <a:gd name="T9" fmla="*/ 2147483647 h 856"/>
              <a:gd name="T10" fmla="*/ 2147483647 w 2040"/>
              <a:gd name="T11" fmla="*/ 2147483647 h 856"/>
              <a:gd name="T12" fmla="*/ 2147483647 w 2040"/>
              <a:gd name="T13" fmla="*/ 2147483647 h 856"/>
              <a:gd name="T14" fmla="*/ 2147483647 w 2040"/>
              <a:gd name="T15" fmla="*/ 2147483647 h 856"/>
              <a:gd name="T16" fmla="*/ 2147483647 w 2040"/>
              <a:gd name="T17" fmla="*/ 2147483647 h 856"/>
              <a:gd name="T18" fmla="*/ 2147483647 w 2040"/>
              <a:gd name="T19" fmla="*/ 2147483647 h 856"/>
              <a:gd name="T20" fmla="*/ 2147483647 w 2040"/>
              <a:gd name="T21" fmla="*/ 2147483647 h 856"/>
              <a:gd name="T22" fmla="*/ 2147483647 w 2040"/>
              <a:gd name="T23" fmla="*/ 2147483647 h 856"/>
              <a:gd name="T24" fmla="*/ 2147483647 w 2040"/>
              <a:gd name="T25" fmla="*/ 2147483647 h 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40" h="856">
                <a:moveTo>
                  <a:pt x="56" y="408"/>
                </a:moveTo>
                <a:cubicBezTo>
                  <a:pt x="112" y="352"/>
                  <a:pt x="360" y="232"/>
                  <a:pt x="440" y="168"/>
                </a:cubicBezTo>
                <a:cubicBezTo>
                  <a:pt x="520" y="104"/>
                  <a:pt x="392" y="48"/>
                  <a:pt x="536" y="24"/>
                </a:cubicBezTo>
                <a:cubicBezTo>
                  <a:pt x="680" y="0"/>
                  <a:pt x="1136" y="0"/>
                  <a:pt x="1304" y="24"/>
                </a:cubicBezTo>
                <a:cubicBezTo>
                  <a:pt x="1472" y="48"/>
                  <a:pt x="1448" y="120"/>
                  <a:pt x="1544" y="168"/>
                </a:cubicBezTo>
                <a:cubicBezTo>
                  <a:pt x="1640" y="216"/>
                  <a:pt x="1800" y="264"/>
                  <a:pt x="1880" y="312"/>
                </a:cubicBezTo>
                <a:cubicBezTo>
                  <a:pt x="1960" y="360"/>
                  <a:pt x="2040" y="392"/>
                  <a:pt x="2024" y="456"/>
                </a:cubicBezTo>
                <a:cubicBezTo>
                  <a:pt x="2008" y="520"/>
                  <a:pt x="1864" y="656"/>
                  <a:pt x="1784" y="696"/>
                </a:cubicBezTo>
                <a:cubicBezTo>
                  <a:pt x="1704" y="736"/>
                  <a:pt x="1664" y="672"/>
                  <a:pt x="1544" y="696"/>
                </a:cubicBezTo>
                <a:cubicBezTo>
                  <a:pt x="1424" y="720"/>
                  <a:pt x="1216" y="824"/>
                  <a:pt x="1064" y="840"/>
                </a:cubicBezTo>
                <a:cubicBezTo>
                  <a:pt x="912" y="856"/>
                  <a:pt x="792" y="848"/>
                  <a:pt x="632" y="792"/>
                </a:cubicBezTo>
                <a:cubicBezTo>
                  <a:pt x="472" y="736"/>
                  <a:pt x="200" y="568"/>
                  <a:pt x="104" y="504"/>
                </a:cubicBezTo>
                <a:cubicBezTo>
                  <a:pt x="8" y="440"/>
                  <a:pt x="0" y="464"/>
                  <a:pt x="56" y="408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1581978" y="2781300"/>
            <a:ext cx="1525954" cy="901700"/>
          </a:xfrm>
          <a:prstGeom prst="ellipse">
            <a:avLst/>
          </a:prstGeom>
          <a:gradFill rotWithShape="1">
            <a:gsLst>
              <a:gs pos="0">
                <a:srgbClr val="FFBA75"/>
              </a:gs>
              <a:gs pos="100000">
                <a:srgbClr val="DCA065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Line 9"/>
          <p:cNvSpPr>
            <a:spLocks noChangeShapeType="1"/>
          </p:cNvSpPr>
          <p:nvPr/>
        </p:nvSpPr>
        <p:spPr bwMode="auto">
          <a:xfrm>
            <a:off x="1393687" y="2286000"/>
            <a:ext cx="1" cy="186007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90" name="Line 10"/>
          <p:cNvSpPr>
            <a:spLocks noChangeShapeType="1"/>
          </p:cNvSpPr>
          <p:nvPr/>
        </p:nvSpPr>
        <p:spPr bwMode="auto">
          <a:xfrm>
            <a:off x="2888975" y="2286000"/>
            <a:ext cx="1" cy="186007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2131392" y="2286000"/>
            <a:ext cx="1" cy="186007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94" name="Line 14"/>
          <p:cNvSpPr>
            <a:spLocks noChangeShapeType="1"/>
          </p:cNvSpPr>
          <p:nvPr/>
        </p:nvSpPr>
        <p:spPr bwMode="auto">
          <a:xfrm>
            <a:off x="3616741" y="2286000"/>
            <a:ext cx="1" cy="1860071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Text Box 15"/>
          <p:cNvSpPr txBox="1">
            <a:spLocks noChangeArrowheads="1"/>
          </p:cNvSpPr>
          <p:nvPr/>
        </p:nvSpPr>
        <p:spPr bwMode="auto">
          <a:xfrm>
            <a:off x="916331" y="4688848"/>
            <a:ext cx="30780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zh-TW" sz="2000" dirty="0">
                <a:solidFill>
                  <a:schemeClr val="bg1"/>
                </a:solidFill>
              </a:rPr>
              <a:t>0.7 </a:t>
            </a:r>
            <a:r>
              <a:rPr lang="en-US" altLang="zh-TW" sz="2000" dirty="0">
                <a:solidFill>
                  <a:schemeClr val="bg1"/>
                </a:solidFill>
                <a:cs typeface="Arial" charset="0"/>
              </a:rPr>
              <a:t>× </a:t>
            </a:r>
            <a:r>
              <a:rPr lang="en-US" altLang="zh-TW" sz="2000" dirty="0">
                <a:solidFill>
                  <a:schemeClr val="bg1"/>
                </a:solidFill>
              </a:rPr>
              <a:t>0.5 × 0.1 cm shave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6" grpId="0" animBg="1"/>
      <p:bldP spid="174089" grpId="0" animBg="1"/>
      <p:bldP spid="174090" grpId="0" animBg="1"/>
      <p:bldP spid="174091" grpId="0" animBg="1"/>
      <p:bldP spid="1740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458899"/>
            <a:ext cx="8128000" cy="914400"/>
          </a:xfrm>
        </p:spPr>
        <p:txBody>
          <a:bodyPr/>
          <a:lstStyle/>
          <a:p>
            <a:r>
              <a:rPr lang="en-US" dirty="0"/>
              <a:t>Biopsy of </a:t>
            </a:r>
            <a:r>
              <a:rPr lang="en-US" sz="2400" dirty="0"/>
              <a:t>tiny</a:t>
            </a:r>
            <a:r>
              <a:rPr lang="en-US" dirty="0"/>
              <a:t>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14130"/>
            <a:ext cx="8115300" cy="1297504"/>
          </a:xfrm>
        </p:spPr>
        <p:txBody>
          <a:bodyPr/>
          <a:lstStyle/>
          <a:p>
            <a:r>
              <a:rPr lang="en-US" sz="2800" dirty="0"/>
              <a:t>If lesion is small (&lt; 2 mm), section eccentrically to avoid exhaustion of lesion</a:t>
            </a: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073880" y="2636874"/>
            <a:ext cx="3327991" cy="383835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 anchor="ctr"/>
          <a:lstStyle/>
          <a:p>
            <a:pPr algn="ctr"/>
            <a:endParaRPr lang="zh-TW" altLang="en-US">
              <a:latin typeface="Garamond" pitchFamily="18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652745" y="3714591"/>
            <a:ext cx="2133600" cy="2159000"/>
            <a:chOff x="912" y="1920"/>
            <a:chExt cx="1344" cy="1360"/>
          </a:xfrm>
        </p:grpSpPr>
        <p:sp>
          <p:nvSpPr>
            <p:cNvPr id="6" name="Freeform 22"/>
            <p:cNvSpPr>
              <a:spLocks/>
            </p:cNvSpPr>
            <p:nvPr/>
          </p:nvSpPr>
          <p:spPr bwMode="auto">
            <a:xfrm>
              <a:off x="960" y="2400"/>
              <a:ext cx="1248" cy="624"/>
            </a:xfrm>
            <a:custGeom>
              <a:avLst/>
              <a:gdLst>
                <a:gd name="T0" fmla="*/ 0 w 1248"/>
                <a:gd name="T1" fmla="*/ 0 h 624"/>
                <a:gd name="T2" fmla="*/ 96 w 1248"/>
                <a:gd name="T3" fmla="*/ 624 h 624"/>
                <a:gd name="T4" fmla="*/ 1152 w 1248"/>
                <a:gd name="T5" fmla="*/ 624 h 624"/>
                <a:gd name="T6" fmla="*/ 1248 w 1248"/>
                <a:gd name="T7" fmla="*/ 0 h 624"/>
                <a:gd name="T8" fmla="*/ 0 w 1248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624">
                  <a:moveTo>
                    <a:pt x="0" y="0"/>
                  </a:moveTo>
                  <a:lnTo>
                    <a:pt x="96" y="624"/>
                  </a:lnTo>
                  <a:lnTo>
                    <a:pt x="1152" y="624"/>
                  </a:lnTo>
                  <a:lnTo>
                    <a:pt x="12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960" y="2112"/>
              <a:ext cx="1248" cy="535"/>
            </a:xfrm>
            <a:prstGeom prst="ellipse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912" y="1920"/>
              <a:ext cx="1344" cy="480"/>
            </a:xfrm>
            <a:custGeom>
              <a:avLst/>
              <a:gdLst>
                <a:gd name="T0" fmla="*/ 0 w 1344"/>
                <a:gd name="T1" fmla="*/ 0 h 480"/>
                <a:gd name="T2" fmla="*/ 48 w 1344"/>
                <a:gd name="T3" fmla="*/ 480 h 480"/>
                <a:gd name="T4" fmla="*/ 1296 w 1344"/>
                <a:gd name="T5" fmla="*/ 480 h 480"/>
                <a:gd name="T6" fmla="*/ 1344 w 1344"/>
                <a:gd name="T7" fmla="*/ 0 h 480"/>
                <a:gd name="T8" fmla="*/ 0 w 1344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4" h="480">
                  <a:moveTo>
                    <a:pt x="0" y="0"/>
                  </a:moveTo>
                  <a:lnTo>
                    <a:pt x="48" y="480"/>
                  </a:lnTo>
                  <a:lnTo>
                    <a:pt x="1296" y="480"/>
                  </a:lnTo>
                  <a:lnTo>
                    <a:pt x="1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21"/>
            <p:cNvSpPr>
              <a:spLocks noChangeArrowheads="1"/>
            </p:cNvSpPr>
            <p:nvPr/>
          </p:nvSpPr>
          <p:spPr bwMode="auto">
            <a:xfrm>
              <a:off x="1056" y="2716"/>
              <a:ext cx="480" cy="45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3"/>
            <p:cNvSpPr>
              <a:spLocks/>
            </p:cNvSpPr>
            <p:nvPr/>
          </p:nvSpPr>
          <p:spPr bwMode="auto">
            <a:xfrm rot="183989">
              <a:off x="1056" y="2288"/>
              <a:ext cx="1120" cy="448"/>
            </a:xfrm>
            <a:custGeom>
              <a:avLst/>
              <a:gdLst>
                <a:gd name="T0" fmla="*/ 0 w 1120"/>
                <a:gd name="T1" fmla="*/ 256 h 448"/>
                <a:gd name="T2" fmla="*/ 48 w 1120"/>
                <a:gd name="T3" fmla="*/ 352 h 448"/>
                <a:gd name="T4" fmla="*/ 144 w 1120"/>
                <a:gd name="T5" fmla="*/ 448 h 448"/>
                <a:gd name="T6" fmla="*/ 240 w 1120"/>
                <a:gd name="T7" fmla="*/ 352 h 448"/>
                <a:gd name="T8" fmla="*/ 336 w 1120"/>
                <a:gd name="T9" fmla="*/ 352 h 448"/>
                <a:gd name="T10" fmla="*/ 432 w 1120"/>
                <a:gd name="T11" fmla="*/ 400 h 448"/>
                <a:gd name="T12" fmla="*/ 576 w 1120"/>
                <a:gd name="T13" fmla="*/ 400 h 448"/>
                <a:gd name="T14" fmla="*/ 672 w 1120"/>
                <a:gd name="T15" fmla="*/ 352 h 448"/>
                <a:gd name="T16" fmla="*/ 816 w 1120"/>
                <a:gd name="T17" fmla="*/ 400 h 448"/>
                <a:gd name="T18" fmla="*/ 912 w 1120"/>
                <a:gd name="T19" fmla="*/ 304 h 448"/>
                <a:gd name="T20" fmla="*/ 1008 w 1120"/>
                <a:gd name="T21" fmla="*/ 304 h 448"/>
                <a:gd name="T22" fmla="*/ 1104 w 1120"/>
                <a:gd name="T23" fmla="*/ 160 h 448"/>
                <a:gd name="T24" fmla="*/ 1104 w 1120"/>
                <a:gd name="T25" fmla="*/ 112 h 448"/>
                <a:gd name="T26" fmla="*/ 1056 w 1120"/>
                <a:gd name="T27" fmla="*/ 64 h 448"/>
                <a:gd name="T28" fmla="*/ 816 w 1120"/>
                <a:gd name="T29" fmla="*/ 16 h 448"/>
                <a:gd name="T30" fmla="*/ 240 w 1120"/>
                <a:gd name="T31" fmla="*/ 16 h 448"/>
                <a:gd name="T32" fmla="*/ 48 w 1120"/>
                <a:gd name="T33" fmla="*/ 112 h 448"/>
                <a:gd name="T34" fmla="*/ 0 w 1120"/>
                <a:gd name="T35" fmla="*/ 256 h 4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20" h="448">
                  <a:moveTo>
                    <a:pt x="0" y="256"/>
                  </a:moveTo>
                  <a:cubicBezTo>
                    <a:pt x="0" y="296"/>
                    <a:pt x="24" y="320"/>
                    <a:pt x="48" y="352"/>
                  </a:cubicBezTo>
                  <a:cubicBezTo>
                    <a:pt x="72" y="384"/>
                    <a:pt x="112" y="448"/>
                    <a:pt x="144" y="448"/>
                  </a:cubicBezTo>
                  <a:cubicBezTo>
                    <a:pt x="176" y="448"/>
                    <a:pt x="208" y="368"/>
                    <a:pt x="240" y="352"/>
                  </a:cubicBezTo>
                  <a:cubicBezTo>
                    <a:pt x="272" y="336"/>
                    <a:pt x="304" y="344"/>
                    <a:pt x="336" y="352"/>
                  </a:cubicBezTo>
                  <a:cubicBezTo>
                    <a:pt x="368" y="360"/>
                    <a:pt x="392" y="392"/>
                    <a:pt x="432" y="400"/>
                  </a:cubicBezTo>
                  <a:cubicBezTo>
                    <a:pt x="472" y="408"/>
                    <a:pt x="536" y="408"/>
                    <a:pt x="576" y="400"/>
                  </a:cubicBezTo>
                  <a:cubicBezTo>
                    <a:pt x="616" y="392"/>
                    <a:pt x="632" y="352"/>
                    <a:pt x="672" y="352"/>
                  </a:cubicBezTo>
                  <a:cubicBezTo>
                    <a:pt x="712" y="352"/>
                    <a:pt x="776" y="408"/>
                    <a:pt x="816" y="400"/>
                  </a:cubicBezTo>
                  <a:cubicBezTo>
                    <a:pt x="856" y="392"/>
                    <a:pt x="880" y="320"/>
                    <a:pt x="912" y="304"/>
                  </a:cubicBezTo>
                  <a:cubicBezTo>
                    <a:pt x="944" y="288"/>
                    <a:pt x="976" y="328"/>
                    <a:pt x="1008" y="304"/>
                  </a:cubicBezTo>
                  <a:cubicBezTo>
                    <a:pt x="1040" y="280"/>
                    <a:pt x="1088" y="192"/>
                    <a:pt x="1104" y="160"/>
                  </a:cubicBezTo>
                  <a:cubicBezTo>
                    <a:pt x="1120" y="128"/>
                    <a:pt x="1112" y="128"/>
                    <a:pt x="1104" y="112"/>
                  </a:cubicBezTo>
                  <a:cubicBezTo>
                    <a:pt x="1096" y="96"/>
                    <a:pt x="1104" y="80"/>
                    <a:pt x="1056" y="64"/>
                  </a:cubicBezTo>
                  <a:cubicBezTo>
                    <a:pt x="1008" y="48"/>
                    <a:pt x="952" y="24"/>
                    <a:pt x="816" y="16"/>
                  </a:cubicBezTo>
                  <a:cubicBezTo>
                    <a:pt x="680" y="8"/>
                    <a:pt x="368" y="0"/>
                    <a:pt x="240" y="16"/>
                  </a:cubicBezTo>
                  <a:cubicBezTo>
                    <a:pt x="112" y="32"/>
                    <a:pt x="88" y="72"/>
                    <a:pt x="48" y="112"/>
                  </a:cubicBezTo>
                  <a:cubicBezTo>
                    <a:pt x="8" y="152"/>
                    <a:pt x="0" y="216"/>
                    <a:pt x="0" y="256"/>
                  </a:cubicBez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 rot="21151431" flipH="1">
              <a:off x="1104" y="2832"/>
              <a:ext cx="1008" cy="448"/>
            </a:xfrm>
            <a:custGeom>
              <a:avLst/>
              <a:gdLst>
                <a:gd name="T0" fmla="*/ 0 w 1120"/>
                <a:gd name="T1" fmla="*/ 256 h 448"/>
                <a:gd name="T2" fmla="*/ 23 w 1120"/>
                <a:gd name="T3" fmla="*/ 352 h 448"/>
                <a:gd name="T4" fmla="*/ 69 w 1120"/>
                <a:gd name="T5" fmla="*/ 448 h 448"/>
                <a:gd name="T6" fmla="*/ 115 w 1120"/>
                <a:gd name="T7" fmla="*/ 352 h 448"/>
                <a:gd name="T8" fmla="*/ 161 w 1120"/>
                <a:gd name="T9" fmla="*/ 352 h 448"/>
                <a:gd name="T10" fmla="*/ 207 w 1120"/>
                <a:gd name="T11" fmla="*/ 400 h 448"/>
                <a:gd name="T12" fmla="*/ 275 w 1120"/>
                <a:gd name="T13" fmla="*/ 400 h 448"/>
                <a:gd name="T14" fmla="*/ 322 w 1120"/>
                <a:gd name="T15" fmla="*/ 352 h 448"/>
                <a:gd name="T16" fmla="*/ 391 w 1120"/>
                <a:gd name="T17" fmla="*/ 400 h 448"/>
                <a:gd name="T18" fmla="*/ 437 w 1120"/>
                <a:gd name="T19" fmla="*/ 304 h 448"/>
                <a:gd name="T20" fmla="*/ 482 w 1120"/>
                <a:gd name="T21" fmla="*/ 304 h 448"/>
                <a:gd name="T22" fmla="*/ 529 w 1120"/>
                <a:gd name="T23" fmla="*/ 160 h 448"/>
                <a:gd name="T24" fmla="*/ 529 w 1120"/>
                <a:gd name="T25" fmla="*/ 112 h 448"/>
                <a:gd name="T26" fmla="*/ 506 w 1120"/>
                <a:gd name="T27" fmla="*/ 64 h 448"/>
                <a:gd name="T28" fmla="*/ 391 w 1120"/>
                <a:gd name="T29" fmla="*/ 16 h 448"/>
                <a:gd name="T30" fmla="*/ 115 w 1120"/>
                <a:gd name="T31" fmla="*/ 16 h 448"/>
                <a:gd name="T32" fmla="*/ 23 w 1120"/>
                <a:gd name="T33" fmla="*/ 112 h 448"/>
                <a:gd name="T34" fmla="*/ 0 w 1120"/>
                <a:gd name="T35" fmla="*/ 256 h 4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20" h="448">
                  <a:moveTo>
                    <a:pt x="0" y="256"/>
                  </a:moveTo>
                  <a:cubicBezTo>
                    <a:pt x="0" y="296"/>
                    <a:pt x="24" y="320"/>
                    <a:pt x="48" y="352"/>
                  </a:cubicBezTo>
                  <a:cubicBezTo>
                    <a:pt x="72" y="384"/>
                    <a:pt x="112" y="448"/>
                    <a:pt x="144" y="448"/>
                  </a:cubicBezTo>
                  <a:cubicBezTo>
                    <a:pt x="176" y="448"/>
                    <a:pt x="208" y="368"/>
                    <a:pt x="240" y="352"/>
                  </a:cubicBezTo>
                  <a:cubicBezTo>
                    <a:pt x="272" y="336"/>
                    <a:pt x="304" y="344"/>
                    <a:pt x="336" y="352"/>
                  </a:cubicBezTo>
                  <a:cubicBezTo>
                    <a:pt x="368" y="360"/>
                    <a:pt x="392" y="392"/>
                    <a:pt x="432" y="400"/>
                  </a:cubicBezTo>
                  <a:cubicBezTo>
                    <a:pt x="472" y="408"/>
                    <a:pt x="536" y="408"/>
                    <a:pt x="576" y="400"/>
                  </a:cubicBezTo>
                  <a:cubicBezTo>
                    <a:pt x="616" y="392"/>
                    <a:pt x="632" y="352"/>
                    <a:pt x="672" y="352"/>
                  </a:cubicBezTo>
                  <a:cubicBezTo>
                    <a:pt x="712" y="352"/>
                    <a:pt x="776" y="408"/>
                    <a:pt x="816" y="400"/>
                  </a:cubicBezTo>
                  <a:cubicBezTo>
                    <a:pt x="856" y="392"/>
                    <a:pt x="880" y="320"/>
                    <a:pt x="912" y="304"/>
                  </a:cubicBezTo>
                  <a:cubicBezTo>
                    <a:pt x="944" y="288"/>
                    <a:pt x="976" y="328"/>
                    <a:pt x="1008" y="304"/>
                  </a:cubicBezTo>
                  <a:cubicBezTo>
                    <a:pt x="1040" y="280"/>
                    <a:pt x="1088" y="192"/>
                    <a:pt x="1104" y="160"/>
                  </a:cubicBezTo>
                  <a:cubicBezTo>
                    <a:pt x="1120" y="128"/>
                    <a:pt x="1112" y="128"/>
                    <a:pt x="1104" y="112"/>
                  </a:cubicBezTo>
                  <a:cubicBezTo>
                    <a:pt x="1096" y="96"/>
                    <a:pt x="1104" y="80"/>
                    <a:pt x="1056" y="64"/>
                  </a:cubicBezTo>
                  <a:cubicBezTo>
                    <a:pt x="1008" y="48"/>
                    <a:pt x="952" y="24"/>
                    <a:pt x="816" y="16"/>
                  </a:cubicBezTo>
                  <a:cubicBezTo>
                    <a:pt x="680" y="8"/>
                    <a:pt x="368" y="0"/>
                    <a:pt x="240" y="16"/>
                  </a:cubicBezTo>
                  <a:cubicBezTo>
                    <a:pt x="112" y="32"/>
                    <a:pt x="88" y="72"/>
                    <a:pt x="48" y="112"/>
                  </a:cubicBezTo>
                  <a:cubicBezTo>
                    <a:pt x="8" y="152"/>
                    <a:pt x="0" y="216"/>
                    <a:pt x="0" y="256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52745" y="3714591"/>
            <a:ext cx="2133600" cy="2159000"/>
            <a:chOff x="5671855" y="2917136"/>
            <a:chExt cx="2133600" cy="2159000"/>
          </a:xfrm>
        </p:grpSpPr>
        <p:sp>
          <p:nvSpPr>
            <p:cNvPr id="13" name="Freeform 27"/>
            <p:cNvSpPr>
              <a:spLocks/>
            </p:cNvSpPr>
            <p:nvPr/>
          </p:nvSpPr>
          <p:spPr bwMode="auto">
            <a:xfrm>
              <a:off x="5748055" y="3679136"/>
              <a:ext cx="1981200" cy="990600"/>
            </a:xfrm>
            <a:custGeom>
              <a:avLst/>
              <a:gdLst>
                <a:gd name="T0" fmla="*/ 0 w 1248"/>
                <a:gd name="T1" fmla="*/ 0 h 624"/>
                <a:gd name="T2" fmla="*/ 96 w 1248"/>
                <a:gd name="T3" fmla="*/ 624 h 624"/>
                <a:gd name="T4" fmla="*/ 1152 w 1248"/>
                <a:gd name="T5" fmla="*/ 624 h 624"/>
                <a:gd name="T6" fmla="*/ 1248 w 1248"/>
                <a:gd name="T7" fmla="*/ 0 h 624"/>
                <a:gd name="T8" fmla="*/ 0 w 1248"/>
                <a:gd name="T9" fmla="*/ 0 h 6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8" h="624">
                  <a:moveTo>
                    <a:pt x="0" y="0"/>
                  </a:moveTo>
                  <a:lnTo>
                    <a:pt x="96" y="624"/>
                  </a:lnTo>
                  <a:lnTo>
                    <a:pt x="1152" y="624"/>
                  </a:lnTo>
                  <a:lnTo>
                    <a:pt x="12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9"/>
            <p:cNvSpPr>
              <a:spLocks/>
            </p:cNvSpPr>
            <p:nvPr/>
          </p:nvSpPr>
          <p:spPr bwMode="auto">
            <a:xfrm>
              <a:off x="5671855" y="2917136"/>
              <a:ext cx="2133600" cy="762000"/>
            </a:xfrm>
            <a:custGeom>
              <a:avLst/>
              <a:gdLst>
                <a:gd name="T0" fmla="*/ 0 w 1344"/>
                <a:gd name="T1" fmla="*/ 0 h 480"/>
                <a:gd name="T2" fmla="*/ 48 w 1344"/>
                <a:gd name="T3" fmla="*/ 480 h 480"/>
                <a:gd name="T4" fmla="*/ 1296 w 1344"/>
                <a:gd name="T5" fmla="*/ 480 h 480"/>
                <a:gd name="T6" fmla="*/ 1344 w 1344"/>
                <a:gd name="T7" fmla="*/ 0 h 480"/>
                <a:gd name="T8" fmla="*/ 0 w 1344"/>
                <a:gd name="T9" fmla="*/ 0 h 4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4" h="480">
                  <a:moveTo>
                    <a:pt x="0" y="0"/>
                  </a:moveTo>
                  <a:lnTo>
                    <a:pt x="48" y="480"/>
                  </a:lnTo>
                  <a:lnTo>
                    <a:pt x="1296" y="480"/>
                  </a:lnTo>
                  <a:lnTo>
                    <a:pt x="13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30"/>
            <p:cNvSpPr>
              <a:spLocks noChangeArrowheads="1"/>
            </p:cNvSpPr>
            <p:nvPr/>
          </p:nvSpPr>
          <p:spPr bwMode="auto">
            <a:xfrm>
              <a:off x="5900455" y="4180786"/>
              <a:ext cx="762000" cy="717550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2"/>
            <p:cNvSpPr>
              <a:spLocks/>
            </p:cNvSpPr>
            <p:nvPr/>
          </p:nvSpPr>
          <p:spPr bwMode="auto">
            <a:xfrm rot="21151431" flipH="1">
              <a:off x="5976655" y="4364936"/>
              <a:ext cx="1600200" cy="711200"/>
            </a:xfrm>
            <a:custGeom>
              <a:avLst/>
              <a:gdLst>
                <a:gd name="T0" fmla="*/ 0 w 1120"/>
                <a:gd name="T1" fmla="*/ 256 h 448"/>
                <a:gd name="T2" fmla="*/ 23 w 1120"/>
                <a:gd name="T3" fmla="*/ 352 h 448"/>
                <a:gd name="T4" fmla="*/ 69 w 1120"/>
                <a:gd name="T5" fmla="*/ 448 h 448"/>
                <a:gd name="T6" fmla="*/ 115 w 1120"/>
                <a:gd name="T7" fmla="*/ 352 h 448"/>
                <a:gd name="T8" fmla="*/ 161 w 1120"/>
                <a:gd name="T9" fmla="*/ 352 h 448"/>
                <a:gd name="T10" fmla="*/ 207 w 1120"/>
                <a:gd name="T11" fmla="*/ 400 h 448"/>
                <a:gd name="T12" fmla="*/ 275 w 1120"/>
                <a:gd name="T13" fmla="*/ 400 h 448"/>
                <a:gd name="T14" fmla="*/ 322 w 1120"/>
                <a:gd name="T15" fmla="*/ 352 h 448"/>
                <a:gd name="T16" fmla="*/ 391 w 1120"/>
                <a:gd name="T17" fmla="*/ 400 h 448"/>
                <a:gd name="T18" fmla="*/ 437 w 1120"/>
                <a:gd name="T19" fmla="*/ 304 h 448"/>
                <a:gd name="T20" fmla="*/ 482 w 1120"/>
                <a:gd name="T21" fmla="*/ 304 h 448"/>
                <a:gd name="T22" fmla="*/ 529 w 1120"/>
                <a:gd name="T23" fmla="*/ 160 h 448"/>
                <a:gd name="T24" fmla="*/ 529 w 1120"/>
                <a:gd name="T25" fmla="*/ 112 h 448"/>
                <a:gd name="T26" fmla="*/ 506 w 1120"/>
                <a:gd name="T27" fmla="*/ 64 h 448"/>
                <a:gd name="T28" fmla="*/ 391 w 1120"/>
                <a:gd name="T29" fmla="*/ 16 h 448"/>
                <a:gd name="T30" fmla="*/ 115 w 1120"/>
                <a:gd name="T31" fmla="*/ 16 h 448"/>
                <a:gd name="T32" fmla="*/ 23 w 1120"/>
                <a:gd name="T33" fmla="*/ 112 h 448"/>
                <a:gd name="T34" fmla="*/ 0 w 1120"/>
                <a:gd name="T35" fmla="*/ 256 h 4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120" h="448">
                  <a:moveTo>
                    <a:pt x="0" y="256"/>
                  </a:moveTo>
                  <a:cubicBezTo>
                    <a:pt x="0" y="296"/>
                    <a:pt x="24" y="320"/>
                    <a:pt x="48" y="352"/>
                  </a:cubicBezTo>
                  <a:cubicBezTo>
                    <a:pt x="72" y="384"/>
                    <a:pt x="112" y="448"/>
                    <a:pt x="144" y="448"/>
                  </a:cubicBezTo>
                  <a:cubicBezTo>
                    <a:pt x="176" y="448"/>
                    <a:pt x="208" y="368"/>
                    <a:pt x="240" y="352"/>
                  </a:cubicBezTo>
                  <a:cubicBezTo>
                    <a:pt x="272" y="336"/>
                    <a:pt x="304" y="344"/>
                    <a:pt x="336" y="352"/>
                  </a:cubicBezTo>
                  <a:cubicBezTo>
                    <a:pt x="368" y="360"/>
                    <a:pt x="392" y="392"/>
                    <a:pt x="432" y="400"/>
                  </a:cubicBezTo>
                  <a:cubicBezTo>
                    <a:pt x="472" y="408"/>
                    <a:pt x="536" y="408"/>
                    <a:pt x="576" y="400"/>
                  </a:cubicBezTo>
                  <a:cubicBezTo>
                    <a:pt x="616" y="392"/>
                    <a:pt x="632" y="352"/>
                    <a:pt x="672" y="352"/>
                  </a:cubicBezTo>
                  <a:cubicBezTo>
                    <a:pt x="712" y="352"/>
                    <a:pt x="776" y="408"/>
                    <a:pt x="816" y="400"/>
                  </a:cubicBezTo>
                  <a:cubicBezTo>
                    <a:pt x="856" y="392"/>
                    <a:pt x="880" y="320"/>
                    <a:pt x="912" y="304"/>
                  </a:cubicBezTo>
                  <a:cubicBezTo>
                    <a:pt x="944" y="288"/>
                    <a:pt x="976" y="328"/>
                    <a:pt x="1008" y="304"/>
                  </a:cubicBezTo>
                  <a:cubicBezTo>
                    <a:pt x="1040" y="280"/>
                    <a:pt x="1088" y="192"/>
                    <a:pt x="1104" y="160"/>
                  </a:cubicBezTo>
                  <a:cubicBezTo>
                    <a:pt x="1120" y="128"/>
                    <a:pt x="1112" y="128"/>
                    <a:pt x="1104" y="112"/>
                  </a:cubicBezTo>
                  <a:cubicBezTo>
                    <a:pt x="1096" y="96"/>
                    <a:pt x="1104" y="80"/>
                    <a:pt x="1056" y="64"/>
                  </a:cubicBezTo>
                  <a:cubicBezTo>
                    <a:pt x="1008" y="48"/>
                    <a:pt x="952" y="24"/>
                    <a:pt x="816" y="16"/>
                  </a:cubicBezTo>
                  <a:cubicBezTo>
                    <a:pt x="680" y="8"/>
                    <a:pt x="368" y="0"/>
                    <a:pt x="240" y="16"/>
                  </a:cubicBezTo>
                  <a:cubicBezTo>
                    <a:pt x="112" y="32"/>
                    <a:pt x="88" y="72"/>
                    <a:pt x="48" y="112"/>
                  </a:cubicBezTo>
                  <a:cubicBezTo>
                    <a:pt x="8" y="152"/>
                    <a:pt x="0" y="216"/>
                    <a:pt x="0" y="256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1652745" y="3257391"/>
            <a:ext cx="2133600" cy="914400"/>
          </a:xfrm>
          <a:prstGeom prst="ellipse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859074" y="2636874"/>
            <a:ext cx="3391786" cy="383835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>
            <a:off x="5197040" y="4222933"/>
            <a:ext cx="2728221" cy="797658"/>
          </a:xfrm>
          <a:custGeom>
            <a:avLst/>
            <a:gdLst>
              <a:gd name="T0" fmla="*/ 2147483647 w 1888"/>
              <a:gd name="T1" fmla="*/ 2147483647 h 552"/>
              <a:gd name="T2" fmla="*/ 2147483647 w 1888"/>
              <a:gd name="T3" fmla="*/ 2147483647 h 552"/>
              <a:gd name="T4" fmla="*/ 2147483647 w 1888"/>
              <a:gd name="T5" fmla="*/ 2147483647 h 552"/>
              <a:gd name="T6" fmla="*/ 2147483647 w 1888"/>
              <a:gd name="T7" fmla="*/ 2147483647 h 552"/>
              <a:gd name="T8" fmla="*/ 2147483647 w 1888"/>
              <a:gd name="T9" fmla="*/ 2147483647 h 552"/>
              <a:gd name="T10" fmla="*/ 2147483647 w 1888"/>
              <a:gd name="T11" fmla="*/ 2147483647 h 552"/>
              <a:gd name="T12" fmla="*/ 2147483647 w 1888"/>
              <a:gd name="T13" fmla="*/ 2147483647 h 552"/>
              <a:gd name="T14" fmla="*/ 2147483647 w 1888"/>
              <a:gd name="T15" fmla="*/ 2147483647 h 552"/>
              <a:gd name="T16" fmla="*/ 2147483647 w 1888"/>
              <a:gd name="T17" fmla="*/ 2147483647 h 552"/>
              <a:gd name="T18" fmla="*/ 2147483647 w 1888"/>
              <a:gd name="T19" fmla="*/ 2147483647 h 552"/>
              <a:gd name="T20" fmla="*/ 2147483647 w 1888"/>
              <a:gd name="T21" fmla="*/ 2147483647 h 5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88" h="552">
                <a:moveTo>
                  <a:pt x="32" y="152"/>
                </a:moveTo>
                <a:cubicBezTo>
                  <a:pt x="64" y="208"/>
                  <a:pt x="256" y="328"/>
                  <a:pt x="368" y="392"/>
                </a:cubicBezTo>
                <a:cubicBezTo>
                  <a:pt x="480" y="456"/>
                  <a:pt x="568" y="520"/>
                  <a:pt x="704" y="536"/>
                </a:cubicBezTo>
                <a:cubicBezTo>
                  <a:pt x="840" y="552"/>
                  <a:pt x="1056" y="512"/>
                  <a:pt x="1184" y="488"/>
                </a:cubicBezTo>
                <a:cubicBezTo>
                  <a:pt x="1312" y="464"/>
                  <a:pt x="1392" y="416"/>
                  <a:pt x="1472" y="392"/>
                </a:cubicBezTo>
                <a:cubicBezTo>
                  <a:pt x="1552" y="368"/>
                  <a:pt x="1608" y="376"/>
                  <a:pt x="1664" y="344"/>
                </a:cubicBezTo>
                <a:cubicBezTo>
                  <a:pt x="1720" y="312"/>
                  <a:pt x="1792" y="240"/>
                  <a:pt x="1808" y="200"/>
                </a:cubicBezTo>
                <a:cubicBezTo>
                  <a:pt x="1824" y="160"/>
                  <a:pt x="1888" y="136"/>
                  <a:pt x="1760" y="104"/>
                </a:cubicBezTo>
                <a:cubicBezTo>
                  <a:pt x="1632" y="72"/>
                  <a:pt x="1304" y="16"/>
                  <a:pt x="1040" y="8"/>
                </a:cubicBezTo>
                <a:cubicBezTo>
                  <a:pt x="776" y="0"/>
                  <a:pt x="344" y="32"/>
                  <a:pt x="176" y="56"/>
                </a:cubicBezTo>
                <a:cubicBezTo>
                  <a:pt x="8" y="80"/>
                  <a:pt x="0" y="96"/>
                  <a:pt x="32" y="152"/>
                </a:cubicBezTo>
                <a:close/>
              </a:path>
            </a:pathLst>
          </a:cu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>
            <a:off x="5171640" y="4235633"/>
            <a:ext cx="2728221" cy="797658"/>
          </a:xfrm>
          <a:custGeom>
            <a:avLst/>
            <a:gdLst>
              <a:gd name="T0" fmla="*/ 2147483647 w 1888"/>
              <a:gd name="T1" fmla="*/ 2147483647 h 552"/>
              <a:gd name="T2" fmla="*/ 2147483647 w 1888"/>
              <a:gd name="T3" fmla="*/ 2147483647 h 552"/>
              <a:gd name="T4" fmla="*/ 2147483647 w 1888"/>
              <a:gd name="T5" fmla="*/ 2147483647 h 552"/>
              <a:gd name="T6" fmla="*/ 2147483647 w 1888"/>
              <a:gd name="T7" fmla="*/ 2147483647 h 552"/>
              <a:gd name="T8" fmla="*/ 2147483647 w 1888"/>
              <a:gd name="T9" fmla="*/ 2147483647 h 552"/>
              <a:gd name="T10" fmla="*/ 2147483647 w 1888"/>
              <a:gd name="T11" fmla="*/ 2147483647 h 552"/>
              <a:gd name="T12" fmla="*/ 2147483647 w 1888"/>
              <a:gd name="T13" fmla="*/ 2147483647 h 552"/>
              <a:gd name="T14" fmla="*/ 2147483647 w 1888"/>
              <a:gd name="T15" fmla="*/ 2147483647 h 552"/>
              <a:gd name="T16" fmla="*/ 2147483647 w 1888"/>
              <a:gd name="T17" fmla="*/ 2147483647 h 552"/>
              <a:gd name="T18" fmla="*/ 2147483647 w 1888"/>
              <a:gd name="T19" fmla="*/ 2147483647 h 552"/>
              <a:gd name="T20" fmla="*/ 2147483647 w 1888"/>
              <a:gd name="T21" fmla="*/ 2147483647 h 5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88" h="552">
                <a:moveTo>
                  <a:pt x="32" y="152"/>
                </a:moveTo>
                <a:cubicBezTo>
                  <a:pt x="64" y="208"/>
                  <a:pt x="256" y="328"/>
                  <a:pt x="368" y="392"/>
                </a:cubicBezTo>
                <a:cubicBezTo>
                  <a:pt x="480" y="456"/>
                  <a:pt x="568" y="520"/>
                  <a:pt x="704" y="536"/>
                </a:cubicBezTo>
                <a:cubicBezTo>
                  <a:pt x="840" y="552"/>
                  <a:pt x="1056" y="512"/>
                  <a:pt x="1184" y="488"/>
                </a:cubicBezTo>
                <a:cubicBezTo>
                  <a:pt x="1312" y="464"/>
                  <a:pt x="1392" y="416"/>
                  <a:pt x="1472" y="392"/>
                </a:cubicBezTo>
                <a:cubicBezTo>
                  <a:pt x="1552" y="368"/>
                  <a:pt x="1608" y="376"/>
                  <a:pt x="1664" y="344"/>
                </a:cubicBezTo>
                <a:cubicBezTo>
                  <a:pt x="1720" y="312"/>
                  <a:pt x="1792" y="240"/>
                  <a:pt x="1808" y="200"/>
                </a:cubicBezTo>
                <a:cubicBezTo>
                  <a:pt x="1824" y="160"/>
                  <a:pt x="1888" y="136"/>
                  <a:pt x="1760" y="104"/>
                </a:cubicBezTo>
                <a:cubicBezTo>
                  <a:pt x="1632" y="72"/>
                  <a:pt x="1304" y="16"/>
                  <a:pt x="1040" y="8"/>
                </a:cubicBezTo>
                <a:cubicBezTo>
                  <a:pt x="776" y="0"/>
                  <a:pt x="344" y="32"/>
                  <a:pt x="176" y="56"/>
                </a:cubicBezTo>
                <a:cubicBezTo>
                  <a:pt x="8" y="80"/>
                  <a:pt x="0" y="96"/>
                  <a:pt x="32" y="152"/>
                </a:cubicBezTo>
                <a:close/>
              </a:path>
            </a:pathLst>
          </a:cu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>
            <a:off x="5082740" y="3664133"/>
            <a:ext cx="2947865" cy="1236947"/>
          </a:xfrm>
          <a:custGeom>
            <a:avLst/>
            <a:gdLst>
              <a:gd name="T0" fmla="*/ 2147483647 w 2040"/>
              <a:gd name="T1" fmla="*/ 2147483647 h 856"/>
              <a:gd name="T2" fmla="*/ 2147483647 w 2040"/>
              <a:gd name="T3" fmla="*/ 2147483647 h 856"/>
              <a:gd name="T4" fmla="*/ 2147483647 w 2040"/>
              <a:gd name="T5" fmla="*/ 2147483647 h 856"/>
              <a:gd name="T6" fmla="*/ 2147483647 w 2040"/>
              <a:gd name="T7" fmla="*/ 2147483647 h 856"/>
              <a:gd name="T8" fmla="*/ 2147483647 w 2040"/>
              <a:gd name="T9" fmla="*/ 2147483647 h 856"/>
              <a:gd name="T10" fmla="*/ 2147483647 w 2040"/>
              <a:gd name="T11" fmla="*/ 2147483647 h 856"/>
              <a:gd name="T12" fmla="*/ 2147483647 w 2040"/>
              <a:gd name="T13" fmla="*/ 2147483647 h 856"/>
              <a:gd name="T14" fmla="*/ 2147483647 w 2040"/>
              <a:gd name="T15" fmla="*/ 2147483647 h 856"/>
              <a:gd name="T16" fmla="*/ 2147483647 w 2040"/>
              <a:gd name="T17" fmla="*/ 2147483647 h 856"/>
              <a:gd name="T18" fmla="*/ 2147483647 w 2040"/>
              <a:gd name="T19" fmla="*/ 2147483647 h 856"/>
              <a:gd name="T20" fmla="*/ 2147483647 w 2040"/>
              <a:gd name="T21" fmla="*/ 2147483647 h 856"/>
              <a:gd name="T22" fmla="*/ 2147483647 w 2040"/>
              <a:gd name="T23" fmla="*/ 2147483647 h 856"/>
              <a:gd name="T24" fmla="*/ 2147483647 w 2040"/>
              <a:gd name="T25" fmla="*/ 2147483647 h 85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040" h="856">
                <a:moveTo>
                  <a:pt x="56" y="408"/>
                </a:moveTo>
                <a:cubicBezTo>
                  <a:pt x="112" y="352"/>
                  <a:pt x="360" y="232"/>
                  <a:pt x="440" y="168"/>
                </a:cubicBezTo>
                <a:cubicBezTo>
                  <a:pt x="520" y="104"/>
                  <a:pt x="392" y="48"/>
                  <a:pt x="536" y="24"/>
                </a:cubicBezTo>
                <a:cubicBezTo>
                  <a:pt x="680" y="0"/>
                  <a:pt x="1136" y="0"/>
                  <a:pt x="1304" y="24"/>
                </a:cubicBezTo>
                <a:cubicBezTo>
                  <a:pt x="1472" y="48"/>
                  <a:pt x="1448" y="120"/>
                  <a:pt x="1544" y="168"/>
                </a:cubicBezTo>
                <a:cubicBezTo>
                  <a:pt x="1640" y="216"/>
                  <a:pt x="1800" y="264"/>
                  <a:pt x="1880" y="312"/>
                </a:cubicBezTo>
                <a:cubicBezTo>
                  <a:pt x="1960" y="360"/>
                  <a:pt x="2040" y="392"/>
                  <a:pt x="2024" y="456"/>
                </a:cubicBezTo>
                <a:cubicBezTo>
                  <a:pt x="2008" y="520"/>
                  <a:pt x="1864" y="656"/>
                  <a:pt x="1784" y="696"/>
                </a:cubicBezTo>
                <a:cubicBezTo>
                  <a:pt x="1704" y="736"/>
                  <a:pt x="1664" y="672"/>
                  <a:pt x="1544" y="696"/>
                </a:cubicBezTo>
                <a:cubicBezTo>
                  <a:pt x="1424" y="720"/>
                  <a:pt x="1216" y="824"/>
                  <a:pt x="1064" y="840"/>
                </a:cubicBezTo>
                <a:cubicBezTo>
                  <a:pt x="912" y="856"/>
                  <a:pt x="792" y="848"/>
                  <a:pt x="632" y="792"/>
                </a:cubicBezTo>
                <a:cubicBezTo>
                  <a:pt x="472" y="736"/>
                  <a:pt x="200" y="568"/>
                  <a:pt x="104" y="504"/>
                </a:cubicBezTo>
                <a:cubicBezTo>
                  <a:pt x="8" y="440"/>
                  <a:pt x="0" y="464"/>
                  <a:pt x="56" y="408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Oval 8"/>
          <p:cNvSpPr>
            <a:spLocks noChangeArrowheads="1"/>
          </p:cNvSpPr>
          <p:nvPr/>
        </p:nvSpPr>
        <p:spPr bwMode="auto">
          <a:xfrm>
            <a:off x="6310510" y="4138405"/>
            <a:ext cx="621040" cy="305642"/>
          </a:xfrm>
          <a:prstGeom prst="ellipse">
            <a:avLst/>
          </a:prstGeom>
          <a:solidFill>
            <a:srgbClr val="996633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>
            <a:off x="6399922" y="3257391"/>
            <a:ext cx="0" cy="2209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413584" y="3589702"/>
            <a:ext cx="574158" cy="227385"/>
          </a:xfrm>
          <a:prstGeom prst="ellipse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2545805" y="2874826"/>
            <a:ext cx="0" cy="332851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812382" y="610179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 cm punch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94024" y="608052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 cm shave</a:t>
            </a:r>
          </a:p>
        </p:txBody>
      </p:sp>
    </p:spTree>
    <p:extLst>
      <p:ext uri="{BB962C8B-B14F-4D97-AF65-F5344CB8AC3E}">
        <p14:creationId xmlns:p14="http://schemas.microsoft.com/office/powerpoint/2010/main" val="13485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58800" y="512763"/>
            <a:ext cx="81280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Small Excisions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49400"/>
            <a:ext cx="8128000" cy="4914900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Usually elliptical, sometimes oval/round</a:t>
            </a:r>
          </a:p>
          <a:p>
            <a:pPr eaLnBrk="1" hangingPunct="1"/>
            <a:r>
              <a:rPr lang="en-US" altLang="zh-TW" sz="2800" dirty="0"/>
              <a:t>Small, relatively non-aggressive lesions:</a:t>
            </a:r>
          </a:p>
          <a:p>
            <a:pPr lvl="1" eaLnBrk="1" hangingPunct="1"/>
            <a:r>
              <a:rPr lang="en-US" altLang="zh-TW" sz="2400" dirty="0"/>
              <a:t>Non-melanoma skin cancers (SCC, BCC)</a:t>
            </a:r>
          </a:p>
          <a:p>
            <a:pPr lvl="1" eaLnBrk="1" hangingPunct="1"/>
            <a:r>
              <a:rPr lang="en-US" altLang="zh-TW" sz="2400" dirty="0"/>
              <a:t>Dysplastic nevus</a:t>
            </a:r>
          </a:p>
          <a:p>
            <a:pPr lvl="1" eaLnBrk="1" hangingPunct="1"/>
            <a:r>
              <a:rPr lang="en-US" altLang="zh-TW" sz="2400" dirty="0"/>
              <a:t>Melanoma in situ or thin melanoma (&lt; 1mm in depth) </a:t>
            </a:r>
          </a:p>
          <a:p>
            <a:pPr eaLnBrk="1" hangingPunct="1"/>
            <a:r>
              <a:rPr lang="en-US" altLang="zh-TW" sz="2800" dirty="0"/>
              <a:t>Tips should be SMALL and AWAY from lesion!!!</a:t>
            </a:r>
          </a:p>
          <a:p>
            <a:pPr eaLnBrk="1" hangingPunct="1"/>
            <a:r>
              <a:rPr lang="en-US" altLang="zh-TW" sz="2800" dirty="0"/>
              <a:t>Sections should be about 3 mm thick</a:t>
            </a:r>
          </a:p>
          <a:p>
            <a:pPr eaLnBrk="1" hangingPunct="1"/>
            <a:r>
              <a:rPr lang="en-US" altLang="zh-TW" sz="2800" dirty="0"/>
              <a:t>Submit entire specimen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Grossing Skin Specimens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Dictating Clinical Data&amp;quot;&quot;/&gt;&lt;property id=&quot;20307&quot; value=&quot;364&quot;/&gt;&lt;/object&gt;&lt;object type=&quot;3&quot; unique_id=&quot;10006&quot;&gt;&lt;property id=&quot;20148&quot; value=&quot;5&quot;/&gt;&lt;property id=&quot;20300&quot; value=&quot;Slide 3&quot;/&gt;&lt;property id=&quot;20307&quot; value=&quot;365&quot;/&gt;&lt;/object&gt;&lt;object type=&quot;3&quot; unique_id=&quot;10007&quot;&gt;&lt;property id=&quot;20148&quot; value=&quot;5&quot;/&gt;&lt;property id=&quot;20300&quot; value=&quot;Slide 4 - &amp;quot;Dictating Clinical Data&amp;quot;&quot;/&gt;&lt;property id=&quot;20307&quot; value=&quot;366&quot;/&gt;&lt;/object&gt;&lt;object type=&quot;3&quot; unique_id=&quot;10008&quot;&gt;&lt;property id=&quot;20148&quot; value=&quot;5&quot;/&gt;&lt;property id=&quot;20300&quot; value=&quot;Slide 5 - &amp;quot;Basic Descriptions&amp;quot;&quot;/&gt;&lt;property id=&quot;20307&quot; value=&quot;367&quot;/&gt;&lt;/object&gt;&lt;object type=&quot;3&quot; unique_id=&quot;10009&quot;&gt;&lt;property id=&quot;20148&quot; value=&quot;5&quot;/&gt;&lt;property id=&quot;20300&quot; value=&quot;Slide 6 - &amp;quot;Describing the Lesion&amp;quot;&quot;/&gt;&lt;property id=&quot;20307&quot; value=&quot;275&quot;/&gt;&lt;/object&gt;&lt;object type=&quot;3&quot; unique_id=&quot;10010&quot;&gt;&lt;property id=&quot;20148&quot; value=&quot;5&quot;/&gt;&lt;property id=&quot;20300&quot; value=&quot;Slide 7 - &amp;quot;Describing the Lesion&amp;quot;&quot;/&gt;&lt;property id=&quot;20307&quot; value=&quot;276&quot;/&gt;&lt;/object&gt;&lt;object type=&quot;3&quot; unique_id=&quot;10011&quot;&gt;&lt;property id=&quot;20148&quot; value=&quot;5&quot;/&gt;&lt;property id=&quot;20300&quot; value=&quot;Slide 8 - &amp;quot;Inking&amp;quot;&quot;/&gt;&lt;property id=&quot;20307&quot; value=&quot;320&quot;/&gt;&lt;/object&gt;&lt;object type=&quot;3&quot; unique_id=&quot;10012&quot;&gt;&lt;property id=&quot;20148&quot; value=&quot;5&quot;/&gt;&lt;property id=&quot;20300&quot; value=&quot;Slide 9 - &amp;quot;Punch Biopsies&amp;quot;&quot;/&gt;&lt;property id=&quot;20307&quot; value=&quot;282&quot;/&gt;&lt;/object&gt;&lt;object type=&quot;3&quot; unique_id=&quot;10013&quot;&gt;&lt;property id=&quot;20148&quot; value=&quot;5&quot;/&gt;&lt;property id=&quot;20300&quot; value=&quot;Slide 10 - &amp;quot;Submitting Punch Biopsies&amp;quot;&quot;/&gt;&lt;property id=&quot;20307&quot; value=&quot;360&quot;/&gt;&lt;/object&gt;&lt;object type=&quot;3&quot; unique_id=&quot;10014&quot;&gt;&lt;property id=&quot;20148&quot; value=&quot;5&quot;/&gt;&lt;property id=&quot;20300&quot; value=&quot;Slide 11 - &amp;quot;Punch Biopsies&amp;quot;&quot;/&gt;&lt;property id=&quot;20307&quot; value=&quot;322&quot;/&gt;&lt;/object&gt;&lt;object type=&quot;3&quot; unique_id=&quot;10015&quot;&gt;&lt;property id=&quot;20148&quot; value=&quot;5&quot;/&gt;&lt;property id=&quot;20300&quot; value=&quot;Slide 12 - &amp;quot;Submtting Punch&amp;quot;&quot;/&gt;&lt;property id=&quot;20307&quot; value=&quot;371&quot;/&gt;&lt;/object&gt;&lt;object type=&quot;3&quot; unique_id=&quot;10016&quot;&gt;&lt;property id=&quot;20148&quot; value=&quot;5&quot;/&gt;&lt;property id=&quot;20300&quot; value=&quot;Slide 13 - &amp;quot;Sample Dictation: Punch&amp;quot;&quot;/&gt;&lt;property id=&quot;20307&quot; value=&quot;359&quot;/&gt;&lt;/object&gt;&lt;object type=&quot;3&quot; unique_id=&quot;10017&quot;&gt;&lt;property id=&quot;20148&quot; value=&quot;5&quot;/&gt;&lt;property id=&quot;20300&quot; value=&quot;Slide 14 - &amp;quot;Shave Biopsies&amp;quot;&quot;/&gt;&lt;property id=&quot;20307&quot; value=&quot;321&quot;/&gt;&lt;/object&gt;&lt;object type=&quot;3&quot; unique_id=&quot;10018&quot;&gt;&lt;property id=&quot;20148&quot; value=&quot;5&quot;/&gt;&lt;property id=&quot;20300&quot; value=&quot;Slide 15 - &amp;quot;Shave Biopsies&amp;quot;&quot;/&gt;&lt;property id=&quot;20307&quot; value=&quot;361&quot;/&gt;&lt;/object&gt;&lt;object type=&quot;3&quot; unique_id=&quot;10019&quot;&gt;&lt;property id=&quot;20148&quot; value=&quot;5&quot;/&gt;&lt;property id=&quot;20300&quot; value=&quot;Slide 16 - &amp;quot;Submitting Shave Biopsies&amp;quot;&quot;/&gt;&lt;property id=&quot;20307&quot; value=&quot;358&quot;/&gt;&lt;/object&gt;&lt;object type=&quot;3&quot; unique_id=&quot;10020&quot;&gt;&lt;property id=&quot;20148&quot; value=&quot;5&quot;/&gt;&lt;property id=&quot;20300&quot; value=&quot;Slide 17 - &amp;quot;Sample Dictation: Shave&amp;quot;&quot;/&gt;&lt;property id=&quot;20307&quot; value=&quot;357&quot;/&gt;&lt;/object&gt;&lt;object type=&quot;3&quot; unique_id=&quot;10021&quot;&gt;&lt;property id=&quot;20148&quot; value=&quot;5&quot;/&gt;&lt;property id=&quot;20300&quot; value=&quot;Slide 18 - &amp;quot;Excisions&amp;quot;&quot;/&gt;&lt;property id=&quot;20307&quot; value=&quot;348&quot;/&gt;&lt;/object&gt;&lt;object type=&quot;3&quot; unique_id=&quot;10022&quot;&gt;&lt;property id=&quot;20148&quot; value=&quot;5&quot;/&gt;&lt;property id=&quot;20300&quot; value=&quot;Slide 19 - &amp;quot;Excisions&amp;quot;&quot;/&gt;&lt;property id=&quot;20307&quot; value=&quot;345&quot;/&gt;&lt;/object&gt;&lt;object type=&quot;3&quot; unique_id=&quot;10023&quot;&gt;&lt;property id=&quot;20148&quot; value=&quot;5&quot;/&gt;&lt;property id=&quot;20300&quot; value=&quot;Slide 20 - &amp;quot;Excisions&amp;quot;&quot;/&gt;&lt;property id=&quot;20307&quot; value=&quot;372&quot;/&gt;&lt;/object&gt;&lt;object type=&quot;3&quot; unique_id=&quot;10024&quot;&gt;&lt;property id=&quot;20148&quot; value=&quot;5&quot;/&gt;&lt;property id=&quot;20300&quot; value=&quot;Slide 21 - &amp;quot;Excisions&amp;quot;&quot;/&gt;&lt;property id=&quot;20307&quot; value=&quot;373&quot;/&gt;&lt;/object&gt;&lt;object type=&quot;3&quot; unique_id=&quot;10025&quot;&gt;&lt;property id=&quot;20148&quot; value=&quot;5&quot;/&gt;&lt;property id=&quot;20300&quot; value=&quot;Slide 22&quot;/&gt;&lt;property id=&quot;20307&quot; value=&quot;346&quot;/&gt;&lt;/object&gt;&lt;object type=&quot;3&quot; unique_id=&quot;10026&quot;&gt;&lt;property id=&quot;20148&quot; value=&quot;5&quot;/&gt;&lt;property id=&quot;20300&quot; value=&quot;Slide 23 - &amp;quot;Submitting Excisions&amp;quot;&quot;/&gt;&lt;property id=&quot;20307&quot; value=&quot;347&quot;/&gt;&lt;/object&gt;&lt;object type=&quot;3&quot; unique_id=&quot;10027&quot;&gt;&lt;property id=&quot;20148&quot; value=&quot;5&quot;/&gt;&lt;property id=&quot;20300&quot; value=&quot;Slide 24 - &amp;quot;Large Excisions&amp;quot;&quot;/&gt;&lt;property id=&quot;20307&quot; value=&quot;363&quot;/&gt;&lt;/object&gt;&lt;object type=&quot;3&quot; unique_id=&quot;10028&quot;&gt;&lt;property id=&quot;20148&quot; value=&quot;5&quot;/&gt;&lt;property id=&quot;20300&quot; value=&quot;Slide 25 - &amp;quot;Sample Dictation: Excision&amp;quot;&quot;/&gt;&lt;property id=&quot;20307&quot; value=&quot;356&quot;/&gt;&lt;/object&gt;&lt;object type=&quot;3&quot; unique_id=&quot;10029&quot;&gt;&lt;property id=&quot;20148&quot; value=&quot;5&quot;/&gt;&lt;property id=&quot;20300&quot; value=&quot;Slide 26 - &amp;quot;Nails&amp;quot;&quot;/&gt;&lt;property id=&quot;20307&quot; value=&quot;302&quot;/&gt;&lt;/object&gt;&lt;object type=&quot;3&quot; unique_id=&quot;10030&quot;&gt;&lt;property id=&quot;20148&quot; value=&quot;5&quot;/&gt;&lt;property id=&quot;20300&quot; value=&quot;Slide 27 - &amp;quot;Cysts&amp;quot;&quot;/&gt;&lt;property id=&quot;20307&quot; value=&quot;362&quot;/&gt;&lt;/object&gt;&lt;object type=&quot;3&quot; unique_id=&quot;10031&quot;&gt;&lt;property id=&quot;20148&quot; value=&quot;5&quot;/&gt;&lt;property id=&quot;20300&quot; value=&quot;Slide 28 - &amp;quot;Mohs Excisions&amp;#x0D;&amp;#x0A;(“Slow Mohs”)&amp;quot;&quot;/&gt;&lt;property id=&quot;20307&quot; value=&quot;303&quot;/&gt;&lt;/object&gt;&lt;object type=&quot;3&quot; unique_id=&quot;10032&quot;&gt;&lt;property id=&quot;20148&quot; value=&quot;5&quot;/&gt;&lt;property id=&quot;20300&quot; value=&quot;Slide 29&quot;/&gt;&lt;property id=&quot;20307&quot; value=&quot;344&quot;/&gt;&lt;/object&gt;&lt;object type=&quot;3&quot; unique_id=&quot;10033&quot;&gt;&lt;property id=&quot;20148&quot; value=&quot;5&quot;/&gt;&lt;property id=&quot;20300&quot; value=&quot;Slide 30 - &amp;quot;Mohs Excision&amp;quot;&quot;/&gt;&lt;property id=&quot;20307&quot; value=&quot;368&quot;/&gt;&lt;/object&gt;&lt;object type=&quot;3&quot; unique_id=&quot;10034&quot;&gt;&lt;property id=&quot;20148&quot; value=&quot;5&quot;/&gt;&lt;property id=&quot;20300&quot; value=&quot;Slide 31 - &amp;quot;Mohs Excision&amp;quot;&quot;/&gt;&lt;property id=&quot;20307&quot; value=&quot;355&quot;/&gt;&lt;/object&gt;&lt;object type=&quot;3&quot; unique_id=&quot;10035&quot;&gt;&lt;property id=&quot;20148&quot; value=&quot;5&quot;/&gt;&lt;property id=&quot;20300&quot; value=&quot;Slide 32&quot;/&gt;&lt;property id=&quot;20307&quot; value=&quot;369&quot;/&gt;&lt;/object&gt;&lt;object type=&quot;3&quot; unique_id=&quot;10036&quot;&gt;&lt;property id=&quot;20148&quot; value=&quot;5&quot;/&gt;&lt;property id=&quot;20300&quot; value=&quot;Slide 33 - &amp;quot;Sample Dictation: Mohs&amp;quot;&quot;/&gt;&lt;property id=&quot;20307&quot; value=&quot;350&quot;/&gt;&lt;/object&gt;&lt;object type=&quot;3&quot; unique_id=&quot;10037&quot;&gt;&lt;property id=&quot;20148&quot; value=&quot;5&quot;/&gt;&lt;property id=&quot;20300&quot; value=&quot;Slide 34 - &amp;quot;Secondary Mohs (&amp;amp; Beyond)&amp;quot;&quot;/&gt;&lt;property id=&quot;20307&quot; value=&quot;370&quot;/&gt;&lt;/object&gt;&lt;object type=&quot;3&quot; unique_id=&quot;10038&quot;&gt;&lt;property id=&quot;20148&quot; value=&quot;5&quot;/&gt;&lt;property id=&quot;20300&quot; value=&quot;Slide 35 - &amp;quot;Mohs for Diagnosis &amp;#x0D;&amp;#x0A;(Not for Margins)&amp;quot;&quot;/&gt;&lt;property id=&quot;20307&quot; value=&quot;377&quot;/&gt;&lt;/object&gt;&lt;object type=&quot;3&quot; unique_id=&quot;10039&quot;&gt;&lt;property id=&quot;20148&quot; value=&quot;5&quot;/&gt;&lt;property id=&quot;20300&quot; value=&quot;Slide 36 - &amp;quot;Lymph Nodes&amp;quot;&quot;/&gt;&lt;property id=&quot;20307&quot; value=&quot;352&quot;/&gt;&lt;/object&gt;&lt;object type=&quot;3&quot; unique_id=&quot;10040&quot;&gt;&lt;property id=&quot;20148&quot; value=&quot;5&quot;/&gt;&lt;property id=&quot;20300&quot; value=&quot;Slide 37 - &amp;quot;Lymph Nodes&amp;quot;&quot;/&gt;&lt;property id=&quot;20307&quot; value=&quot;374&quot;/&gt;&lt;/object&gt;&lt;object type=&quot;3&quot; unique_id=&quot;10041&quot;&gt;&lt;property id=&quot;20148&quot; value=&quot;5&quot;/&gt;&lt;property id=&quot;20300&quot; value=&quot;Slide 38 - &amp;quot;Alopecia Specimens&amp;quot;&quot;/&gt;&lt;property id=&quot;20307&quot; value=&quot;310&quot;/&gt;&lt;/object&gt;&lt;object type=&quot;3&quot; unique_id=&quot;10042&quot;&gt;&lt;property id=&quot;20148&quot; value=&quot;5&quot;/&gt;&lt;property id=&quot;20300&quot; value=&quot;Slide 39 - &amp;quot;Alopecia Specimens&amp;quot;&quot;/&gt;&lt;property id=&quot;20307&quot; value=&quot;311&quot;/&gt;&lt;/object&gt;&lt;object type=&quot;3&quot; unique_id=&quot;10043&quot;&gt;&lt;property id=&quot;20148&quot; value=&quot;5&quot;/&gt;&lt;property id=&quot;20300&quot; value=&quot;Slide 40 - &amp;quot;Headington Protocol&amp;quot;&quot;/&gt;&lt;property id=&quot;20307&quot; value=&quot;354&quot;/&gt;&lt;/object&gt;&lt;object type=&quot;3&quot; unique_id=&quot;10044&quot;&gt;&lt;property id=&quot;20148&quot; value=&quot;5&quot;/&gt;&lt;property id=&quot;20300&quot; value=&quot;Slide 41 - &amp;quot;Immunofluorescence Specimens&amp;quot;&quot;/&gt;&lt;property id=&quot;20307&quot; value=&quot;336&quot;/&gt;&lt;/object&gt;&lt;object type=&quot;3&quot; unique_id=&quot;10045&quot;&gt;&lt;property id=&quot;20148&quot; value=&quot;5&quot;/&gt;&lt;property id=&quot;20300&quot; value=&quot;Slide 42 - &amp;quot;Immunofluorescence Specimens&amp;quot;&quot;/&gt;&lt;property id=&quot;20307&quot; value=&quot;284&quot;/&gt;&lt;/object&gt;&lt;object type=&quot;3&quot; unique_id=&quot;10046&quot;&gt;&lt;property id=&quot;20148&quot; value=&quot;5&quot;/&gt;&lt;property id=&quot;20300&quot; value=&quot;Slide 43 - &amp;quot;Five Ways to Shine&amp;quot;&quot;/&gt;&lt;property id=&quot;20307&quot; value=&quot;375&quot;/&gt;&lt;/object&gt;&lt;object type=&quot;3&quot; unique_id=&quot;10047&quot;&gt;&lt;property id=&quot;20148&quot; value=&quot;5&quot;/&gt;&lt;property id=&quot;20300&quot; value=&quot;Slide 44 - &amp;quot;Page Dermpath Fellow or Attending for Grossing Questions&amp;quot;&quot;/&gt;&lt;property id=&quot;20307&quot; value=&quot;376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7025</TotalTime>
  <Words>2095</Words>
  <Application>Microsoft Office PowerPoint</Application>
  <PresentationFormat>On-screen Show (4:3)</PresentationFormat>
  <Paragraphs>468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Consolas</vt:lpstr>
      <vt:lpstr>Corbel</vt:lpstr>
      <vt:lpstr>Garamond</vt:lpstr>
      <vt:lpstr>Wingdings</vt:lpstr>
      <vt:lpstr>Wingdings 2</vt:lpstr>
      <vt:lpstr>Wingdings 3</vt:lpstr>
      <vt:lpstr>Metro</vt:lpstr>
      <vt:lpstr>Grossing Skin Specimens</vt:lpstr>
      <vt:lpstr>Describing the Lesion</vt:lpstr>
      <vt:lpstr>Describing the Lesion</vt:lpstr>
      <vt:lpstr>Punch Biopsies</vt:lpstr>
      <vt:lpstr>Punch Biopsies</vt:lpstr>
      <vt:lpstr>Shave Biopsies</vt:lpstr>
      <vt:lpstr>Shave Biopsies</vt:lpstr>
      <vt:lpstr>Biopsy of tiny Lesions</vt:lpstr>
      <vt:lpstr>Small Excisions </vt:lpstr>
      <vt:lpstr>Small Excisions</vt:lpstr>
      <vt:lpstr>Orientation</vt:lpstr>
      <vt:lpstr>Small Oval/Round Excisions</vt:lpstr>
      <vt:lpstr>Round Excisions</vt:lpstr>
      <vt:lpstr>Large Ellipses</vt:lpstr>
      <vt:lpstr>Large Ellipses</vt:lpstr>
      <vt:lpstr>Large Ellipses</vt:lpstr>
      <vt:lpstr>If a section is too wide to fit in a cassette…</vt:lpstr>
      <vt:lpstr>If a section is too wide to fit in a cassette…</vt:lpstr>
      <vt:lpstr>Grossing Maps</vt:lpstr>
      <vt:lpstr>When too much fat is put through…</vt:lpstr>
      <vt:lpstr>Large Round Excision for Single Lesion</vt:lpstr>
      <vt:lpstr>Large Excision for DFSP</vt:lpstr>
      <vt:lpstr>Large Excision for Satellitosis/Metastasis</vt:lpstr>
      <vt:lpstr>Large Excision for Satellitosis/Metastasis</vt:lpstr>
      <vt:lpstr>Other Irregular/Complex Excisions</vt:lpstr>
      <vt:lpstr>Amputations</vt:lpstr>
      <vt:lpstr>Cyst Excisions</vt:lpstr>
      <vt:lpstr>Square Excisions</vt:lpstr>
      <vt:lpstr>Square Excisions</vt:lpstr>
      <vt:lpstr>Square Excisions</vt:lpstr>
      <vt:lpstr>PowerPoint Presentation</vt:lpstr>
      <vt:lpstr>Two-Bladed Square Excision</vt:lpstr>
      <vt:lpstr>Two-Bladed Square Excision</vt:lpstr>
      <vt:lpstr>Full Square Excision</vt:lpstr>
      <vt:lpstr>Other “Squares”</vt:lpstr>
      <vt:lpstr>PowerPoint Presentation</vt:lpstr>
      <vt:lpstr>Excision of Central Island/Square</vt:lpstr>
      <vt:lpstr>Alopecia Biopsies</vt:lpstr>
      <vt:lpstr>Alopecia Biopsies (4 mm punch)</vt:lpstr>
      <vt:lpstr>Alopecia: Horizontal Sectioning</vt:lpstr>
      <vt:lpstr>Alopecia: Horizontal Sectioning</vt:lpstr>
      <vt:lpstr>Alopecia:  Horizontal  Sectioning</vt:lpstr>
      <vt:lpstr>Alopecia: Vertical Sectioning</vt:lpstr>
      <vt:lpstr>Hair Shaft Specimens</vt:lpstr>
      <vt:lpstr>Nail Clippings</vt:lpstr>
      <vt:lpstr>Nail Bed/Matrix Biopsies</vt:lpstr>
      <vt:lpstr>Nail Bed/Matrix Biopsies</vt:lpstr>
      <vt:lpstr>Nail Bed Excisions</vt:lpstr>
      <vt:lpstr>Sentinel Lymph Nodes</vt:lpstr>
      <vt:lpstr>Sentinel Lymph Nodes</vt:lpstr>
      <vt:lpstr>Direct Immunofluorescence Specimens</vt:lpstr>
      <vt:lpstr>10 Ways to Shine</vt:lpstr>
      <vt:lpstr>Grossing Questions?</vt:lpstr>
    </vt:vector>
  </TitlesOfParts>
  <Company>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Grossing Skin Specimens</dc:title>
  <dc:creator>mmchan</dc:creator>
  <cp:lastModifiedBy>Alt, Daniel</cp:lastModifiedBy>
  <cp:revision>545</cp:revision>
  <dcterms:created xsi:type="dcterms:W3CDTF">2008-07-28T14:22:21Z</dcterms:created>
  <dcterms:modified xsi:type="dcterms:W3CDTF">2024-04-19T21:20:59Z</dcterms:modified>
</cp:coreProperties>
</file>